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57" r:id="rId3"/>
    <p:sldId id="258" r:id="rId4"/>
  </p:sldIdLst>
  <p:sldSz cx="6858000" cy="9906000" type="A4"/>
  <p:notesSz cx="6797675" cy="9926638"/>
  <p:defaultTextStyle>
    <a:defPPr>
      <a:defRPr lang="en-US"/>
    </a:defPPr>
    <a:lvl1pPr marL="0" algn="l" defTabSz="538764" rtl="0" eaLnBrk="1" latinLnBrk="0" hangingPunct="1">
      <a:defRPr sz="1061" kern="1200">
        <a:solidFill>
          <a:schemeClr val="tx1"/>
        </a:solidFill>
        <a:latin typeface="+mn-lt"/>
        <a:ea typeface="+mn-ea"/>
        <a:cs typeface="+mn-cs"/>
      </a:defRPr>
    </a:lvl1pPr>
    <a:lvl2pPr marL="269382" algn="l" defTabSz="538764" rtl="0" eaLnBrk="1" latinLnBrk="0" hangingPunct="1">
      <a:defRPr sz="1061" kern="1200">
        <a:solidFill>
          <a:schemeClr val="tx1"/>
        </a:solidFill>
        <a:latin typeface="+mn-lt"/>
        <a:ea typeface="+mn-ea"/>
        <a:cs typeface="+mn-cs"/>
      </a:defRPr>
    </a:lvl2pPr>
    <a:lvl3pPr marL="538764" algn="l" defTabSz="538764" rtl="0" eaLnBrk="1" latinLnBrk="0" hangingPunct="1">
      <a:defRPr sz="1061" kern="1200">
        <a:solidFill>
          <a:schemeClr val="tx1"/>
        </a:solidFill>
        <a:latin typeface="+mn-lt"/>
        <a:ea typeface="+mn-ea"/>
        <a:cs typeface="+mn-cs"/>
      </a:defRPr>
    </a:lvl3pPr>
    <a:lvl4pPr marL="808147" algn="l" defTabSz="538764" rtl="0" eaLnBrk="1" latinLnBrk="0" hangingPunct="1">
      <a:defRPr sz="1061" kern="1200">
        <a:solidFill>
          <a:schemeClr val="tx1"/>
        </a:solidFill>
        <a:latin typeface="+mn-lt"/>
        <a:ea typeface="+mn-ea"/>
        <a:cs typeface="+mn-cs"/>
      </a:defRPr>
    </a:lvl4pPr>
    <a:lvl5pPr marL="1077529" algn="l" defTabSz="538764" rtl="0" eaLnBrk="1" latinLnBrk="0" hangingPunct="1">
      <a:defRPr sz="1061" kern="1200">
        <a:solidFill>
          <a:schemeClr val="tx1"/>
        </a:solidFill>
        <a:latin typeface="+mn-lt"/>
        <a:ea typeface="+mn-ea"/>
        <a:cs typeface="+mn-cs"/>
      </a:defRPr>
    </a:lvl5pPr>
    <a:lvl6pPr marL="1346911" algn="l" defTabSz="538764" rtl="0" eaLnBrk="1" latinLnBrk="0" hangingPunct="1">
      <a:defRPr sz="1061" kern="1200">
        <a:solidFill>
          <a:schemeClr val="tx1"/>
        </a:solidFill>
        <a:latin typeface="+mn-lt"/>
        <a:ea typeface="+mn-ea"/>
        <a:cs typeface="+mn-cs"/>
      </a:defRPr>
    </a:lvl6pPr>
    <a:lvl7pPr marL="1616293" algn="l" defTabSz="538764" rtl="0" eaLnBrk="1" latinLnBrk="0" hangingPunct="1">
      <a:defRPr sz="1061" kern="1200">
        <a:solidFill>
          <a:schemeClr val="tx1"/>
        </a:solidFill>
        <a:latin typeface="+mn-lt"/>
        <a:ea typeface="+mn-ea"/>
        <a:cs typeface="+mn-cs"/>
      </a:defRPr>
    </a:lvl7pPr>
    <a:lvl8pPr marL="1885676" algn="l" defTabSz="538764" rtl="0" eaLnBrk="1" latinLnBrk="0" hangingPunct="1">
      <a:defRPr sz="1061" kern="1200">
        <a:solidFill>
          <a:schemeClr val="tx1"/>
        </a:solidFill>
        <a:latin typeface="+mn-lt"/>
        <a:ea typeface="+mn-ea"/>
        <a:cs typeface="+mn-cs"/>
      </a:defRPr>
    </a:lvl8pPr>
    <a:lvl9pPr marL="2155058" algn="l" defTabSz="538764" rtl="0" eaLnBrk="1" latinLnBrk="0" hangingPunct="1">
      <a:defRPr sz="1061"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Lindley" initials="DL" lastIdx="5" clrIdx="0">
    <p:extLst/>
  </p:cmAuthor>
  <p:cmAuthor id="2" name="Karen Dumain" initials="KD" lastIdx="6" clrIdx="1"/>
  <p:cmAuthor id="3" name="Paul Taylor"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0" autoAdjust="0"/>
    <p:restoredTop sz="93401" autoAdjust="0"/>
  </p:normalViewPr>
  <p:slideViewPr>
    <p:cSldViewPr snapToGrid="0">
      <p:cViewPr>
        <p:scale>
          <a:sx n="156" d="100"/>
          <a:sy n="156" d="100"/>
        </p:scale>
        <p:origin x="-528" y="626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412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36184C-7951-144E-AEA5-90BF358046F4}" type="doc">
      <dgm:prSet loTypeId="urn:microsoft.com/office/officeart/2005/8/layout/radial4" loCatId="" qsTypeId="urn:microsoft.com/office/officeart/2005/8/quickstyle/simple3" qsCatId="simple" csTypeId="urn:microsoft.com/office/officeart/2005/8/colors/accent0_1" csCatId="mainScheme" phldr="1"/>
      <dgm:spPr/>
      <dgm:t>
        <a:bodyPr/>
        <a:lstStyle/>
        <a:p>
          <a:endParaRPr lang="en-US"/>
        </a:p>
      </dgm:t>
    </dgm:pt>
    <dgm:pt modelId="{3FD83B4B-04A3-B447-80FB-ADE06567ED16}">
      <dgm:prSet phldrT="[Text]"/>
      <dgm:spPr>
        <a:solidFill>
          <a:srgbClr val="FF0080"/>
        </a:solidFill>
      </dgm:spPr>
      <dgm:t>
        <a:bodyPr/>
        <a:lstStyle/>
        <a:p>
          <a:r>
            <a:rPr lang="en-US" dirty="0">
              <a:solidFill>
                <a:srgbClr val="FFFFFF"/>
              </a:solidFill>
            </a:rPr>
            <a:t>Making a sustainable difference</a:t>
          </a:r>
        </a:p>
      </dgm:t>
    </dgm:pt>
    <dgm:pt modelId="{24153F70-6308-0D44-B7DA-E89FABB6907C}" type="parTrans" cxnId="{1F6C08C8-704B-FD45-BCD2-F805ADC33100}">
      <dgm:prSet/>
      <dgm:spPr/>
      <dgm:t>
        <a:bodyPr/>
        <a:lstStyle/>
        <a:p>
          <a:endParaRPr lang="en-US"/>
        </a:p>
      </dgm:t>
    </dgm:pt>
    <dgm:pt modelId="{C4305B8A-4F65-0141-8E5E-A72774F7870C}" type="sibTrans" cxnId="{1F6C08C8-704B-FD45-BCD2-F805ADC33100}">
      <dgm:prSet/>
      <dgm:spPr/>
      <dgm:t>
        <a:bodyPr/>
        <a:lstStyle/>
        <a:p>
          <a:endParaRPr lang="en-US"/>
        </a:p>
      </dgm:t>
    </dgm:pt>
    <dgm:pt modelId="{46A7CD32-5156-384B-8C7E-E317039375FA}">
      <dgm:prSet phldrT="[Text]"/>
      <dgm:spPr>
        <a:ln>
          <a:solidFill>
            <a:srgbClr val="0000FF"/>
          </a:solidFill>
        </a:ln>
      </dgm:spPr>
      <dgm:t>
        <a:bodyPr/>
        <a:lstStyle/>
        <a:p>
          <a:r>
            <a:rPr lang="en-US"/>
            <a:t>Working in Complex Contexts</a:t>
          </a:r>
        </a:p>
      </dgm:t>
    </dgm:pt>
    <dgm:pt modelId="{9045168C-42B1-2047-A10A-CDD554DD577A}" type="parTrans" cxnId="{00C98293-8598-E542-A5D1-61F9FF24232C}">
      <dgm:prSet/>
      <dgm:spPr>
        <a:solidFill>
          <a:srgbClr val="3366FF"/>
        </a:solidFill>
      </dgm:spPr>
      <dgm:t>
        <a:bodyPr/>
        <a:lstStyle/>
        <a:p>
          <a:endParaRPr lang="en-US"/>
        </a:p>
      </dgm:t>
    </dgm:pt>
    <dgm:pt modelId="{29A1DCAF-06E2-9B4B-8C83-9CBECA072766}" type="sibTrans" cxnId="{00C98293-8598-E542-A5D1-61F9FF24232C}">
      <dgm:prSet/>
      <dgm:spPr/>
      <dgm:t>
        <a:bodyPr/>
        <a:lstStyle/>
        <a:p>
          <a:endParaRPr lang="en-US"/>
        </a:p>
      </dgm:t>
    </dgm:pt>
    <dgm:pt modelId="{1C40A3E8-8C46-CD4E-AC80-C887708C8D7C}">
      <dgm:prSet phldrT="[Text]"/>
      <dgm:spPr>
        <a:ln>
          <a:solidFill>
            <a:srgbClr val="0000FF"/>
          </a:solidFill>
        </a:ln>
      </dgm:spPr>
      <dgm:t>
        <a:bodyPr/>
        <a:lstStyle/>
        <a:p>
          <a:r>
            <a:rPr lang="en-US"/>
            <a:t>People Transforming Systems</a:t>
          </a:r>
        </a:p>
      </dgm:t>
    </dgm:pt>
    <dgm:pt modelId="{F676A930-CA09-8646-9C96-5050E96DFEAB}" type="parTrans" cxnId="{0DB35C05-0BFC-DC43-97A5-755B09544E0E}">
      <dgm:prSet/>
      <dgm:spPr>
        <a:solidFill>
          <a:srgbClr val="3366FF"/>
        </a:solidFill>
      </dgm:spPr>
      <dgm:t>
        <a:bodyPr/>
        <a:lstStyle/>
        <a:p>
          <a:endParaRPr lang="en-US"/>
        </a:p>
      </dgm:t>
    </dgm:pt>
    <dgm:pt modelId="{C022E71C-7BD1-184E-A132-F09DE65FC87E}" type="sibTrans" cxnId="{0DB35C05-0BFC-DC43-97A5-755B09544E0E}">
      <dgm:prSet/>
      <dgm:spPr/>
      <dgm:t>
        <a:bodyPr/>
        <a:lstStyle/>
        <a:p>
          <a:endParaRPr lang="en-US"/>
        </a:p>
      </dgm:t>
    </dgm:pt>
    <dgm:pt modelId="{ADBD919A-A31B-5848-B929-868E04660687}">
      <dgm:prSet phldrT="[Text]"/>
      <dgm:spPr>
        <a:ln>
          <a:solidFill>
            <a:srgbClr val="0000FF"/>
          </a:solidFill>
        </a:ln>
      </dgm:spPr>
      <dgm:t>
        <a:bodyPr/>
        <a:lstStyle/>
        <a:p>
          <a:r>
            <a:rPr lang="en-US"/>
            <a:t>Building Capacity &amp; Capability</a:t>
          </a:r>
        </a:p>
      </dgm:t>
    </dgm:pt>
    <dgm:pt modelId="{B6091795-1A0B-C342-93CA-991026C2EA6D}" type="parTrans" cxnId="{D26BDDE4-3A9C-B94E-8CDA-9C1D72F51C02}">
      <dgm:prSet/>
      <dgm:spPr>
        <a:solidFill>
          <a:srgbClr val="3366FF"/>
        </a:solidFill>
      </dgm:spPr>
      <dgm:t>
        <a:bodyPr/>
        <a:lstStyle/>
        <a:p>
          <a:endParaRPr lang="en-US"/>
        </a:p>
      </dgm:t>
    </dgm:pt>
    <dgm:pt modelId="{B66D22A3-C816-4B42-BA6F-7D44764D6A4D}" type="sibTrans" cxnId="{D26BDDE4-3A9C-B94E-8CDA-9C1D72F51C02}">
      <dgm:prSet/>
      <dgm:spPr/>
      <dgm:t>
        <a:bodyPr/>
        <a:lstStyle/>
        <a:p>
          <a:endParaRPr lang="en-US"/>
        </a:p>
      </dgm:t>
    </dgm:pt>
    <dgm:pt modelId="{094A27EB-B4CB-B747-8423-22443E68F68F}" type="pres">
      <dgm:prSet presAssocID="{3236184C-7951-144E-AEA5-90BF358046F4}" presName="cycle" presStyleCnt="0">
        <dgm:presLayoutVars>
          <dgm:chMax val="1"/>
          <dgm:dir/>
          <dgm:animLvl val="ctr"/>
          <dgm:resizeHandles val="exact"/>
        </dgm:presLayoutVars>
      </dgm:prSet>
      <dgm:spPr/>
      <dgm:t>
        <a:bodyPr/>
        <a:lstStyle/>
        <a:p>
          <a:endParaRPr lang="en-US"/>
        </a:p>
      </dgm:t>
    </dgm:pt>
    <dgm:pt modelId="{8C9EED6E-BC47-CA4E-858F-CA365D4324C6}" type="pres">
      <dgm:prSet presAssocID="{3FD83B4B-04A3-B447-80FB-ADE06567ED16}" presName="centerShape" presStyleLbl="node0" presStyleIdx="0" presStyleCnt="1"/>
      <dgm:spPr/>
      <dgm:t>
        <a:bodyPr/>
        <a:lstStyle/>
        <a:p>
          <a:endParaRPr lang="en-US"/>
        </a:p>
      </dgm:t>
    </dgm:pt>
    <dgm:pt modelId="{9DD032FA-4497-9246-B97B-9EDF385049CE}" type="pres">
      <dgm:prSet presAssocID="{9045168C-42B1-2047-A10A-CDD554DD577A}" presName="parTrans" presStyleLbl="bgSibTrans2D1" presStyleIdx="0" presStyleCnt="3"/>
      <dgm:spPr/>
      <dgm:t>
        <a:bodyPr/>
        <a:lstStyle/>
        <a:p>
          <a:endParaRPr lang="en-US"/>
        </a:p>
      </dgm:t>
    </dgm:pt>
    <dgm:pt modelId="{C22B6D89-9FA2-F545-8323-00F7513E8F89}" type="pres">
      <dgm:prSet presAssocID="{46A7CD32-5156-384B-8C7E-E317039375FA}" presName="node" presStyleLbl="node1" presStyleIdx="0" presStyleCnt="3">
        <dgm:presLayoutVars>
          <dgm:bulletEnabled val="1"/>
        </dgm:presLayoutVars>
      </dgm:prSet>
      <dgm:spPr/>
      <dgm:t>
        <a:bodyPr/>
        <a:lstStyle/>
        <a:p>
          <a:endParaRPr lang="en-US"/>
        </a:p>
      </dgm:t>
    </dgm:pt>
    <dgm:pt modelId="{A17A07DB-324E-CA42-AC0E-C530ED911ABA}" type="pres">
      <dgm:prSet presAssocID="{F676A930-CA09-8646-9C96-5050E96DFEAB}" presName="parTrans" presStyleLbl="bgSibTrans2D1" presStyleIdx="1" presStyleCnt="3"/>
      <dgm:spPr/>
      <dgm:t>
        <a:bodyPr/>
        <a:lstStyle/>
        <a:p>
          <a:endParaRPr lang="en-US"/>
        </a:p>
      </dgm:t>
    </dgm:pt>
    <dgm:pt modelId="{D7FB209C-1C1C-2A4A-AFAD-1B6B38BA7955}" type="pres">
      <dgm:prSet presAssocID="{1C40A3E8-8C46-CD4E-AC80-C887708C8D7C}" presName="node" presStyleLbl="node1" presStyleIdx="1" presStyleCnt="3">
        <dgm:presLayoutVars>
          <dgm:bulletEnabled val="1"/>
        </dgm:presLayoutVars>
      </dgm:prSet>
      <dgm:spPr/>
      <dgm:t>
        <a:bodyPr/>
        <a:lstStyle/>
        <a:p>
          <a:endParaRPr lang="en-US"/>
        </a:p>
      </dgm:t>
    </dgm:pt>
    <dgm:pt modelId="{84B3BC5E-8DD3-1546-8DEB-2E2F43044D24}" type="pres">
      <dgm:prSet presAssocID="{B6091795-1A0B-C342-93CA-991026C2EA6D}" presName="parTrans" presStyleLbl="bgSibTrans2D1" presStyleIdx="2" presStyleCnt="3"/>
      <dgm:spPr/>
      <dgm:t>
        <a:bodyPr/>
        <a:lstStyle/>
        <a:p>
          <a:endParaRPr lang="en-US"/>
        </a:p>
      </dgm:t>
    </dgm:pt>
    <dgm:pt modelId="{58A219B9-B02A-E640-A275-FB656E10B57D}" type="pres">
      <dgm:prSet presAssocID="{ADBD919A-A31B-5848-B929-868E04660687}" presName="node" presStyleLbl="node1" presStyleIdx="2" presStyleCnt="3">
        <dgm:presLayoutVars>
          <dgm:bulletEnabled val="1"/>
        </dgm:presLayoutVars>
      </dgm:prSet>
      <dgm:spPr/>
      <dgm:t>
        <a:bodyPr/>
        <a:lstStyle/>
        <a:p>
          <a:endParaRPr lang="en-US"/>
        </a:p>
      </dgm:t>
    </dgm:pt>
  </dgm:ptLst>
  <dgm:cxnLst>
    <dgm:cxn modelId="{1F6C08C8-704B-FD45-BCD2-F805ADC33100}" srcId="{3236184C-7951-144E-AEA5-90BF358046F4}" destId="{3FD83B4B-04A3-B447-80FB-ADE06567ED16}" srcOrd="0" destOrd="0" parTransId="{24153F70-6308-0D44-B7DA-E89FABB6907C}" sibTransId="{C4305B8A-4F65-0141-8E5E-A72774F7870C}"/>
    <dgm:cxn modelId="{387589F0-3D15-E341-8DB0-6F853B5748FF}" type="presOf" srcId="{9045168C-42B1-2047-A10A-CDD554DD577A}" destId="{9DD032FA-4497-9246-B97B-9EDF385049CE}" srcOrd="0" destOrd="0" presId="urn:microsoft.com/office/officeart/2005/8/layout/radial4"/>
    <dgm:cxn modelId="{382DC75B-99A2-6A47-B26D-733BDEE6D057}" type="presOf" srcId="{ADBD919A-A31B-5848-B929-868E04660687}" destId="{58A219B9-B02A-E640-A275-FB656E10B57D}" srcOrd="0" destOrd="0" presId="urn:microsoft.com/office/officeart/2005/8/layout/radial4"/>
    <dgm:cxn modelId="{ABAA73A3-8E55-AE43-B092-2497C702462C}" type="presOf" srcId="{F676A930-CA09-8646-9C96-5050E96DFEAB}" destId="{A17A07DB-324E-CA42-AC0E-C530ED911ABA}" srcOrd="0" destOrd="0" presId="urn:microsoft.com/office/officeart/2005/8/layout/radial4"/>
    <dgm:cxn modelId="{7B60F889-A86B-134F-8DB6-3C1EB1E06D1C}" type="presOf" srcId="{1C40A3E8-8C46-CD4E-AC80-C887708C8D7C}" destId="{D7FB209C-1C1C-2A4A-AFAD-1B6B38BA7955}" srcOrd="0" destOrd="0" presId="urn:microsoft.com/office/officeart/2005/8/layout/radial4"/>
    <dgm:cxn modelId="{0DB35C05-0BFC-DC43-97A5-755B09544E0E}" srcId="{3FD83B4B-04A3-B447-80FB-ADE06567ED16}" destId="{1C40A3E8-8C46-CD4E-AC80-C887708C8D7C}" srcOrd="1" destOrd="0" parTransId="{F676A930-CA09-8646-9C96-5050E96DFEAB}" sibTransId="{C022E71C-7BD1-184E-A132-F09DE65FC87E}"/>
    <dgm:cxn modelId="{AD66B0DF-A670-2644-8BE4-3A99005CFB83}" type="presOf" srcId="{3FD83B4B-04A3-B447-80FB-ADE06567ED16}" destId="{8C9EED6E-BC47-CA4E-858F-CA365D4324C6}" srcOrd="0" destOrd="0" presId="urn:microsoft.com/office/officeart/2005/8/layout/radial4"/>
    <dgm:cxn modelId="{049FA7A5-FB43-1C47-B5F1-760F113EC053}" type="presOf" srcId="{46A7CD32-5156-384B-8C7E-E317039375FA}" destId="{C22B6D89-9FA2-F545-8323-00F7513E8F89}" srcOrd="0" destOrd="0" presId="urn:microsoft.com/office/officeart/2005/8/layout/radial4"/>
    <dgm:cxn modelId="{D26BDDE4-3A9C-B94E-8CDA-9C1D72F51C02}" srcId="{3FD83B4B-04A3-B447-80FB-ADE06567ED16}" destId="{ADBD919A-A31B-5848-B929-868E04660687}" srcOrd="2" destOrd="0" parTransId="{B6091795-1A0B-C342-93CA-991026C2EA6D}" sibTransId="{B66D22A3-C816-4B42-BA6F-7D44764D6A4D}"/>
    <dgm:cxn modelId="{0022758A-3A8D-B844-A9B4-09EAAFE52886}" type="presOf" srcId="{B6091795-1A0B-C342-93CA-991026C2EA6D}" destId="{84B3BC5E-8DD3-1546-8DEB-2E2F43044D24}" srcOrd="0" destOrd="0" presId="urn:microsoft.com/office/officeart/2005/8/layout/radial4"/>
    <dgm:cxn modelId="{00C98293-8598-E542-A5D1-61F9FF24232C}" srcId="{3FD83B4B-04A3-B447-80FB-ADE06567ED16}" destId="{46A7CD32-5156-384B-8C7E-E317039375FA}" srcOrd="0" destOrd="0" parTransId="{9045168C-42B1-2047-A10A-CDD554DD577A}" sibTransId="{29A1DCAF-06E2-9B4B-8C83-9CBECA072766}"/>
    <dgm:cxn modelId="{07DB7DAB-A5B7-5B4A-86AD-7126E5991A87}" type="presOf" srcId="{3236184C-7951-144E-AEA5-90BF358046F4}" destId="{094A27EB-B4CB-B747-8423-22443E68F68F}" srcOrd="0" destOrd="0" presId="urn:microsoft.com/office/officeart/2005/8/layout/radial4"/>
    <dgm:cxn modelId="{C9E950EF-F0E3-D246-ACD6-20058A466621}" type="presParOf" srcId="{094A27EB-B4CB-B747-8423-22443E68F68F}" destId="{8C9EED6E-BC47-CA4E-858F-CA365D4324C6}" srcOrd="0" destOrd="0" presId="urn:microsoft.com/office/officeart/2005/8/layout/radial4"/>
    <dgm:cxn modelId="{C786939E-75E9-C74B-9864-A2E6644B0050}" type="presParOf" srcId="{094A27EB-B4CB-B747-8423-22443E68F68F}" destId="{9DD032FA-4497-9246-B97B-9EDF385049CE}" srcOrd="1" destOrd="0" presId="urn:microsoft.com/office/officeart/2005/8/layout/radial4"/>
    <dgm:cxn modelId="{4E05D039-411D-434C-BCFF-92B66E6D1039}" type="presParOf" srcId="{094A27EB-B4CB-B747-8423-22443E68F68F}" destId="{C22B6D89-9FA2-F545-8323-00F7513E8F89}" srcOrd="2" destOrd="0" presId="urn:microsoft.com/office/officeart/2005/8/layout/radial4"/>
    <dgm:cxn modelId="{83D7C6E7-5155-CA4E-85DB-356367F8BD27}" type="presParOf" srcId="{094A27EB-B4CB-B747-8423-22443E68F68F}" destId="{A17A07DB-324E-CA42-AC0E-C530ED911ABA}" srcOrd="3" destOrd="0" presId="urn:microsoft.com/office/officeart/2005/8/layout/radial4"/>
    <dgm:cxn modelId="{1BD9CD41-F3A6-D049-83A5-1D908A5B51BD}" type="presParOf" srcId="{094A27EB-B4CB-B747-8423-22443E68F68F}" destId="{D7FB209C-1C1C-2A4A-AFAD-1B6B38BA7955}" srcOrd="4" destOrd="0" presId="urn:microsoft.com/office/officeart/2005/8/layout/radial4"/>
    <dgm:cxn modelId="{6FA96D98-391B-A74B-85CD-93B6277076A2}" type="presParOf" srcId="{094A27EB-B4CB-B747-8423-22443E68F68F}" destId="{84B3BC5E-8DD3-1546-8DEB-2E2F43044D24}" srcOrd="5" destOrd="0" presId="urn:microsoft.com/office/officeart/2005/8/layout/radial4"/>
    <dgm:cxn modelId="{1BC5921F-5D94-3F4D-8673-626523C4E443}" type="presParOf" srcId="{094A27EB-B4CB-B747-8423-22443E68F68F}" destId="{58A219B9-B02A-E640-A275-FB656E10B57D}" srcOrd="6" destOrd="0" presId="urn:microsoft.com/office/officeart/2005/8/layout/radial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EED6E-BC47-CA4E-858F-CA365D4324C6}">
      <dsp:nvSpPr>
        <dsp:cNvPr id="0" name=""/>
        <dsp:cNvSpPr/>
      </dsp:nvSpPr>
      <dsp:spPr>
        <a:xfrm>
          <a:off x="2410982" y="1184940"/>
          <a:ext cx="993652" cy="993652"/>
        </a:xfrm>
        <a:prstGeom prst="ellipse">
          <a:avLst/>
        </a:prstGeom>
        <a:solidFill>
          <a:srgbClr val="FF008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rgbClr val="FFFFFF"/>
              </a:solidFill>
            </a:rPr>
            <a:t>Making a sustainable difference</a:t>
          </a:r>
        </a:p>
      </dsp:txBody>
      <dsp:txXfrm>
        <a:off x="2556499" y="1330457"/>
        <a:ext cx="702618" cy="702618"/>
      </dsp:txXfrm>
    </dsp:sp>
    <dsp:sp modelId="{9DD032FA-4497-9246-B97B-9EDF385049CE}">
      <dsp:nvSpPr>
        <dsp:cNvPr id="0" name=""/>
        <dsp:cNvSpPr/>
      </dsp:nvSpPr>
      <dsp:spPr>
        <a:xfrm rot="12900000">
          <a:off x="1770555" y="1010948"/>
          <a:ext cx="762889" cy="283191"/>
        </a:xfrm>
        <a:prstGeom prst="leftArrow">
          <a:avLst>
            <a:gd name="adj1" fmla="val 60000"/>
            <a:gd name="adj2" fmla="val 50000"/>
          </a:avLst>
        </a:prstGeom>
        <a:solidFill>
          <a:srgbClr val="3366FF"/>
        </a:solidFill>
        <a:ln>
          <a:noFill/>
        </a:ln>
        <a:effectLst/>
      </dsp:spPr>
      <dsp:style>
        <a:lnRef idx="0">
          <a:scrgbClr r="0" g="0" b="0"/>
        </a:lnRef>
        <a:fillRef idx="2">
          <a:scrgbClr r="0" g="0" b="0"/>
        </a:fillRef>
        <a:effectRef idx="1">
          <a:scrgbClr r="0" g="0" b="0"/>
        </a:effectRef>
        <a:fontRef idx="minor">
          <a:schemeClr val="dk1"/>
        </a:fontRef>
      </dsp:style>
    </dsp:sp>
    <dsp:sp modelId="{C22B6D89-9FA2-F545-8323-00F7513E8F89}">
      <dsp:nvSpPr>
        <dsp:cNvPr id="0" name=""/>
        <dsp:cNvSpPr/>
      </dsp:nvSpPr>
      <dsp:spPr>
        <a:xfrm>
          <a:off x="1367554" y="556168"/>
          <a:ext cx="943970" cy="755176"/>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rgbClr val="0000FF"/>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t>Working in Complex Contexts</a:t>
          </a:r>
        </a:p>
      </dsp:txBody>
      <dsp:txXfrm>
        <a:off x="1389672" y="578286"/>
        <a:ext cx="899734" cy="710940"/>
      </dsp:txXfrm>
    </dsp:sp>
    <dsp:sp modelId="{A17A07DB-324E-CA42-AC0E-C530ED911ABA}">
      <dsp:nvSpPr>
        <dsp:cNvPr id="0" name=""/>
        <dsp:cNvSpPr/>
      </dsp:nvSpPr>
      <dsp:spPr>
        <a:xfrm rot="16200000">
          <a:off x="2526364" y="617499"/>
          <a:ext cx="762889" cy="283191"/>
        </a:xfrm>
        <a:prstGeom prst="leftArrow">
          <a:avLst>
            <a:gd name="adj1" fmla="val 60000"/>
            <a:gd name="adj2" fmla="val 50000"/>
          </a:avLst>
        </a:prstGeom>
        <a:solidFill>
          <a:srgbClr val="3366FF"/>
        </a:solidFill>
        <a:ln>
          <a:noFill/>
        </a:ln>
        <a:effectLst/>
      </dsp:spPr>
      <dsp:style>
        <a:lnRef idx="0">
          <a:scrgbClr r="0" g="0" b="0"/>
        </a:lnRef>
        <a:fillRef idx="2">
          <a:scrgbClr r="0" g="0" b="0"/>
        </a:fillRef>
        <a:effectRef idx="1">
          <a:scrgbClr r="0" g="0" b="0"/>
        </a:effectRef>
        <a:fontRef idx="minor">
          <a:schemeClr val="dk1"/>
        </a:fontRef>
      </dsp:style>
    </dsp:sp>
    <dsp:sp modelId="{D7FB209C-1C1C-2A4A-AFAD-1B6B38BA7955}">
      <dsp:nvSpPr>
        <dsp:cNvPr id="0" name=""/>
        <dsp:cNvSpPr/>
      </dsp:nvSpPr>
      <dsp:spPr>
        <a:xfrm>
          <a:off x="2435823" y="62"/>
          <a:ext cx="943970" cy="755176"/>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rgbClr val="0000FF"/>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t>People Transforming Systems</a:t>
          </a:r>
        </a:p>
      </dsp:txBody>
      <dsp:txXfrm>
        <a:off x="2457941" y="22180"/>
        <a:ext cx="899734" cy="710940"/>
      </dsp:txXfrm>
    </dsp:sp>
    <dsp:sp modelId="{84B3BC5E-8DD3-1546-8DEB-2E2F43044D24}">
      <dsp:nvSpPr>
        <dsp:cNvPr id="0" name=""/>
        <dsp:cNvSpPr/>
      </dsp:nvSpPr>
      <dsp:spPr>
        <a:xfrm rot="19500000">
          <a:off x="3282173" y="1010948"/>
          <a:ext cx="762889" cy="283191"/>
        </a:xfrm>
        <a:prstGeom prst="leftArrow">
          <a:avLst>
            <a:gd name="adj1" fmla="val 60000"/>
            <a:gd name="adj2" fmla="val 50000"/>
          </a:avLst>
        </a:prstGeom>
        <a:solidFill>
          <a:srgbClr val="3366FF"/>
        </a:solidFill>
        <a:ln>
          <a:noFill/>
        </a:ln>
        <a:effectLst/>
      </dsp:spPr>
      <dsp:style>
        <a:lnRef idx="0">
          <a:scrgbClr r="0" g="0" b="0"/>
        </a:lnRef>
        <a:fillRef idx="2">
          <a:scrgbClr r="0" g="0" b="0"/>
        </a:fillRef>
        <a:effectRef idx="1">
          <a:scrgbClr r="0" g="0" b="0"/>
        </a:effectRef>
        <a:fontRef idx="minor">
          <a:schemeClr val="dk1"/>
        </a:fontRef>
      </dsp:style>
    </dsp:sp>
    <dsp:sp modelId="{58A219B9-B02A-E640-A275-FB656E10B57D}">
      <dsp:nvSpPr>
        <dsp:cNvPr id="0" name=""/>
        <dsp:cNvSpPr/>
      </dsp:nvSpPr>
      <dsp:spPr>
        <a:xfrm>
          <a:off x="3504093" y="556168"/>
          <a:ext cx="943970" cy="755176"/>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rgbClr val="0000FF"/>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t>Building Capacity &amp; Capability</a:t>
          </a:r>
        </a:p>
      </dsp:txBody>
      <dsp:txXfrm>
        <a:off x="3526211" y="578286"/>
        <a:ext cx="899734" cy="71094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8" y="3"/>
            <a:ext cx="2945659" cy="498055"/>
          </a:xfrm>
          <a:prstGeom prst="rect">
            <a:avLst/>
          </a:prstGeom>
        </p:spPr>
        <p:txBody>
          <a:bodyPr vert="horz" lIns="91440" tIns="45720" rIns="91440" bIns="45720" rtlCol="0"/>
          <a:lstStyle>
            <a:lvl1pPr algn="r">
              <a:defRPr sz="1200"/>
            </a:lvl1pPr>
          </a:lstStyle>
          <a:p>
            <a:fld id="{7BED49FF-B947-439F-AF68-C1050BF953B6}" type="datetimeFigureOut">
              <a:rPr lang="en-GB" smtClean="0"/>
              <a:t>01/04/2016</a:t>
            </a:fld>
            <a:endParaRPr lang="en-GB"/>
          </a:p>
        </p:txBody>
      </p:sp>
      <p:sp>
        <p:nvSpPr>
          <p:cNvPr id="4" name="Slide Image Placeholder 3"/>
          <p:cNvSpPr>
            <a:spLocks noGrp="1" noRot="1" noChangeAspect="1"/>
          </p:cNvSpPr>
          <p:nvPr>
            <p:ph type="sldImg" idx="2"/>
          </p:nvPr>
        </p:nvSpPr>
        <p:spPr>
          <a:xfrm>
            <a:off x="2239963" y="1239838"/>
            <a:ext cx="2317750"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5" y="9428584"/>
            <a:ext cx="2945659"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8" y="9428584"/>
            <a:ext cx="2945659" cy="498054"/>
          </a:xfrm>
          <a:prstGeom prst="rect">
            <a:avLst/>
          </a:prstGeom>
        </p:spPr>
        <p:txBody>
          <a:bodyPr vert="horz" lIns="91440" tIns="45720" rIns="91440" bIns="45720" rtlCol="0" anchor="b"/>
          <a:lstStyle>
            <a:lvl1pPr algn="r">
              <a:defRPr sz="1200"/>
            </a:lvl1pPr>
          </a:lstStyle>
          <a:p>
            <a:fld id="{BFAB9018-7BEE-443F-BC1C-2E279F019069}" type="slidenum">
              <a:rPr lang="en-GB" smtClean="0"/>
              <a:t>‹#›</a:t>
            </a:fld>
            <a:endParaRPr lang="en-GB"/>
          </a:p>
        </p:txBody>
      </p:sp>
    </p:spTree>
    <p:extLst>
      <p:ext uri="{BB962C8B-B14F-4D97-AF65-F5344CB8AC3E}">
        <p14:creationId xmlns:p14="http://schemas.microsoft.com/office/powerpoint/2010/main" val="1873352122"/>
      </p:ext>
    </p:extLst>
  </p:cSld>
  <p:clrMap bg1="lt1" tx1="dk1" bg2="lt2" tx2="dk2" accent1="accent1" accent2="accent2" accent3="accent3" accent4="accent4" accent5="accent5" accent6="accent6" hlink="hlink" folHlink="folHlink"/>
  <p:notesStyle>
    <a:lvl1pPr marL="0" algn="l" defTabSz="538764" rtl="0" eaLnBrk="1" latinLnBrk="0" hangingPunct="1">
      <a:defRPr sz="707" kern="1200">
        <a:solidFill>
          <a:schemeClr val="tx1"/>
        </a:solidFill>
        <a:latin typeface="+mn-lt"/>
        <a:ea typeface="+mn-ea"/>
        <a:cs typeface="+mn-cs"/>
      </a:defRPr>
    </a:lvl1pPr>
    <a:lvl2pPr marL="269382" algn="l" defTabSz="538764" rtl="0" eaLnBrk="1" latinLnBrk="0" hangingPunct="1">
      <a:defRPr sz="707" kern="1200">
        <a:solidFill>
          <a:schemeClr val="tx1"/>
        </a:solidFill>
        <a:latin typeface="+mn-lt"/>
        <a:ea typeface="+mn-ea"/>
        <a:cs typeface="+mn-cs"/>
      </a:defRPr>
    </a:lvl2pPr>
    <a:lvl3pPr marL="538764" algn="l" defTabSz="538764" rtl="0" eaLnBrk="1" latinLnBrk="0" hangingPunct="1">
      <a:defRPr sz="707" kern="1200">
        <a:solidFill>
          <a:schemeClr val="tx1"/>
        </a:solidFill>
        <a:latin typeface="+mn-lt"/>
        <a:ea typeface="+mn-ea"/>
        <a:cs typeface="+mn-cs"/>
      </a:defRPr>
    </a:lvl3pPr>
    <a:lvl4pPr marL="808147" algn="l" defTabSz="538764" rtl="0" eaLnBrk="1" latinLnBrk="0" hangingPunct="1">
      <a:defRPr sz="707" kern="1200">
        <a:solidFill>
          <a:schemeClr val="tx1"/>
        </a:solidFill>
        <a:latin typeface="+mn-lt"/>
        <a:ea typeface="+mn-ea"/>
        <a:cs typeface="+mn-cs"/>
      </a:defRPr>
    </a:lvl4pPr>
    <a:lvl5pPr marL="1077529" algn="l" defTabSz="538764" rtl="0" eaLnBrk="1" latinLnBrk="0" hangingPunct="1">
      <a:defRPr sz="707" kern="1200">
        <a:solidFill>
          <a:schemeClr val="tx1"/>
        </a:solidFill>
        <a:latin typeface="+mn-lt"/>
        <a:ea typeface="+mn-ea"/>
        <a:cs typeface="+mn-cs"/>
      </a:defRPr>
    </a:lvl5pPr>
    <a:lvl6pPr marL="1346911" algn="l" defTabSz="538764" rtl="0" eaLnBrk="1" latinLnBrk="0" hangingPunct="1">
      <a:defRPr sz="707" kern="1200">
        <a:solidFill>
          <a:schemeClr val="tx1"/>
        </a:solidFill>
        <a:latin typeface="+mn-lt"/>
        <a:ea typeface="+mn-ea"/>
        <a:cs typeface="+mn-cs"/>
      </a:defRPr>
    </a:lvl6pPr>
    <a:lvl7pPr marL="1616293" algn="l" defTabSz="538764" rtl="0" eaLnBrk="1" latinLnBrk="0" hangingPunct="1">
      <a:defRPr sz="707" kern="1200">
        <a:solidFill>
          <a:schemeClr val="tx1"/>
        </a:solidFill>
        <a:latin typeface="+mn-lt"/>
        <a:ea typeface="+mn-ea"/>
        <a:cs typeface="+mn-cs"/>
      </a:defRPr>
    </a:lvl7pPr>
    <a:lvl8pPr marL="1885676" algn="l" defTabSz="538764" rtl="0" eaLnBrk="1" latinLnBrk="0" hangingPunct="1">
      <a:defRPr sz="707" kern="1200">
        <a:solidFill>
          <a:schemeClr val="tx1"/>
        </a:solidFill>
        <a:latin typeface="+mn-lt"/>
        <a:ea typeface="+mn-ea"/>
        <a:cs typeface="+mn-cs"/>
      </a:defRPr>
    </a:lvl8pPr>
    <a:lvl9pPr marL="2155058" algn="l" defTabSz="538764" rtl="0" eaLnBrk="1" latinLnBrk="0" hangingPunct="1">
      <a:defRPr sz="70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AB9018-7BEE-443F-BC1C-2E279F019069}" type="slidenum">
              <a:rPr lang="en-GB" smtClean="0"/>
              <a:t>1</a:t>
            </a:fld>
            <a:endParaRPr lang="en-GB"/>
          </a:p>
        </p:txBody>
      </p:sp>
    </p:spTree>
    <p:extLst>
      <p:ext uri="{BB962C8B-B14F-4D97-AF65-F5344CB8AC3E}">
        <p14:creationId xmlns:p14="http://schemas.microsoft.com/office/powerpoint/2010/main" val="203731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97E5BD-2B20-4D0E-B4EC-AA9FBFDCFFA2}"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358340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7E5BD-2B20-4D0E-B4EC-AA9FBFDCFFA2}"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144024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7E5BD-2B20-4D0E-B4EC-AA9FBFDCFFA2}"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250126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7E5BD-2B20-4D0E-B4EC-AA9FBFDCFFA2}"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265545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7E5BD-2B20-4D0E-B4EC-AA9FBFDCFFA2}"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210943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97E5BD-2B20-4D0E-B4EC-AA9FBFDCFFA2}" type="datetimeFigureOut">
              <a:rPr lang="en-GB" smtClean="0"/>
              <a:t>01/04/2016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72950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7E5BD-2B20-4D0E-B4EC-AA9FBFDCFFA2}" type="datetimeFigureOut">
              <a:rPr lang="en-GB" smtClean="0"/>
              <a:t>01/04/2016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190872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7E5BD-2B20-4D0E-B4EC-AA9FBFDCFFA2}" type="datetimeFigureOut">
              <a:rPr lang="en-GB" smtClean="0"/>
              <a:t>01/04/2016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199442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7E5BD-2B20-4D0E-B4EC-AA9FBFDCFFA2}" type="datetimeFigureOut">
              <a:rPr lang="en-GB" smtClean="0"/>
              <a:t>01/04/2016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360950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7E5BD-2B20-4D0E-B4EC-AA9FBFDCFFA2}" type="datetimeFigureOut">
              <a:rPr lang="en-GB" smtClean="0"/>
              <a:t>01/04/2016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2859010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7E5BD-2B20-4D0E-B4EC-AA9FBFDCFFA2}" type="datetimeFigureOut">
              <a:rPr lang="en-GB" smtClean="0"/>
              <a:t>01/04/2016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0644F-0A7F-469A-AA49-E86025F0B88F}" type="slidenum">
              <a:rPr lang="en-GB" smtClean="0"/>
              <a:t>‹#›</a:t>
            </a:fld>
            <a:endParaRPr lang="en-GB"/>
          </a:p>
        </p:txBody>
      </p:sp>
    </p:spTree>
    <p:extLst>
      <p:ext uri="{BB962C8B-B14F-4D97-AF65-F5344CB8AC3E}">
        <p14:creationId xmlns:p14="http://schemas.microsoft.com/office/powerpoint/2010/main" val="68794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97E5BD-2B20-4D0E-B4EC-AA9FBFDCFFA2}" type="datetimeFigureOut">
              <a:rPr lang="en-GB" smtClean="0"/>
              <a:t>01/04/2016</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D0644F-0A7F-469A-AA49-E86025F0B88F}" type="slidenum">
              <a:rPr lang="en-GB" smtClean="0"/>
              <a:t>‹#›</a:t>
            </a:fld>
            <a:endParaRPr lang="en-GB"/>
          </a:p>
        </p:txBody>
      </p:sp>
    </p:spTree>
    <p:extLst>
      <p:ext uri="{BB962C8B-B14F-4D97-AF65-F5344CB8AC3E}">
        <p14:creationId xmlns:p14="http://schemas.microsoft.com/office/powerpoint/2010/main" val="35688268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gif"/><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hyperlink" Target="http://www.nhsemployers.org/OD" TargetMode="Externa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gif"/><Relationship Id="rId7" Type="http://schemas.openxmlformats.org/officeDocument/2006/relationships/diagramLayout" Target="../diagrams/layout1.xml"/><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5.png"/><Relationship Id="rId10" Type="http://schemas.microsoft.com/office/2007/relationships/diagramDrawing" Target="../diagrams/drawing1.xml"/><Relationship Id="rId4" Type="http://schemas.openxmlformats.org/officeDocument/2006/relationships/image" Target="../media/image4.gif"/><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8" Type="http://schemas.openxmlformats.org/officeDocument/2006/relationships/hyperlink" Target="mailto:karen.dumain@leadershipacademy.nhs.uk" TargetMode="External"/><Relationship Id="rId13" Type="http://schemas.openxmlformats.org/officeDocument/2006/relationships/hyperlink" Target="http://www.leadershipacademy.nhs.uk/news/five-leadership-barriers-mary-seacole-programme-breaking/?utm_medium=email&amp;utm_campaign=Fortnightly%20email%20-%20230316&amp;utm_content=Fortnightly%20email%20-%20230316+CID_1c843a67a3ce1827619ddee9712db97e&amp;utm_source=Email%20marketing%20software&amp;utm_term=five%20commonly-acknowledged%20barriers" TargetMode="External"/><Relationship Id="rId18" Type="http://schemas.openxmlformats.org/officeDocument/2006/relationships/hyperlink" Target="http://nhsemployers.org/blog/2016/03/do-od-gareth-evans" TargetMode="External"/><Relationship Id="rId3" Type="http://schemas.openxmlformats.org/officeDocument/2006/relationships/image" Target="../media/image7.png"/><Relationship Id="rId7" Type="http://schemas.openxmlformats.org/officeDocument/2006/relationships/hyperlink" Target="mailto:paul.taylor@nhsemployers.org" TargetMode="External"/><Relationship Id="rId12" Type="http://schemas.openxmlformats.org/officeDocument/2006/relationships/hyperlink" Target="http://www.leadershipacademy.nhs.uk/programmes/mary-seacole-programme/?utm_medium=email&amp;utm_campaign=Fortnightly%20email%20-%20230316&amp;utm_content=Fortnightly%20email%20-%20230316+CID_1c843a67a3ce1827619ddee9712db97e&amp;utm_source=Email%20marketing%20software&amp;utm_term=Mary%20Seacole%20programme" TargetMode="External"/><Relationship Id="rId17" Type="http://schemas.openxmlformats.org/officeDocument/2006/relationships/hyperlink" Target="http://www.leadershipacademy.nhs.uk/resources/organisational-development/" TargetMode="External"/><Relationship Id="rId2" Type="http://schemas.openxmlformats.org/officeDocument/2006/relationships/image" Target="../media/image6.jpeg"/><Relationship Id="rId16" Type="http://schemas.openxmlformats.org/officeDocument/2006/relationships/hyperlink" Target="http://www.nhsemployers.org/OD" TargetMode="External"/><Relationship Id="rId20"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mailto:do.od@nhsemployers.org" TargetMode="External"/><Relationship Id="rId11" Type="http://schemas.openxmlformats.org/officeDocument/2006/relationships/hyperlink" Target="mailto:http://www.leadershipacademy.nhs.uk/events/regional-roadshows-2016/" TargetMode="External"/><Relationship Id="rId5" Type="http://schemas.openxmlformats.org/officeDocument/2006/relationships/hyperlink" Target="http://www.linkedin.com/groups/NHS-Organisational-Development-4723759/about" TargetMode="External"/><Relationship Id="rId15" Type="http://schemas.openxmlformats.org/officeDocument/2006/relationships/hyperlink" Target="http://www.leadershipacademy.nhs.uk/programmes/nye-bevan-programme/" TargetMode="External"/><Relationship Id="rId10" Type="http://schemas.openxmlformats.org/officeDocument/2006/relationships/hyperlink" Target="http://www.leadershipacademy.nhs.uk/about/local-delivery-partners-ldps/" TargetMode="External"/><Relationship Id="rId19" Type="http://schemas.openxmlformats.org/officeDocument/2006/relationships/hyperlink" Target="http://nhsemployers.org/campaigns/organisational-development/do-od-tools-and-resources/knowing-systems-thinking" TargetMode="External"/><Relationship Id="rId4" Type="http://schemas.openxmlformats.org/officeDocument/2006/relationships/hyperlink" Target="http://www.twitter.com/nhse_dood" TargetMode="External"/><Relationship Id="rId9" Type="http://schemas.openxmlformats.org/officeDocument/2006/relationships/hyperlink" Target="http://www.nhsemployers.org/campaigns/organisational-development/join-the-do-od-community/od-superstars" TargetMode="External"/><Relationship Id="rId14" Type="http://schemas.openxmlformats.org/officeDocument/2006/relationships/hyperlink" Target="http://www.leadershipacademy.nhs.uk/programmes/nye-bevan-programme/?utm_medium=email&amp;utm_campaign=Fortnightly%20email%20-%20230316&amp;utm_content=Fortnightly%20email%20-%20230316+CID_1c843a67a3ce1827619ddee9712db97e&amp;utm_source=Email%20marketing%20software&amp;utm_term=Nye%20Bevan%20program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04579" y="323366"/>
            <a:ext cx="2386359" cy="523220"/>
          </a:xfrm>
          <a:prstGeom prst="rect">
            <a:avLst/>
          </a:prstGeom>
        </p:spPr>
        <p:txBody>
          <a:bodyPr wrap="none">
            <a:spAutoFit/>
          </a:bodyPr>
          <a:lstStyle/>
          <a:p>
            <a:r>
              <a:rPr lang="en-GB" sz="2800" b="1" dirty="0" err="1" smtClean="0">
                <a:solidFill>
                  <a:srgbClr val="CC3399"/>
                </a:solidFill>
                <a:effectLst/>
              </a:rPr>
              <a:t>iDoOD</a:t>
            </a:r>
            <a:r>
              <a:rPr lang="en-GB" sz="2800" b="1" dirty="0" smtClean="0">
                <a:solidFill>
                  <a:srgbClr val="CC3399"/>
                </a:solidFill>
                <a:effectLst/>
              </a:rPr>
              <a:t> bulletin</a:t>
            </a:r>
            <a:endParaRPr lang="en-GB" sz="2800" dirty="0">
              <a:solidFill>
                <a:srgbClr val="CC3399"/>
              </a:solidFill>
            </a:endParaRPr>
          </a:p>
        </p:txBody>
      </p:sp>
      <p:sp>
        <p:nvSpPr>
          <p:cNvPr id="7" name="TextBox 6"/>
          <p:cNvSpPr txBox="1"/>
          <p:nvPr/>
        </p:nvSpPr>
        <p:spPr>
          <a:xfrm>
            <a:off x="3464258" y="794802"/>
            <a:ext cx="2667000" cy="461665"/>
          </a:xfrm>
          <a:prstGeom prst="rect">
            <a:avLst/>
          </a:prstGeom>
          <a:noFill/>
        </p:spPr>
        <p:txBody>
          <a:bodyPr wrap="square" rtlCol="0">
            <a:spAutoFit/>
          </a:bodyPr>
          <a:lstStyle/>
          <a:p>
            <a:pPr algn="ctr"/>
            <a:r>
              <a:rPr lang="en-GB" sz="2400" b="1" dirty="0" smtClean="0">
                <a:solidFill>
                  <a:srgbClr val="0070C0"/>
                </a:solidFill>
              </a:rPr>
              <a:t>March / April 2016</a:t>
            </a:r>
            <a:endParaRPr lang="en-GB" sz="2400" b="1" dirty="0">
              <a:solidFill>
                <a:srgbClr val="0070C0"/>
              </a:solidFill>
            </a:endParaRPr>
          </a:p>
        </p:txBody>
      </p:sp>
      <p:sp>
        <p:nvSpPr>
          <p:cNvPr id="8" name="TextBox 7"/>
          <p:cNvSpPr txBox="1"/>
          <p:nvPr/>
        </p:nvSpPr>
        <p:spPr>
          <a:xfrm>
            <a:off x="311927" y="1400296"/>
            <a:ext cx="6367998" cy="769441"/>
          </a:xfrm>
          <a:prstGeom prst="rect">
            <a:avLst/>
          </a:prstGeom>
          <a:noFill/>
          <a:ln w="38100">
            <a:solidFill>
              <a:schemeClr val="accent1">
                <a:lumMod val="75000"/>
              </a:schemeClr>
            </a:solidFill>
          </a:ln>
        </p:spPr>
        <p:txBody>
          <a:bodyPr wrap="square" rtlCol="0">
            <a:spAutoFit/>
          </a:bodyPr>
          <a:lstStyle/>
          <a:p>
            <a:endParaRPr lang="en-GB" sz="800" dirty="0" smtClean="0">
              <a:solidFill>
                <a:srgbClr val="CC3399"/>
              </a:solidFill>
            </a:endParaRPr>
          </a:p>
          <a:p>
            <a:r>
              <a:rPr lang="en-GB" sz="1400" b="1" dirty="0" smtClean="0">
                <a:solidFill>
                  <a:srgbClr val="CC3399"/>
                </a:solidFill>
              </a:rPr>
              <a:t>Welcome to our monthly </a:t>
            </a:r>
            <a:r>
              <a:rPr lang="en-GB" sz="1400" b="1" dirty="0" err="1" smtClean="0">
                <a:solidFill>
                  <a:srgbClr val="CC3399"/>
                </a:solidFill>
              </a:rPr>
              <a:t>iDoOD</a:t>
            </a:r>
            <a:r>
              <a:rPr lang="en-GB" sz="1400" b="1" dirty="0" smtClean="0">
                <a:solidFill>
                  <a:srgbClr val="CC3399"/>
                </a:solidFill>
              </a:rPr>
              <a:t> bulletin from NHS Employers and the NHS Leadership Academy.  Find out what’s been happening and what’s coming up!</a:t>
            </a:r>
            <a:br>
              <a:rPr lang="en-GB" sz="1400" b="1" dirty="0" smtClean="0">
                <a:solidFill>
                  <a:srgbClr val="CC3399"/>
                </a:solidFill>
              </a:rPr>
            </a:br>
            <a:endParaRPr lang="en-GB" sz="800" b="1" dirty="0" smtClean="0">
              <a:solidFill>
                <a:srgbClr val="CC3399"/>
              </a:solidFill>
            </a:endParaRPr>
          </a:p>
        </p:txBody>
      </p:sp>
      <p:pic>
        <p:nvPicPr>
          <p:cNvPr id="1026" name="Picture 2" descr="Do O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17" y="124986"/>
            <a:ext cx="2383457" cy="119172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11927" y="2313566"/>
            <a:ext cx="2997980" cy="7048086"/>
          </a:xfrm>
          <a:prstGeom prst="rect">
            <a:avLst/>
          </a:prstGeom>
          <a:noFill/>
          <a:ln>
            <a:solidFill>
              <a:schemeClr val="accent1">
                <a:lumMod val="75000"/>
              </a:schemeClr>
            </a:solidFill>
          </a:ln>
        </p:spPr>
        <p:txBody>
          <a:bodyPr wrap="square" rtlCol="0">
            <a:spAutoFit/>
          </a:bodyPr>
          <a:lstStyle/>
          <a:p>
            <a:r>
              <a:rPr lang="en-GB" sz="1200" b="1" dirty="0" smtClean="0">
                <a:solidFill>
                  <a:srgbClr val="3366FF"/>
                </a:solidFill>
              </a:rPr>
              <a:t>The year in review</a:t>
            </a:r>
            <a:r>
              <a:rPr lang="is-IS" sz="1200" b="1" dirty="0" smtClean="0">
                <a:solidFill>
                  <a:srgbClr val="3366FF"/>
                </a:solidFill>
              </a:rPr>
              <a:t>…</a:t>
            </a:r>
            <a:endParaRPr lang="en-GB" sz="1200" b="1" dirty="0" smtClean="0">
              <a:solidFill>
                <a:srgbClr val="3366FF"/>
              </a:solidFill>
            </a:endParaRPr>
          </a:p>
          <a:p>
            <a:endParaRPr lang="en-GB" sz="1100" dirty="0" smtClean="0"/>
          </a:p>
          <a:p>
            <a:r>
              <a:rPr lang="en-GB" sz="1100" dirty="0" smtClean="0"/>
              <a:t>We’re coming up to April 1</a:t>
            </a:r>
            <a:r>
              <a:rPr lang="en-GB" sz="1100" baseline="30000" dirty="0" smtClean="0"/>
              <a:t>st</a:t>
            </a:r>
            <a:r>
              <a:rPr lang="en-GB" sz="1100" dirty="0" smtClean="0"/>
              <a:t> which is like saying ‘Happy New Year’ for Do OD. This month’s newsletter is a look back over the last year of our work, as well as a look forward to what’s coming up.  Over the last year we’ve worked hard to clarify our place in the system and describe what we’re here to do: Do </a:t>
            </a:r>
            <a:r>
              <a:rPr lang="en-GB" sz="1100" dirty="0"/>
              <a:t>OD exists to help people transform systems. We enable OD practitioners to connect, share learn and grow. Our work is underpinned by the principles of co-production, creativity, curiosity and </a:t>
            </a:r>
            <a:r>
              <a:rPr lang="en-GB" sz="1100" dirty="0" smtClean="0"/>
              <a:t>courage.</a:t>
            </a:r>
            <a:r>
              <a:rPr lang="en-GB" sz="1100" dirty="0"/>
              <a:t> </a:t>
            </a:r>
            <a:r>
              <a:rPr lang="en-GB" sz="1100" dirty="0" smtClean="0"/>
              <a:t>Do </a:t>
            </a:r>
            <a:r>
              <a:rPr lang="en-GB" sz="1100" dirty="0"/>
              <a:t>OD has </a:t>
            </a:r>
            <a:r>
              <a:rPr lang="en-GB" sz="1100" dirty="0" smtClean="0"/>
              <a:t>been </a:t>
            </a:r>
            <a:r>
              <a:rPr lang="en-GB" sz="1100" dirty="0"/>
              <a:t>established as the first place OD practitioners go for their professional development and our approach has been described as “the art of the </a:t>
            </a:r>
            <a:r>
              <a:rPr lang="en-GB" sz="1100" dirty="0" smtClean="0"/>
              <a:t>possible” Highlights of the year include:</a:t>
            </a:r>
          </a:p>
          <a:p>
            <a:endParaRPr lang="is-IS" sz="1100" dirty="0"/>
          </a:p>
          <a:p>
            <a:pPr marL="171450" indent="-171450">
              <a:buFontTx/>
              <a:buChar char="-"/>
            </a:pPr>
            <a:r>
              <a:rPr lang="is-IS" sz="1100" dirty="0" smtClean="0"/>
              <a:t>Developing tools and resources to support our five priorities: Systems Thinking, Integration, Culture Change, OD Capability and Evaluation. You can find them all on our newly restructured webpages at </a:t>
            </a:r>
            <a:r>
              <a:rPr lang="is-IS" sz="1100" dirty="0" smtClean="0">
                <a:hlinkClick r:id="rId4"/>
              </a:rPr>
              <a:t>www.nhsemployers.org/OD</a:t>
            </a:r>
            <a:endParaRPr lang="is-IS" sz="1100" dirty="0" smtClean="0"/>
          </a:p>
          <a:p>
            <a:pPr marL="171450" indent="-171450">
              <a:buFontTx/>
              <a:buChar char="-"/>
            </a:pPr>
            <a:r>
              <a:rPr lang="is-IS" sz="1100" dirty="0" smtClean="0"/>
              <a:t>Working with you to design and deliver three national events: OD in the NHS III, Evaluating OD (Treasure the Measures) and Knowing Systems T</a:t>
            </a:r>
            <a:r>
              <a:rPr lang="en-US" sz="1100" dirty="0" smtClean="0"/>
              <a:t>h</a:t>
            </a:r>
            <a:r>
              <a:rPr lang="is-IS" sz="1100" dirty="0" smtClean="0"/>
              <a:t>inking. Almost 400 people attended those events! We’ve also taken part in events in every one of the ten regional OD networks around the country.</a:t>
            </a:r>
          </a:p>
          <a:p>
            <a:pPr marL="171450" indent="-171450">
              <a:buFontTx/>
              <a:buChar char="-"/>
            </a:pPr>
            <a:r>
              <a:rPr lang="is-IS" sz="1100" dirty="0" smtClean="0"/>
              <a:t>We’ve published over twenty brand new articles and blogs this year as well as featuring twelve OD Superstars and revamping the format of our monthly podcast.</a:t>
            </a:r>
          </a:p>
          <a:p>
            <a:pPr marL="171450" indent="-171450">
              <a:buFontTx/>
              <a:buChar char="-"/>
            </a:pPr>
            <a:r>
              <a:rPr lang="is-IS" sz="1100" dirty="0" smtClean="0"/>
              <a:t>In total we’ve had face to face contact with almost 3,000 people over the last year. Wow!</a:t>
            </a:r>
          </a:p>
          <a:p>
            <a:endParaRPr lang="is-IS" sz="1100" dirty="0" smtClean="0"/>
          </a:p>
          <a:p>
            <a:r>
              <a:rPr lang="is-IS" sz="1100" dirty="0" smtClean="0"/>
              <a:t>It’s a pleasure and privilege to do this work with our fantastic NHS OD community.</a:t>
            </a:r>
            <a:endParaRPr lang="is-IS" sz="1100" dirty="0"/>
          </a:p>
          <a:p>
            <a:pPr marL="171450" indent="-171450">
              <a:buFontTx/>
              <a:buChar char="-"/>
            </a:pPr>
            <a:endParaRPr lang="is-IS" sz="1100" dirty="0" smtClean="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4595" y="9121323"/>
            <a:ext cx="798919" cy="599189"/>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47143" y="9150222"/>
            <a:ext cx="798918" cy="599189"/>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16146" y="9145994"/>
            <a:ext cx="804556" cy="603417"/>
          </a:xfrm>
          <a:prstGeom prst="rect">
            <a:avLst/>
          </a:prstGeom>
        </p:spPr>
      </p:pic>
      <p:pic>
        <p:nvPicPr>
          <p:cNvPr id="17" name="Picture 16" descr="Screen Shot 2014-06-24 at 16.43.43.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64331" y="9099849"/>
            <a:ext cx="800504" cy="642139"/>
          </a:xfrm>
          <a:prstGeom prst="rect">
            <a:avLst/>
          </a:prstGeom>
        </p:spPr>
      </p:pic>
      <p:sp>
        <p:nvSpPr>
          <p:cNvPr id="19" name="TextBox 18"/>
          <p:cNvSpPr txBox="1"/>
          <p:nvPr/>
        </p:nvSpPr>
        <p:spPr>
          <a:xfrm>
            <a:off x="3465709" y="2305748"/>
            <a:ext cx="3108550" cy="7063475"/>
          </a:xfrm>
          <a:prstGeom prst="rect">
            <a:avLst/>
          </a:prstGeom>
          <a:noFill/>
          <a:ln>
            <a:solidFill>
              <a:srgbClr val="CC3399"/>
            </a:solidFill>
          </a:ln>
        </p:spPr>
        <p:txBody>
          <a:bodyPr wrap="square" rtlCol="0">
            <a:spAutoFit/>
          </a:bodyPr>
          <a:lstStyle/>
          <a:p>
            <a:r>
              <a:rPr lang="is-IS" sz="1200" b="1" dirty="0" smtClean="0">
                <a:solidFill>
                  <a:srgbClr val="CC3399"/>
                </a:solidFill>
              </a:rPr>
              <a:t>…and the year ahead</a:t>
            </a:r>
          </a:p>
          <a:p>
            <a:endParaRPr lang="is-IS" sz="1200" b="1" dirty="0">
              <a:solidFill>
                <a:srgbClr val="CC3399"/>
              </a:solidFill>
            </a:endParaRPr>
          </a:p>
          <a:p>
            <a:r>
              <a:rPr lang="en-GB" sz="1100" dirty="0" smtClean="0"/>
              <a:t>We’re not one to rest on our laurels at Do OD.  We believe our best work is still ahead of us. We recognise that </a:t>
            </a:r>
            <a:r>
              <a:rPr lang="en-GB" sz="1100" dirty="0"/>
              <a:t>t</a:t>
            </a:r>
            <a:r>
              <a:rPr lang="en-GB" sz="1100" dirty="0" smtClean="0"/>
              <a:t>he </a:t>
            </a:r>
            <a:r>
              <a:rPr lang="en-GB" sz="1100" dirty="0"/>
              <a:t>NHS is undergoing many changes on multiple levels. The changing needs of patients require new approaches to the delivery of care that cross traditional boundaries and challenge some of our fundamental assumptions about what it means to be an organisation. We are operating in the era of the complex adaptive system where the old rules no longer apply.  The OD community has a significant contribution to make in the change efforts needed to forge and maintain relationships in this new world where new models of care are emerging. We have a tremendous opportunity to enable people to transform systems and this will require transformation of our own practices too</a:t>
            </a:r>
            <a:r>
              <a:rPr lang="en-GB" sz="1100" dirty="0" smtClean="0"/>
              <a:t>.</a:t>
            </a:r>
          </a:p>
          <a:p>
            <a:endParaRPr lang="en-GB" sz="1100" dirty="0"/>
          </a:p>
          <a:p>
            <a:r>
              <a:rPr lang="en-GB" sz="1100" b="1" dirty="0" smtClean="0">
                <a:solidFill>
                  <a:srgbClr val="CC3399"/>
                </a:solidFill>
              </a:rPr>
              <a:t>Which makes us ask ourselves</a:t>
            </a:r>
            <a:r>
              <a:rPr lang="is-IS" sz="1100" b="1" dirty="0" smtClean="0">
                <a:solidFill>
                  <a:srgbClr val="CC3399"/>
                </a:solidFill>
              </a:rPr>
              <a:t>…</a:t>
            </a:r>
            <a:endParaRPr lang="en-GB" sz="1100" b="1" dirty="0">
              <a:solidFill>
                <a:srgbClr val="CC3399"/>
              </a:solidFill>
            </a:endParaRPr>
          </a:p>
          <a:p>
            <a:r>
              <a:rPr lang="en-GB" sz="1100" dirty="0"/>
              <a:t> </a:t>
            </a:r>
          </a:p>
          <a:p>
            <a:r>
              <a:rPr lang="en-GB" sz="1100" dirty="0"/>
              <a:t>How do we prepare and support OD practitioners to work, think and behave in this complex system? How do we deliver the developmental interventions that make a difference in our organisations at the same time as designing transformational interventions that impact whole systems? How can we spread and diffuse OD capability throughout the system to build capacity for long term, large scale change? In all of this complexity, how do we continue to build our capability and care for ourselves and each other, developing the </a:t>
            </a:r>
            <a:r>
              <a:rPr lang="en-GB" sz="1100" dirty="0" smtClean="0"/>
              <a:t>resilience </a:t>
            </a:r>
            <a:r>
              <a:rPr lang="en-GB" sz="1100" dirty="0"/>
              <a:t>and fortitude needed to keep our passion burning in challenging times</a:t>
            </a:r>
            <a:r>
              <a:rPr lang="en-GB" sz="1100" dirty="0" smtClean="0"/>
              <a:t>?</a:t>
            </a:r>
          </a:p>
          <a:p>
            <a:endParaRPr lang="en-GB" sz="1100" b="1" dirty="0">
              <a:solidFill>
                <a:srgbClr val="CC3399"/>
              </a:solidFill>
            </a:endParaRPr>
          </a:p>
          <a:p>
            <a:endParaRPr lang="en-GB" sz="1100" b="1" dirty="0" smtClean="0">
              <a:solidFill>
                <a:srgbClr val="CC3399"/>
              </a:solidFill>
            </a:endParaRPr>
          </a:p>
          <a:p>
            <a:r>
              <a:rPr lang="is-IS" sz="1100" b="1" dirty="0" smtClean="0">
                <a:solidFill>
                  <a:srgbClr val="CC3399"/>
                </a:solidFill>
              </a:rPr>
              <a:t>…which leads us to our priorities for 2016/17. </a:t>
            </a:r>
          </a:p>
          <a:p>
            <a:endParaRPr lang="is-IS" sz="1100" b="1" dirty="0">
              <a:solidFill>
                <a:srgbClr val="CC3399"/>
              </a:solidFill>
            </a:endParaRPr>
          </a:p>
          <a:p>
            <a:endParaRPr lang="is-IS" sz="1100" b="1" dirty="0" smtClean="0">
              <a:solidFill>
                <a:srgbClr val="CC3399"/>
              </a:solidFill>
            </a:endParaRPr>
          </a:p>
          <a:p>
            <a:endParaRPr lang="en-GB" sz="1100" b="1" dirty="0">
              <a:solidFill>
                <a:srgbClr val="CC3399"/>
              </a:solidFill>
            </a:endParaRPr>
          </a:p>
        </p:txBody>
      </p:sp>
    </p:spTree>
    <p:extLst>
      <p:ext uri="{BB962C8B-B14F-4D97-AF65-F5344CB8AC3E}">
        <p14:creationId xmlns:p14="http://schemas.microsoft.com/office/powerpoint/2010/main" val="21252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595" y="9121323"/>
            <a:ext cx="798919" cy="59918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7143" y="9150222"/>
            <a:ext cx="798918" cy="59918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6146" y="9145994"/>
            <a:ext cx="804556" cy="603417"/>
          </a:xfrm>
          <a:prstGeom prst="rect">
            <a:avLst/>
          </a:prstGeom>
        </p:spPr>
      </p:pic>
      <p:pic>
        <p:nvPicPr>
          <p:cNvPr id="9" name="Picture 8" descr="Screen Shot 2014-06-24 at 16.43.43.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4331" y="9099849"/>
            <a:ext cx="800504" cy="642139"/>
          </a:xfrm>
          <a:prstGeom prst="rect">
            <a:avLst/>
          </a:prstGeom>
        </p:spPr>
      </p:pic>
      <p:sp>
        <p:nvSpPr>
          <p:cNvPr id="14" name="TextBox 13"/>
          <p:cNvSpPr txBox="1"/>
          <p:nvPr/>
        </p:nvSpPr>
        <p:spPr>
          <a:xfrm>
            <a:off x="298101" y="5130134"/>
            <a:ext cx="6219401" cy="4047262"/>
          </a:xfrm>
          <a:prstGeom prst="rect">
            <a:avLst/>
          </a:prstGeom>
          <a:noFill/>
          <a:ln>
            <a:solidFill>
              <a:srgbClr val="3366FF"/>
            </a:solidFill>
          </a:ln>
        </p:spPr>
        <p:txBody>
          <a:bodyPr wrap="square" rtlCol="0">
            <a:spAutoFit/>
          </a:bodyPr>
          <a:lstStyle/>
          <a:p>
            <a:r>
              <a:rPr lang="en-GB" sz="1200" b="1" dirty="0" smtClean="0">
                <a:solidFill>
                  <a:srgbClr val="0070C0"/>
                </a:solidFill>
              </a:rPr>
              <a:t>Here’s how we’re thinking about delivering the </a:t>
            </a:r>
            <a:r>
              <a:rPr lang="en-GB" sz="1200" b="1" dirty="0" smtClean="0">
                <a:solidFill>
                  <a:srgbClr val="0070C0"/>
                </a:solidFill>
              </a:rPr>
              <a:t>priorities with and for our OD community</a:t>
            </a:r>
            <a:r>
              <a:rPr lang="is-IS" sz="1200" b="1" dirty="0" smtClean="0">
                <a:solidFill>
                  <a:srgbClr val="0070C0"/>
                </a:solidFill>
              </a:rPr>
              <a:t>…</a:t>
            </a:r>
            <a:endParaRPr lang="pl-PL" sz="1200" b="1" dirty="0" smtClean="0">
              <a:solidFill>
                <a:srgbClr val="0070C0"/>
              </a:solidFill>
            </a:endParaRPr>
          </a:p>
          <a:p>
            <a:endParaRPr lang="en-GB" sz="1100" dirty="0"/>
          </a:p>
          <a:p>
            <a:pPr marL="285750" lvl="0" indent="-285750">
              <a:buFont typeface="Arial"/>
              <a:buChar char="•"/>
            </a:pPr>
            <a:r>
              <a:rPr lang="en-GB" sz="1100" dirty="0" smtClean="0"/>
              <a:t>Working with you to design </a:t>
            </a:r>
            <a:r>
              <a:rPr lang="en-GB" sz="1100" dirty="0"/>
              <a:t>and deliver the annual OD in the NHS Conference and two themed conferences.</a:t>
            </a:r>
          </a:p>
          <a:p>
            <a:pPr marL="285750" lvl="0" indent="-285750">
              <a:buFont typeface="Arial"/>
              <a:buChar char="•"/>
            </a:pPr>
            <a:r>
              <a:rPr lang="en-GB" sz="1100" dirty="0"/>
              <a:t>Create spaces for dialogue and reflection that help put theory into practice, themed around key issues </a:t>
            </a:r>
            <a:r>
              <a:rPr lang="en-GB" sz="1100" dirty="0" smtClean="0"/>
              <a:t>that you have identified such </a:t>
            </a:r>
            <a:r>
              <a:rPr lang="en-GB" sz="1100" dirty="0"/>
              <a:t>as creating compassionate cultures against the backdrop of financial pressures, and using OD theory to shape staff &amp; patient experience.</a:t>
            </a:r>
          </a:p>
          <a:p>
            <a:pPr marL="285750" lvl="0" indent="-285750">
              <a:buFont typeface="Arial"/>
              <a:buChar char="•"/>
            </a:pPr>
            <a:r>
              <a:rPr lang="en-GB" sz="1100" dirty="0" smtClean="0"/>
              <a:t>Helping the OD community to build tools </a:t>
            </a:r>
            <a:r>
              <a:rPr lang="en-GB" sz="1100" dirty="0"/>
              <a:t>and resources including how to enable change in systems, creating containers for collaboration, behaviours beyond boundaries.</a:t>
            </a:r>
          </a:p>
          <a:p>
            <a:pPr marL="285750" lvl="0" indent="-285750">
              <a:buFont typeface="Arial"/>
              <a:buChar char="•"/>
            </a:pPr>
            <a:r>
              <a:rPr lang="en-GB" sz="1100" dirty="0" smtClean="0"/>
              <a:t>Co-creating </a:t>
            </a:r>
            <a:r>
              <a:rPr lang="en-GB" sz="1100" dirty="0"/>
              <a:t>self-assessment and development opportunities using the Do OD Capability Model to enhance our purpose, practice and presence in the system including support for those new to OD and for seasoned practitioners.</a:t>
            </a:r>
          </a:p>
          <a:p>
            <a:pPr marL="285750" lvl="0" indent="-285750">
              <a:buFont typeface="Arial"/>
              <a:buChar char="•"/>
            </a:pPr>
            <a:r>
              <a:rPr lang="en-GB" sz="1100" dirty="0" smtClean="0"/>
              <a:t>Working with OD practitioners to develop resources that help to </a:t>
            </a:r>
            <a:r>
              <a:rPr lang="en-GB" sz="1100" dirty="0"/>
              <a:t>spread and diffuse OD capacity across the system including OD tools </a:t>
            </a:r>
            <a:r>
              <a:rPr lang="en-GB" sz="1100" dirty="0" smtClean="0"/>
              <a:t>for </a:t>
            </a:r>
            <a:r>
              <a:rPr lang="en-GB" sz="1100" dirty="0"/>
              <a:t>clinicians and managers.</a:t>
            </a:r>
          </a:p>
          <a:p>
            <a:pPr marL="285750" lvl="0" indent="-285750">
              <a:buFont typeface="Arial"/>
              <a:buChar char="•"/>
            </a:pPr>
            <a:r>
              <a:rPr lang="en-GB" sz="1100" dirty="0"/>
              <a:t>Publishing support, advice and guidance on areas of regular interest such as Developing OD Strategies, Changing Cultures and the role of OD practitioners in the changing NHS</a:t>
            </a:r>
            <a:r>
              <a:rPr lang="en-GB" sz="1100" dirty="0" smtClean="0"/>
              <a:t>.</a:t>
            </a:r>
          </a:p>
          <a:p>
            <a:pPr marL="285750" lvl="0" indent="-285750">
              <a:buFont typeface="Arial"/>
              <a:buChar char="•"/>
            </a:pPr>
            <a:endParaRPr lang="pl-PL" sz="1400" b="1" dirty="0" smtClean="0">
              <a:solidFill>
                <a:srgbClr val="0070C0"/>
              </a:solidFill>
            </a:endParaRPr>
          </a:p>
          <a:p>
            <a:r>
              <a:rPr lang="en-GB" sz="1100" dirty="0" smtClean="0"/>
              <a:t>We </a:t>
            </a:r>
            <a:r>
              <a:rPr lang="en-GB" sz="1100" dirty="0"/>
              <a:t>know that our OD community really values the spaces we provide for people to come together, share experiences and generate new learning. We’ll continue to offer those opportunities throughout the year. We’ll keep growing the strong relationships that already exist in the system with the regional Leadership Academy teams and OD networks that provide such important support and development to OD practitioners. We’ll carry on shining a light on good OD practice in the NHS as well as looking out of the system to find inspiration from other sectors. </a:t>
            </a:r>
          </a:p>
        </p:txBody>
      </p:sp>
      <p:sp>
        <p:nvSpPr>
          <p:cNvPr id="13" name="TextBox 12"/>
          <p:cNvSpPr txBox="1"/>
          <p:nvPr/>
        </p:nvSpPr>
        <p:spPr>
          <a:xfrm>
            <a:off x="334231" y="463264"/>
            <a:ext cx="6126728" cy="4324261"/>
          </a:xfrm>
          <a:prstGeom prst="rect">
            <a:avLst/>
          </a:prstGeom>
          <a:noFill/>
          <a:ln>
            <a:solidFill>
              <a:srgbClr val="CC3399"/>
            </a:solidFill>
          </a:ln>
        </p:spPr>
        <p:txBody>
          <a:bodyPr wrap="square" rtlCol="0">
            <a:spAutoFit/>
          </a:bodyPr>
          <a:lstStyle/>
          <a:p>
            <a:r>
              <a:rPr lang="en-GB" sz="1200" b="1" dirty="0" smtClean="0">
                <a:solidFill>
                  <a:srgbClr val="3366FF"/>
                </a:solidFill>
              </a:rPr>
              <a:t>Do OD priorities for 2016/17</a:t>
            </a:r>
          </a:p>
          <a:p>
            <a:endParaRPr lang="en-GB" sz="1000" b="1" dirty="0"/>
          </a:p>
          <a:p>
            <a:r>
              <a:rPr lang="en-GB" sz="1100" dirty="0" smtClean="0"/>
              <a:t>The headline </a:t>
            </a:r>
            <a:r>
              <a:rPr lang="en-GB" sz="1100" dirty="0"/>
              <a:t>priorities for Do OD in 2016/17 are an attempt to hold those questions and look at them through frames that will enable </a:t>
            </a:r>
            <a:r>
              <a:rPr lang="en-GB" sz="1100" dirty="0" smtClean="0"/>
              <a:t>us as an OD community </a:t>
            </a:r>
            <a:r>
              <a:rPr lang="en-GB" sz="1100" dirty="0"/>
              <a:t>to connect, share, learn and grow together.  As with previous years we have co-created our priorities through extensive dialogue with OD practitioners &amp; networks to discover and better understand where our focus should be for the coming year. Our Steering Group has helped to shape and inform the themes </a:t>
            </a:r>
            <a:r>
              <a:rPr lang="en-GB" sz="1100" dirty="0" smtClean="0"/>
              <a:t>and we’ve tested them out in several OD network meetings across the country. </a:t>
            </a:r>
            <a:r>
              <a:rPr lang="en-GB" sz="1100" dirty="0"/>
              <a:t>We will use our resources over the coming year to </a:t>
            </a:r>
            <a:r>
              <a:rPr lang="en-GB" sz="1100" dirty="0" smtClean="0"/>
              <a:t>continue to talk and engage OD </a:t>
            </a:r>
            <a:r>
              <a:rPr lang="en-GB" sz="1100" dirty="0"/>
              <a:t>practitioners to think differently about OD and build even more capacity and capability into the system. </a:t>
            </a:r>
            <a:r>
              <a:rPr lang="is-IS" sz="1100" b="1" dirty="0">
                <a:solidFill>
                  <a:srgbClr val="CC3399"/>
                </a:solidFill>
              </a:rPr>
              <a:t> </a:t>
            </a:r>
            <a:r>
              <a:rPr lang="en-GB" sz="1100" dirty="0" smtClean="0"/>
              <a:t>The </a:t>
            </a:r>
            <a:r>
              <a:rPr lang="en-GB" sz="1100" dirty="0"/>
              <a:t>theme of our work this year is “making a sustainable difference” and we will use this  </a:t>
            </a:r>
            <a:r>
              <a:rPr lang="en-GB" sz="1100" dirty="0" smtClean="0"/>
              <a:t>to </a:t>
            </a:r>
            <a:r>
              <a:rPr lang="en-GB" sz="1100" dirty="0"/>
              <a:t>steer our activity. </a:t>
            </a:r>
            <a:r>
              <a:rPr lang="en-GB" sz="1100" dirty="0" smtClean="0"/>
              <a:t>We </a:t>
            </a:r>
            <a:r>
              <a:rPr lang="en-GB" sz="1100" dirty="0"/>
              <a:t>propose to do this by focusing on three key areas of work</a:t>
            </a:r>
            <a:r>
              <a:rPr lang="en-GB" sz="1100" dirty="0" smtClean="0"/>
              <a:t>:</a:t>
            </a:r>
          </a:p>
          <a:p>
            <a:endParaRPr lang="en-GB" sz="1100" dirty="0"/>
          </a:p>
          <a:p>
            <a:r>
              <a:rPr lang="en-GB" sz="1100" dirty="0"/>
              <a:t> </a:t>
            </a:r>
          </a:p>
          <a:p>
            <a:pPr lvl="0"/>
            <a:endParaRPr lang="en-GB" sz="1100" dirty="0"/>
          </a:p>
          <a:p>
            <a:pPr lvl="0"/>
            <a:endParaRPr lang="en-GB" sz="1100" b="1" dirty="0" smtClean="0">
              <a:solidFill>
                <a:srgbClr val="CC3399"/>
              </a:solidFill>
            </a:endParaRPr>
          </a:p>
          <a:p>
            <a:pPr lvl="0"/>
            <a:endParaRPr lang="en-GB" sz="1100" b="1" dirty="0">
              <a:solidFill>
                <a:srgbClr val="CC3399"/>
              </a:solidFill>
            </a:endParaRPr>
          </a:p>
          <a:p>
            <a:pPr lvl="0"/>
            <a:endParaRPr lang="en-GB" sz="1100" b="1" dirty="0" smtClean="0">
              <a:solidFill>
                <a:srgbClr val="CC3399"/>
              </a:solidFill>
            </a:endParaRPr>
          </a:p>
          <a:p>
            <a:pPr lvl="0"/>
            <a:endParaRPr lang="en-GB" sz="1100" b="1" dirty="0">
              <a:solidFill>
                <a:srgbClr val="CC3399"/>
              </a:solidFill>
            </a:endParaRPr>
          </a:p>
          <a:p>
            <a:pPr lvl="0"/>
            <a:endParaRPr lang="is-IS" sz="1100" b="1" dirty="0">
              <a:solidFill>
                <a:srgbClr val="CC3399"/>
              </a:solidFill>
            </a:endParaRPr>
          </a:p>
          <a:p>
            <a:endParaRPr lang="is-IS" sz="1100" b="1" dirty="0">
              <a:solidFill>
                <a:srgbClr val="CC3399"/>
              </a:solidFill>
            </a:endParaRPr>
          </a:p>
          <a:p>
            <a:endParaRPr lang="is-IS" sz="1100" b="1" dirty="0">
              <a:solidFill>
                <a:srgbClr val="CC3399"/>
              </a:solidFill>
            </a:endParaRPr>
          </a:p>
          <a:p>
            <a:endParaRPr lang="is-IS" sz="1100" b="1" dirty="0">
              <a:solidFill>
                <a:srgbClr val="CC3399"/>
              </a:solidFill>
            </a:endParaRPr>
          </a:p>
          <a:p>
            <a:endParaRPr lang="is-IS" sz="1100" b="1" dirty="0">
              <a:solidFill>
                <a:srgbClr val="CC3399"/>
              </a:solidFill>
            </a:endParaRPr>
          </a:p>
          <a:p>
            <a:endParaRPr lang="is-IS" sz="1100" b="1" dirty="0">
              <a:solidFill>
                <a:srgbClr val="CC3399"/>
              </a:solidFill>
            </a:endParaRPr>
          </a:p>
          <a:p>
            <a:endParaRPr lang="is-IS" sz="1100" b="1" dirty="0">
              <a:solidFill>
                <a:srgbClr val="CC3399"/>
              </a:solidFill>
            </a:endParaRPr>
          </a:p>
        </p:txBody>
      </p:sp>
      <p:graphicFrame>
        <p:nvGraphicFramePr>
          <p:cNvPr id="15" name="Diagram 14"/>
          <p:cNvGraphicFramePr/>
          <p:nvPr>
            <p:extLst>
              <p:ext uri="{D42A27DB-BD31-4B8C-83A1-F6EECF244321}">
                <p14:modId xmlns:p14="http://schemas.microsoft.com/office/powerpoint/2010/main" val="3871474792"/>
              </p:ext>
            </p:extLst>
          </p:nvPr>
        </p:nvGraphicFramePr>
        <p:xfrm>
          <a:off x="434501" y="2556926"/>
          <a:ext cx="5815618" cy="217865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22372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http://www.hsj.co.uk/Pictures/web/u/a/k/NHSE_cl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287" y="8808721"/>
            <a:ext cx="2123443" cy="97589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a:stretch>
            <a:fillRect/>
          </a:stretch>
        </p:blipFill>
        <p:spPr>
          <a:xfrm>
            <a:off x="4841759" y="8536323"/>
            <a:ext cx="1842263" cy="1248291"/>
          </a:xfrm>
          <a:prstGeom prst="rect">
            <a:avLst/>
          </a:prstGeom>
        </p:spPr>
      </p:pic>
      <p:sp>
        <p:nvSpPr>
          <p:cNvPr id="18" name="TextBox 17"/>
          <p:cNvSpPr txBox="1"/>
          <p:nvPr/>
        </p:nvSpPr>
        <p:spPr>
          <a:xfrm>
            <a:off x="219055" y="6084932"/>
            <a:ext cx="3196365" cy="2000548"/>
          </a:xfrm>
          <a:prstGeom prst="rect">
            <a:avLst/>
          </a:prstGeom>
          <a:noFill/>
          <a:ln>
            <a:solidFill>
              <a:srgbClr val="CC3399"/>
            </a:solidFill>
          </a:ln>
        </p:spPr>
        <p:txBody>
          <a:bodyPr wrap="square" rtlCol="0">
            <a:spAutoFit/>
          </a:bodyPr>
          <a:lstStyle/>
          <a:p>
            <a:r>
              <a:rPr lang="en-GB" sz="1200" b="1" dirty="0" smtClean="0">
                <a:solidFill>
                  <a:srgbClr val="CC3399"/>
                </a:solidFill>
              </a:rPr>
              <a:t>Get </a:t>
            </a:r>
            <a:r>
              <a:rPr lang="en-GB" sz="1200" b="1" dirty="0">
                <a:solidFill>
                  <a:srgbClr val="CC3399"/>
                </a:solidFill>
              </a:rPr>
              <a:t>in </a:t>
            </a:r>
            <a:r>
              <a:rPr lang="en-GB" sz="1200" b="1" dirty="0" smtClean="0">
                <a:solidFill>
                  <a:srgbClr val="CC3399"/>
                </a:solidFill>
              </a:rPr>
              <a:t>touch!</a:t>
            </a:r>
            <a:br>
              <a:rPr lang="en-GB" sz="1200" b="1" dirty="0" smtClean="0">
                <a:solidFill>
                  <a:srgbClr val="CC3399"/>
                </a:solidFill>
              </a:rPr>
            </a:br>
            <a:r>
              <a:rPr lang="en-GB" sz="1100" b="1" dirty="0" smtClean="0">
                <a:solidFill>
                  <a:srgbClr val="CC3399"/>
                </a:solidFill>
              </a:rPr>
              <a:t> </a:t>
            </a:r>
            <a:endParaRPr lang="en-GB" sz="1100" dirty="0">
              <a:hlinkClick r:id="rId4"/>
            </a:endParaRPr>
          </a:p>
          <a:p>
            <a:r>
              <a:rPr lang="en-GB" sz="1100" dirty="0" smtClean="0">
                <a:hlinkClick r:id="rId4"/>
              </a:rPr>
              <a:t>Tweet </a:t>
            </a:r>
            <a:r>
              <a:rPr lang="en-GB" sz="1100" dirty="0">
                <a:hlinkClick r:id="rId4"/>
              </a:rPr>
              <a:t>us</a:t>
            </a:r>
            <a:r>
              <a:rPr lang="en-GB" sz="1100" dirty="0"/>
              <a:t>, post in our </a:t>
            </a:r>
            <a:r>
              <a:rPr lang="en-GB" sz="1100" dirty="0">
                <a:hlinkClick r:id="rId5"/>
              </a:rPr>
              <a:t>LinkedIn </a:t>
            </a:r>
            <a:r>
              <a:rPr lang="en-GB" sz="1100" dirty="0" smtClean="0">
                <a:hlinkClick r:id="rId5"/>
              </a:rPr>
              <a:t>group</a:t>
            </a:r>
            <a:r>
              <a:rPr lang="en-GB" sz="1100" dirty="0"/>
              <a:t> </a:t>
            </a:r>
            <a:r>
              <a:rPr lang="en-GB" sz="1100" dirty="0" smtClean="0"/>
              <a:t>or email </a:t>
            </a:r>
            <a:r>
              <a:rPr lang="en-GB" sz="1100" dirty="0"/>
              <a:t>us </a:t>
            </a:r>
            <a:r>
              <a:rPr lang="en-GB" sz="1100" dirty="0" smtClean="0"/>
              <a:t>at </a:t>
            </a:r>
            <a:r>
              <a:rPr lang="en-GB" sz="1100" u="sng" dirty="0" smtClean="0">
                <a:hlinkClick r:id="rId6"/>
              </a:rPr>
              <a:t>do.od@nhsemployers.org</a:t>
            </a:r>
            <a:r>
              <a:rPr lang="en-GB" sz="1100" dirty="0" smtClean="0"/>
              <a:t> </a:t>
            </a:r>
          </a:p>
          <a:p>
            <a:endParaRPr lang="en-GB" sz="1100" dirty="0"/>
          </a:p>
          <a:p>
            <a:r>
              <a:rPr lang="en-GB" sz="1100" dirty="0" smtClean="0"/>
              <a:t>You can also contact us by email and phone: </a:t>
            </a:r>
          </a:p>
          <a:p>
            <a:r>
              <a:rPr lang="en-GB" sz="1100" dirty="0" smtClean="0">
                <a:solidFill>
                  <a:srgbClr val="CC3399"/>
                </a:solidFill>
                <a:hlinkClick r:id="rId7"/>
              </a:rPr>
              <a:t>Paul </a:t>
            </a:r>
            <a:r>
              <a:rPr lang="en-GB" sz="1100" dirty="0">
                <a:solidFill>
                  <a:srgbClr val="CC3399"/>
                </a:solidFill>
                <a:hlinkClick r:id="rId7"/>
              </a:rPr>
              <a:t>Taylor</a:t>
            </a:r>
            <a:r>
              <a:rPr lang="en-GB" sz="1100" dirty="0">
                <a:solidFill>
                  <a:srgbClr val="CC3399"/>
                </a:solidFill>
              </a:rPr>
              <a:t> 07880 </a:t>
            </a:r>
            <a:r>
              <a:rPr lang="en-GB" sz="1100" dirty="0" smtClean="0">
                <a:solidFill>
                  <a:srgbClr val="CC3399"/>
                </a:solidFill>
              </a:rPr>
              <a:t>554208           </a:t>
            </a:r>
            <a:br>
              <a:rPr lang="en-GB" sz="1100" dirty="0" smtClean="0">
                <a:solidFill>
                  <a:srgbClr val="CC3399"/>
                </a:solidFill>
              </a:rPr>
            </a:br>
            <a:r>
              <a:rPr lang="en-GB" sz="1100" dirty="0" smtClean="0">
                <a:solidFill>
                  <a:srgbClr val="CC3399"/>
                </a:solidFill>
                <a:hlinkClick r:id="rId8"/>
              </a:rPr>
              <a:t>Karen </a:t>
            </a:r>
            <a:r>
              <a:rPr lang="en-GB" sz="1100" dirty="0">
                <a:solidFill>
                  <a:srgbClr val="CC3399"/>
                </a:solidFill>
                <a:hlinkClick r:id="rId8"/>
              </a:rPr>
              <a:t>Dumain</a:t>
            </a:r>
            <a:r>
              <a:rPr lang="en-GB" sz="1100" dirty="0">
                <a:solidFill>
                  <a:srgbClr val="CC3399"/>
                </a:solidFill>
              </a:rPr>
              <a:t> 07900 </a:t>
            </a:r>
            <a:r>
              <a:rPr lang="en-GB" sz="1100" dirty="0" smtClean="0">
                <a:solidFill>
                  <a:srgbClr val="CC3399"/>
                </a:solidFill>
              </a:rPr>
              <a:t>606971     </a:t>
            </a:r>
            <a:br>
              <a:rPr lang="en-GB" sz="1100" dirty="0" smtClean="0">
                <a:solidFill>
                  <a:srgbClr val="CC3399"/>
                </a:solidFill>
              </a:rPr>
            </a:br>
            <a:endParaRPr lang="en-GB" sz="1100" dirty="0"/>
          </a:p>
          <a:p>
            <a:r>
              <a:rPr lang="en-GB" sz="1100" dirty="0" smtClean="0"/>
              <a:t>Don’t forget to visit our web pages and access our resources, blogs, podcasts and tools.</a:t>
            </a:r>
            <a:endParaRPr lang="en-GB" sz="1100" b="1" dirty="0">
              <a:solidFill>
                <a:srgbClr val="0070C0"/>
              </a:solidFill>
            </a:endParaRPr>
          </a:p>
        </p:txBody>
      </p:sp>
      <p:sp>
        <p:nvSpPr>
          <p:cNvPr id="7" name="TextBox 6"/>
          <p:cNvSpPr txBox="1"/>
          <p:nvPr/>
        </p:nvSpPr>
        <p:spPr>
          <a:xfrm>
            <a:off x="3492713" y="327254"/>
            <a:ext cx="3171808" cy="2677656"/>
          </a:xfrm>
          <a:prstGeom prst="rect">
            <a:avLst/>
          </a:prstGeom>
          <a:noFill/>
          <a:ln>
            <a:solidFill>
              <a:schemeClr val="accent1">
                <a:lumMod val="75000"/>
              </a:schemeClr>
            </a:solidFill>
          </a:ln>
        </p:spPr>
        <p:txBody>
          <a:bodyPr wrap="square" rtlCol="0">
            <a:spAutoFit/>
          </a:bodyPr>
          <a:lstStyle/>
          <a:p>
            <a:r>
              <a:rPr lang="en-GB" sz="1200" b="1" dirty="0" smtClean="0">
                <a:solidFill>
                  <a:srgbClr val="3366FF"/>
                </a:solidFill>
              </a:rPr>
              <a:t>March’s OD Superstars</a:t>
            </a:r>
          </a:p>
          <a:p>
            <a:endParaRPr lang="en-GB" sz="1100" dirty="0" smtClean="0"/>
          </a:p>
          <a:p>
            <a:r>
              <a:rPr lang="en-GB" sz="1100" dirty="0" smtClean="0"/>
              <a:t>Our latest OD Superstars are the members of the small but highly effective and dynamic OD team from Lincolnshire Community Health Services NHS Trust. Dusty, Lara and Jane have over 60 years experience between </a:t>
            </a:r>
          </a:p>
          <a:p>
            <a:r>
              <a:rPr lang="en-GB" sz="1100" dirty="0" smtClean="0"/>
              <a:t>them.  Read all about </a:t>
            </a:r>
          </a:p>
          <a:p>
            <a:r>
              <a:rPr lang="en-GB" sz="1100" dirty="0" smtClean="0"/>
              <a:t>their fantastic work </a:t>
            </a:r>
          </a:p>
          <a:p>
            <a:r>
              <a:rPr lang="en-GB" sz="1100" dirty="0" smtClean="0"/>
              <a:t>including the fab</a:t>
            </a:r>
          </a:p>
          <a:p>
            <a:r>
              <a:rPr lang="en-GB" sz="1100" dirty="0" smtClean="0"/>
              <a:t>“You Matter” campaign</a:t>
            </a:r>
          </a:p>
          <a:p>
            <a:r>
              <a:rPr lang="en-GB" sz="1100" dirty="0"/>
              <a:t>o</a:t>
            </a:r>
            <a:r>
              <a:rPr lang="en-GB" sz="1100" dirty="0" smtClean="0"/>
              <a:t>n our </a:t>
            </a:r>
            <a:r>
              <a:rPr lang="en-GB" sz="1100" dirty="0" smtClean="0">
                <a:hlinkClick r:id="rId9"/>
              </a:rPr>
              <a:t>website</a:t>
            </a:r>
            <a:r>
              <a:rPr lang="en-GB" sz="1100" dirty="0" smtClean="0"/>
              <a:t> where you</a:t>
            </a:r>
          </a:p>
          <a:p>
            <a:r>
              <a:rPr lang="en-GB" sz="1100" dirty="0"/>
              <a:t>c</a:t>
            </a:r>
            <a:r>
              <a:rPr lang="en-GB" sz="1100" dirty="0" smtClean="0"/>
              <a:t>an find tips and advice</a:t>
            </a:r>
            <a:endParaRPr lang="en-GB" sz="1400" b="1" dirty="0">
              <a:solidFill>
                <a:srgbClr val="3366FF"/>
              </a:solidFill>
            </a:endParaRPr>
          </a:p>
          <a:p>
            <a:r>
              <a:rPr lang="en-GB" sz="1100" dirty="0"/>
              <a:t>f</a:t>
            </a:r>
            <a:r>
              <a:rPr lang="en-GB" sz="1100" dirty="0" smtClean="0"/>
              <a:t>rom 26 other </a:t>
            </a:r>
          </a:p>
          <a:p>
            <a:r>
              <a:rPr lang="en-GB" sz="1100" dirty="0" smtClean="0"/>
              <a:t>OD Superstars!</a:t>
            </a:r>
          </a:p>
        </p:txBody>
      </p:sp>
      <p:sp>
        <p:nvSpPr>
          <p:cNvPr id="8" name="TextBox 7"/>
          <p:cNvSpPr txBox="1"/>
          <p:nvPr/>
        </p:nvSpPr>
        <p:spPr>
          <a:xfrm>
            <a:off x="205507" y="341558"/>
            <a:ext cx="3215667" cy="5670784"/>
          </a:xfrm>
          <a:prstGeom prst="rect">
            <a:avLst/>
          </a:prstGeom>
          <a:noFill/>
          <a:ln>
            <a:solidFill>
              <a:srgbClr val="0070C0"/>
            </a:solidFill>
          </a:ln>
        </p:spPr>
        <p:txBody>
          <a:bodyPr wrap="square" rtlCol="0">
            <a:spAutoFit/>
          </a:bodyPr>
          <a:lstStyle/>
          <a:p>
            <a:r>
              <a:rPr lang="en-GB" sz="1200" b="1" dirty="0" smtClean="0">
                <a:solidFill>
                  <a:srgbClr val="3366FF"/>
                </a:solidFill>
              </a:rPr>
              <a:t>Leadership Academy Update</a:t>
            </a:r>
          </a:p>
          <a:p>
            <a:endParaRPr lang="en-US" sz="1100" b="1" dirty="0" smtClean="0"/>
          </a:p>
          <a:p>
            <a:r>
              <a:rPr lang="en-US" sz="1100" b="1" dirty="0" smtClean="0"/>
              <a:t>Are </a:t>
            </a:r>
            <a:r>
              <a:rPr lang="en-US" sz="1100" b="1" dirty="0"/>
              <a:t>you a health service colleague who’s interested in developing your leadership skills? </a:t>
            </a:r>
            <a:r>
              <a:rPr lang="en-US" sz="1100" dirty="0"/>
              <a:t>Together with </a:t>
            </a:r>
            <a:r>
              <a:rPr lang="en-US" sz="1100" dirty="0" smtClean="0">
                <a:hlinkClick r:id="rId10"/>
              </a:rPr>
              <a:t>our 10 Local Delivery Partners </a:t>
            </a:r>
            <a:r>
              <a:rPr lang="en-US" sz="1100" dirty="0" smtClean="0"/>
              <a:t>(LDPs), the NHS Leadership Academy is holding roadshows across the country and if you want to plan the next step of your development – or your </a:t>
            </a:r>
            <a:r>
              <a:rPr lang="en-US" sz="1100" dirty="0" err="1" smtClean="0"/>
              <a:t>organisation’s</a:t>
            </a:r>
            <a:r>
              <a:rPr lang="en-US" sz="1100" dirty="0" smtClean="0"/>
              <a:t> – we’d recommend you secure your place today by </a:t>
            </a:r>
            <a:r>
              <a:rPr lang="en-US" sz="1100" dirty="0" smtClean="0">
                <a:hlinkClick r:id="rId11"/>
              </a:rPr>
              <a:t>completing this form</a:t>
            </a:r>
            <a:r>
              <a:rPr lang="en-US" sz="1100" dirty="0" smtClean="0"/>
              <a:t>.</a:t>
            </a:r>
          </a:p>
          <a:p>
            <a:endParaRPr lang="en-US" sz="1100" dirty="0"/>
          </a:p>
          <a:p>
            <a:r>
              <a:rPr lang="en-US" sz="1100" b="1" dirty="0" smtClean="0"/>
              <a:t>Breaking down Leadership Barriers!</a:t>
            </a:r>
          </a:p>
          <a:p>
            <a:r>
              <a:rPr lang="en-US" sz="1100" dirty="0" smtClean="0"/>
              <a:t>Not only does the </a:t>
            </a:r>
            <a:r>
              <a:rPr lang="en-US" sz="1100" dirty="0" smtClean="0">
                <a:hlinkClick r:id="rId12"/>
              </a:rPr>
              <a:t>Mary </a:t>
            </a:r>
            <a:r>
              <a:rPr lang="en-US" sz="1100" dirty="0" err="1" smtClean="0">
                <a:hlinkClick r:id="rId12"/>
              </a:rPr>
              <a:t>Seacole</a:t>
            </a:r>
            <a:r>
              <a:rPr lang="en-US" sz="1100" dirty="0" smtClean="0">
                <a:hlinkClick r:id="rId12"/>
              </a:rPr>
              <a:t> </a:t>
            </a:r>
            <a:r>
              <a:rPr lang="en-US" sz="1100" dirty="0" err="1" smtClean="0">
                <a:hlinkClick r:id="rId12"/>
              </a:rPr>
              <a:t>Programme</a:t>
            </a:r>
            <a:r>
              <a:rPr lang="en-US" sz="1100" dirty="0" smtClean="0">
                <a:hlinkClick r:id="rId12"/>
              </a:rPr>
              <a:t> </a:t>
            </a:r>
            <a:r>
              <a:rPr lang="en-US" sz="1100" dirty="0" smtClean="0"/>
              <a:t>offer a real solution in finding the balance between theory and practice, our participants tell us it’s empowering them to break down </a:t>
            </a:r>
            <a:r>
              <a:rPr lang="en-US" sz="1100" dirty="0" smtClean="0">
                <a:hlinkClick r:id="rId13"/>
              </a:rPr>
              <a:t>five commonly acknowledged </a:t>
            </a:r>
            <a:r>
              <a:rPr lang="en-US" sz="1100" dirty="0" smtClean="0"/>
              <a:t>barriers. The </a:t>
            </a:r>
            <a:r>
              <a:rPr lang="en-US" sz="1100" dirty="0" err="1" smtClean="0"/>
              <a:t>programme</a:t>
            </a:r>
            <a:r>
              <a:rPr lang="en-US" sz="1100" dirty="0" smtClean="0"/>
              <a:t> is aimed at clinical and non-clinical colleagues who are moving towards their first </a:t>
            </a:r>
            <a:r>
              <a:rPr lang="en-US" sz="1100" dirty="0" err="1" smtClean="0"/>
              <a:t>recognised</a:t>
            </a:r>
            <a:r>
              <a:rPr lang="en-US" sz="1100" dirty="0" smtClean="0"/>
              <a:t> leadership or team management role and want to do more to champion compassionate patient care. It’s delivered through a combination of face to face and online learning.</a:t>
            </a:r>
          </a:p>
          <a:p>
            <a:endParaRPr lang="en-US" sz="1100" dirty="0"/>
          </a:p>
          <a:p>
            <a:r>
              <a:rPr lang="en-US" sz="1100" b="1" dirty="0" smtClean="0"/>
              <a:t>Join 435 colleagues with our highest award for Executive Healthcare Leadership</a:t>
            </a:r>
            <a:r>
              <a:rPr lang="en-US" sz="1100" dirty="0" smtClean="0"/>
              <a:t>. The</a:t>
            </a:r>
            <a:r>
              <a:rPr lang="en-US" sz="1100" dirty="0" smtClean="0">
                <a:hlinkClick r:id="rId14"/>
              </a:rPr>
              <a:t> Nye Bevan </a:t>
            </a:r>
            <a:r>
              <a:rPr lang="en-US" sz="1100" dirty="0" err="1" smtClean="0"/>
              <a:t>programme</a:t>
            </a:r>
            <a:r>
              <a:rPr lang="en-US" sz="1100" dirty="0" smtClean="0"/>
              <a:t> is a world-class leadership development opportunity for aspirant directors designed with national and international experts and the NHS. You can find out more about the </a:t>
            </a:r>
            <a:r>
              <a:rPr lang="en-US" sz="1100" dirty="0" err="1" smtClean="0"/>
              <a:t>programme</a:t>
            </a:r>
            <a:r>
              <a:rPr lang="en-US" sz="1100" dirty="0" smtClean="0"/>
              <a:t> </a:t>
            </a:r>
            <a:r>
              <a:rPr lang="en-US" sz="1100" dirty="0" smtClean="0">
                <a:hlinkClick r:id="rId15"/>
              </a:rPr>
              <a:t>here</a:t>
            </a:r>
            <a:r>
              <a:rPr lang="en-US" sz="1100" dirty="0" smtClean="0"/>
              <a:t>.</a:t>
            </a:r>
            <a:endParaRPr lang="en-GB" sz="1100" dirty="0"/>
          </a:p>
          <a:p>
            <a:endParaRPr lang="en-GB" sz="1050" dirty="0"/>
          </a:p>
          <a:p>
            <a:endParaRPr lang="en-GB" sz="1000" dirty="0"/>
          </a:p>
        </p:txBody>
      </p:sp>
      <p:sp>
        <p:nvSpPr>
          <p:cNvPr id="12" name="TextBox 11"/>
          <p:cNvSpPr txBox="1"/>
          <p:nvPr/>
        </p:nvSpPr>
        <p:spPr>
          <a:xfrm>
            <a:off x="200538" y="8279021"/>
            <a:ext cx="3144570" cy="377761"/>
          </a:xfrm>
          <a:prstGeom prst="rect">
            <a:avLst/>
          </a:prstGeom>
          <a:noFill/>
          <a:ln w="12700">
            <a:solidFill>
              <a:srgbClr val="CC3399"/>
            </a:solidFill>
          </a:ln>
        </p:spPr>
        <p:txBody>
          <a:bodyPr wrap="square" rtlCol="0">
            <a:spAutoFit/>
          </a:bodyPr>
          <a:lstStyle/>
          <a:p>
            <a:pPr algn="ctr"/>
            <a:r>
              <a:rPr lang="en-GB" sz="1800" b="1" dirty="0" smtClean="0">
                <a:hlinkClick r:id="rId16"/>
              </a:rPr>
              <a:t>www.nhsemployers.org/OD</a:t>
            </a:r>
            <a:r>
              <a:rPr lang="en-GB" sz="1800" b="1" dirty="0" smtClean="0"/>
              <a:t> </a:t>
            </a:r>
            <a:endParaRPr lang="en-GB" sz="1800" b="1" dirty="0"/>
          </a:p>
        </p:txBody>
      </p:sp>
      <p:sp>
        <p:nvSpPr>
          <p:cNvPr id="9" name="TextBox 8"/>
          <p:cNvSpPr txBox="1"/>
          <p:nvPr/>
        </p:nvSpPr>
        <p:spPr>
          <a:xfrm>
            <a:off x="3494520" y="3236876"/>
            <a:ext cx="3196365" cy="1969770"/>
          </a:xfrm>
          <a:prstGeom prst="rect">
            <a:avLst/>
          </a:prstGeom>
          <a:noFill/>
          <a:ln>
            <a:solidFill>
              <a:srgbClr val="CC3399"/>
            </a:solidFill>
          </a:ln>
        </p:spPr>
        <p:txBody>
          <a:bodyPr wrap="square" rtlCol="0">
            <a:spAutoFit/>
          </a:bodyPr>
          <a:lstStyle/>
          <a:p>
            <a:r>
              <a:rPr lang="en-GB" sz="1200" b="1" dirty="0" smtClean="0">
                <a:solidFill>
                  <a:srgbClr val="CC3399"/>
                </a:solidFill>
              </a:rPr>
              <a:t>Diary Corner</a:t>
            </a:r>
          </a:p>
          <a:p>
            <a:r>
              <a:rPr lang="en-GB" sz="1100" dirty="0" smtClean="0"/>
              <a:t>If you’re out and about in April and May you can see us at the South West OD Network in Exeter on April 13</a:t>
            </a:r>
            <a:r>
              <a:rPr lang="en-GB" sz="1100" baseline="30000" dirty="0" smtClean="0"/>
              <a:t>th</a:t>
            </a:r>
            <a:r>
              <a:rPr lang="en-GB" sz="1100" dirty="0" smtClean="0"/>
              <a:t>. We’ll be at  ODN Europe Conference from April 26-28 and the CIPD Learning &amp; Development Show on May 11</a:t>
            </a:r>
            <a:r>
              <a:rPr lang="en-GB" sz="1100" baseline="30000" dirty="0" smtClean="0"/>
              <a:t>th</a:t>
            </a:r>
            <a:r>
              <a:rPr lang="en-GB" sz="1100" dirty="0" smtClean="0"/>
              <a:t>. We’ll update on those events through our Twitter account. We’re also looking forward to meeting with our Steering Group on April 22</a:t>
            </a:r>
            <a:r>
              <a:rPr lang="en-GB" sz="1100" baseline="30000" dirty="0" smtClean="0"/>
              <a:t>nd</a:t>
            </a:r>
            <a:r>
              <a:rPr lang="en-GB" sz="1100" dirty="0" smtClean="0"/>
              <a:t> where we’ll be talking over ideas and plans for the coming year of Do OD. Click </a:t>
            </a:r>
            <a:r>
              <a:rPr lang="en-GB" sz="1100" dirty="0" smtClean="0">
                <a:hlinkClick r:id="rId17"/>
              </a:rPr>
              <a:t>here</a:t>
            </a:r>
            <a:r>
              <a:rPr lang="en-GB" sz="1100" dirty="0" smtClean="0"/>
              <a:t> to find out about your regional OD network.</a:t>
            </a:r>
          </a:p>
        </p:txBody>
      </p:sp>
      <p:sp>
        <p:nvSpPr>
          <p:cNvPr id="13" name="TextBox 12"/>
          <p:cNvSpPr txBox="1"/>
          <p:nvPr/>
        </p:nvSpPr>
        <p:spPr>
          <a:xfrm>
            <a:off x="3509424" y="5386501"/>
            <a:ext cx="3206085" cy="1954381"/>
          </a:xfrm>
          <a:prstGeom prst="rect">
            <a:avLst/>
          </a:prstGeom>
          <a:noFill/>
          <a:ln w="12700">
            <a:solidFill>
              <a:srgbClr val="CC3399"/>
            </a:solidFill>
          </a:ln>
        </p:spPr>
        <p:txBody>
          <a:bodyPr wrap="square" rtlCol="0">
            <a:spAutoFit/>
          </a:bodyPr>
          <a:lstStyle/>
          <a:p>
            <a:r>
              <a:rPr lang="en-GB" sz="1200" b="1" dirty="0" smtClean="0">
                <a:solidFill>
                  <a:srgbClr val="CC3399"/>
                </a:solidFill>
              </a:rPr>
              <a:t>Exploring Patterns that Connect </a:t>
            </a:r>
          </a:p>
          <a:p>
            <a:endParaRPr lang="en-GB" sz="1100" dirty="0">
              <a:solidFill>
                <a:srgbClr val="CC3399"/>
              </a:solidFill>
            </a:endParaRPr>
          </a:p>
          <a:p>
            <a:r>
              <a:rPr lang="en-GB" sz="1100" dirty="0" smtClean="0"/>
              <a:t>We’re delighted that Gareth Evans, Senior OD Officer at </a:t>
            </a:r>
            <a:r>
              <a:rPr lang="en-GB" sz="1100" dirty="0" err="1" smtClean="0"/>
              <a:t>Betsi</a:t>
            </a:r>
            <a:r>
              <a:rPr lang="en-GB" sz="1100" dirty="0" smtClean="0"/>
              <a:t> </a:t>
            </a:r>
            <a:r>
              <a:rPr lang="en-GB" sz="1100" dirty="0" err="1" smtClean="0"/>
              <a:t>Cadwaladr</a:t>
            </a:r>
            <a:r>
              <a:rPr lang="en-GB" sz="1100" dirty="0" smtClean="0"/>
              <a:t> University Health Board has written a fantastic blog for our community. Gareth looks through the lens of Systems Theory, helping us to think about organisational issues from a systems perspective. It’s a great read! You can find it on our </a:t>
            </a:r>
            <a:r>
              <a:rPr lang="en-GB" sz="1100" dirty="0" smtClean="0">
                <a:hlinkClick r:id="rId18"/>
              </a:rPr>
              <a:t>website</a:t>
            </a:r>
            <a:r>
              <a:rPr lang="en-GB" sz="1100" dirty="0" smtClean="0"/>
              <a:t>, along with other resources on Systems Thinking which come from</a:t>
            </a:r>
            <a:r>
              <a:rPr lang="is-IS" sz="1100" dirty="0" smtClean="0"/>
              <a:t>…</a:t>
            </a:r>
            <a:endParaRPr lang="en-GB" sz="1100" dirty="0"/>
          </a:p>
          <a:p>
            <a:r>
              <a:rPr lang="en-GB" sz="1100" dirty="0"/>
              <a:t> </a:t>
            </a:r>
          </a:p>
        </p:txBody>
      </p:sp>
      <p:sp>
        <p:nvSpPr>
          <p:cNvPr id="14" name="TextBox 13"/>
          <p:cNvSpPr txBox="1"/>
          <p:nvPr/>
        </p:nvSpPr>
        <p:spPr>
          <a:xfrm>
            <a:off x="3518132" y="7465243"/>
            <a:ext cx="3183196" cy="1154162"/>
          </a:xfrm>
          <a:prstGeom prst="rect">
            <a:avLst/>
          </a:prstGeom>
          <a:noFill/>
          <a:ln>
            <a:solidFill>
              <a:schemeClr val="accent1">
                <a:lumMod val="75000"/>
              </a:schemeClr>
            </a:solidFill>
          </a:ln>
        </p:spPr>
        <p:txBody>
          <a:bodyPr wrap="square" rtlCol="0">
            <a:spAutoFit/>
          </a:bodyPr>
          <a:lstStyle/>
          <a:p>
            <a:r>
              <a:rPr lang="en-GB" sz="1200" b="1" dirty="0" smtClean="0">
                <a:solidFill>
                  <a:srgbClr val="3366FF"/>
                </a:solidFill>
              </a:rPr>
              <a:t>Knowing Systems Thinking</a:t>
            </a:r>
            <a:endParaRPr lang="en-GB" sz="1200" dirty="0">
              <a:solidFill>
                <a:srgbClr val="3366FF"/>
              </a:solidFill>
            </a:endParaRPr>
          </a:p>
          <a:p>
            <a:endParaRPr lang="en-GB" sz="1100" dirty="0" smtClean="0"/>
          </a:p>
          <a:p>
            <a:r>
              <a:rPr lang="en-GB" sz="1100" dirty="0" smtClean="0"/>
              <a:t>All of the materials and resources from our Knowing Systems Thinking Event in Manchester are now available on our </a:t>
            </a:r>
            <a:r>
              <a:rPr lang="en-GB" sz="1100" dirty="0" smtClean="0">
                <a:hlinkClick r:id="rId19"/>
              </a:rPr>
              <a:t>website</a:t>
            </a:r>
            <a:r>
              <a:rPr lang="en-GB" sz="1100" dirty="0" smtClean="0"/>
              <a:t> including presentations, blogs and links to make you think!</a:t>
            </a:r>
            <a:endParaRPr lang="en-GB" sz="1100" dirty="0"/>
          </a:p>
        </p:txBody>
      </p:sp>
      <p:pic>
        <p:nvPicPr>
          <p:cNvPr id="2" name="Picture 1" descr="Screen Shot 2016-03-22 at 17.21.17.png"/>
          <p:cNvPicPr>
            <a:picLocks noChangeAspect="1"/>
          </p:cNvPicPr>
          <p:nvPr/>
        </p:nvPicPr>
        <p:blipFill rotWithShape="1">
          <a:blip r:embed="rId20">
            <a:extLst>
              <a:ext uri="{28A0092B-C50C-407E-A947-70E740481C1C}">
                <a14:useLocalDpi xmlns:a14="http://schemas.microsoft.com/office/drawing/2010/main" val="0"/>
              </a:ext>
            </a:extLst>
          </a:blip>
          <a:srcRect l="21385" r="22544"/>
          <a:stretch/>
        </p:blipFill>
        <p:spPr>
          <a:xfrm>
            <a:off x="5080309" y="1480556"/>
            <a:ext cx="1403769" cy="1474970"/>
          </a:xfrm>
          <a:prstGeom prst="rect">
            <a:avLst/>
          </a:prstGeom>
        </p:spPr>
      </p:pic>
    </p:spTree>
    <p:extLst>
      <p:ext uri="{BB962C8B-B14F-4D97-AF65-F5344CB8AC3E}">
        <p14:creationId xmlns:p14="http://schemas.microsoft.com/office/powerpoint/2010/main" val="2737735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6697</TotalTime>
  <Words>1435</Words>
  <Application>Microsoft Office PowerPoint</Application>
  <PresentationFormat>A4 Paper (210x297 mm)</PresentationFormat>
  <Paragraphs>90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NHS Confed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Foley</dc:creator>
  <cp:lastModifiedBy>Karen Dumain</cp:lastModifiedBy>
  <cp:revision>505</cp:revision>
  <cp:lastPrinted>2015-10-29T09:29:55Z</cp:lastPrinted>
  <dcterms:created xsi:type="dcterms:W3CDTF">2014-02-27T13:23:03Z</dcterms:created>
  <dcterms:modified xsi:type="dcterms:W3CDTF">2016-04-01T11:12:27Z</dcterms:modified>
</cp:coreProperties>
</file>