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5"/>
  </p:notesMasterIdLst>
  <p:handoutMasterIdLst>
    <p:handoutMasterId r:id="rId26"/>
  </p:handoutMasterIdLst>
  <p:sldIdLst>
    <p:sldId id="276" r:id="rId5"/>
    <p:sldId id="275" r:id="rId6"/>
    <p:sldId id="273" r:id="rId7"/>
    <p:sldId id="272" r:id="rId8"/>
    <p:sldId id="271" r:id="rId9"/>
    <p:sldId id="270" r:id="rId10"/>
    <p:sldId id="269" r:id="rId11"/>
    <p:sldId id="268" r:id="rId12"/>
    <p:sldId id="267" r:id="rId13"/>
    <p:sldId id="266" r:id="rId14"/>
    <p:sldId id="265" r:id="rId15"/>
    <p:sldId id="264" r:id="rId16"/>
    <p:sldId id="263" r:id="rId17"/>
    <p:sldId id="262" r:id="rId18"/>
    <p:sldId id="261" r:id="rId19"/>
    <p:sldId id="260" r:id="rId20"/>
    <p:sldId id="259" r:id="rId21"/>
    <p:sldId id="258" r:id="rId22"/>
    <p:sldId id="257" r:id="rId23"/>
    <p:sldId id="25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40"/>
    <a:srgbClr val="009DB3"/>
    <a:srgbClr val="87C8D9"/>
    <a:srgbClr val="F0874C"/>
    <a:srgbClr val="ED705E"/>
    <a:srgbClr val="885270"/>
    <a:srgbClr val="005EB8"/>
    <a:srgbClr val="3D55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50" autoAdjust="0"/>
    <p:restoredTop sz="94667"/>
  </p:normalViewPr>
  <p:slideViewPr>
    <p:cSldViewPr snapToGrid="0" snapToObjects="1">
      <p:cViewPr>
        <p:scale>
          <a:sx n="90" d="100"/>
          <a:sy n="90" d="100"/>
        </p:scale>
        <p:origin x="72"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14CD2E-A1A6-4404-8E35-E14EA6DAB4B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A4582F-0150-4FD7-8DB1-B27A07ECEA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8829CE-4200-4C9E-B478-F4A18D933B00}" type="datetimeFigureOut">
              <a:rPr lang="en-GB" smtClean="0"/>
              <a:t>29/05/2019</a:t>
            </a:fld>
            <a:endParaRPr lang="en-GB"/>
          </a:p>
        </p:txBody>
      </p:sp>
      <p:sp>
        <p:nvSpPr>
          <p:cNvPr id="4" name="Footer Placeholder 3">
            <a:extLst>
              <a:ext uri="{FF2B5EF4-FFF2-40B4-BE49-F238E27FC236}">
                <a16:creationId xmlns:a16="http://schemas.microsoft.com/office/drawing/2014/main" id="{84148019-E66C-4485-BC43-CE75C65FA2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5E15BD4-B121-45F0-B84D-E1E4402F9C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DCFFC3-FFC8-44D7-AFB9-EE68DA2419FD}" type="slidenum">
              <a:rPr lang="en-GB" smtClean="0"/>
              <a:t>‹#›</a:t>
            </a:fld>
            <a:endParaRPr lang="en-GB"/>
          </a:p>
        </p:txBody>
      </p:sp>
    </p:spTree>
    <p:extLst>
      <p:ext uri="{BB962C8B-B14F-4D97-AF65-F5344CB8AC3E}">
        <p14:creationId xmlns:p14="http://schemas.microsoft.com/office/powerpoint/2010/main" val="246963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4638F7-A8B2-4D18-B6E3-59AA88710E41}" type="datetimeFigureOut">
              <a:rPr lang="en-GB" smtClean="0"/>
              <a:t>29/05/2019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1162CF-2FF4-4756-A235-0895A5CC1FF3}" type="slidenum">
              <a:rPr lang="en-GB" smtClean="0"/>
              <a:t>‹#›</a:t>
            </a:fld>
            <a:endParaRPr lang="en-GB"/>
          </a:p>
        </p:txBody>
      </p:sp>
    </p:spTree>
    <p:extLst>
      <p:ext uri="{BB962C8B-B14F-4D97-AF65-F5344CB8AC3E}">
        <p14:creationId xmlns:p14="http://schemas.microsoft.com/office/powerpoint/2010/main" val="66594489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CE15-F5F2-E34B-88BC-9442B6F4D188}"/>
              </a:ext>
            </a:extLst>
          </p:cNvPr>
          <p:cNvSpPr>
            <a:spLocks noGrp="1"/>
          </p:cNvSpPr>
          <p:nvPr>
            <p:ph type="ctrTitle" hasCustomPrompt="1"/>
          </p:nvPr>
        </p:nvSpPr>
        <p:spPr>
          <a:xfrm>
            <a:off x="6329082" y="3718439"/>
            <a:ext cx="5307106" cy="1803820"/>
          </a:xfrm>
          <a:prstGeom prst="rect">
            <a:avLst/>
          </a:prstGeom>
        </p:spPr>
        <p:txBody>
          <a:bodyPr anchor="t" anchorCtr="0">
            <a:normAutofit/>
          </a:bodyPr>
          <a:lstStyle>
            <a:lvl1pPr algn="l">
              <a:lnSpc>
                <a:spcPct val="80000"/>
              </a:lnSpc>
              <a:defRPr sz="3600" b="1" i="0" baseline="0">
                <a:solidFill>
                  <a:schemeClr val="tx1"/>
                </a:solidFill>
              </a:defRPr>
            </a:lvl1pPr>
          </a:lstStyle>
          <a:p>
            <a:r>
              <a:rPr lang="en-US" dirty="0"/>
              <a:t>Presentation title slide</a:t>
            </a:r>
            <a:br>
              <a:rPr lang="en-US" dirty="0"/>
            </a:br>
            <a:r>
              <a:rPr lang="en-US" dirty="0"/>
              <a:t>title goes here</a:t>
            </a:r>
          </a:p>
        </p:txBody>
      </p:sp>
      <p:sp>
        <p:nvSpPr>
          <p:cNvPr id="3" name="Subtitle 2">
            <a:extLst>
              <a:ext uri="{FF2B5EF4-FFF2-40B4-BE49-F238E27FC236}">
                <a16:creationId xmlns:a16="http://schemas.microsoft.com/office/drawing/2014/main" id="{936F7FF6-6173-A048-B2CA-7A11AAC38E02}"/>
              </a:ext>
            </a:extLst>
          </p:cNvPr>
          <p:cNvSpPr>
            <a:spLocks noGrp="1"/>
          </p:cNvSpPr>
          <p:nvPr>
            <p:ph type="subTitle" idx="1" hasCustomPrompt="1"/>
          </p:nvPr>
        </p:nvSpPr>
        <p:spPr>
          <a:xfrm>
            <a:off x="6329082" y="5834016"/>
            <a:ext cx="5307106" cy="325437"/>
          </a:xfrm>
          <a:prstGeom prst="rect">
            <a:avLst/>
          </a:prstGeom>
        </p:spPr>
        <p:txBody>
          <a:bodyPr>
            <a:normAutofit/>
          </a:bodyPr>
          <a:lstStyle>
            <a:lvl1pPr marL="0" indent="0" algn="l">
              <a:buNone/>
              <a:defRPr sz="1800" b="1" i="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 presentation to audience name</a:t>
            </a:r>
          </a:p>
        </p:txBody>
      </p:sp>
      <p:sp>
        <p:nvSpPr>
          <p:cNvPr id="15" name="Text Placeholder 14">
            <a:extLst>
              <a:ext uri="{FF2B5EF4-FFF2-40B4-BE49-F238E27FC236}">
                <a16:creationId xmlns:a16="http://schemas.microsoft.com/office/drawing/2014/main" id="{62EB299D-8ECE-1545-A1CD-FD1305D16E5F}"/>
              </a:ext>
            </a:extLst>
          </p:cNvPr>
          <p:cNvSpPr>
            <a:spLocks noGrp="1"/>
          </p:cNvSpPr>
          <p:nvPr>
            <p:ph type="body" sz="quarter" idx="12" hasCustomPrompt="1"/>
          </p:nvPr>
        </p:nvSpPr>
        <p:spPr>
          <a:xfrm>
            <a:off x="6329082" y="6190922"/>
            <a:ext cx="5307106" cy="284956"/>
          </a:xfrm>
          <a:prstGeom prst="rect">
            <a:avLst/>
          </a:prstGeom>
        </p:spPr>
        <p:txBody>
          <a:bodyPr/>
          <a:lstStyle>
            <a:lvl1pPr marL="0" indent="0">
              <a:buFontTx/>
              <a:buNone/>
              <a:defRPr sz="1600" baseline="0">
                <a:solidFill>
                  <a:schemeClr val="tx1"/>
                </a:solidFill>
              </a:defRPr>
            </a:lvl1pPr>
          </a:lstStyle>
          <a:p>
            <a:pPr lvl="0"/>
            <a:r>
              <a:rPr lang="en-US" dirty="0"/>
              <a:t>Author Name Job Title  –  Date</a:t>
            </a:r>
          </a:p>
        </p:txBody>
      </p:sp>
    </p:spTree>
    <p:extLst>
      <p:ext uri="{BB962C8B-B14F-4D97-AF65-F5344CB8AC3E}">
        <p14:creationId xmlns:p14="http://schemas.microsoft.com/office/powerpoint/2010/main" val="260618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EC33-326F-5342-ABB5-43B19B2FAD84}"/>
              </a:ext>
            </a:extLst>
          </p:cNvPr>
          <p:cNvSpPr>
            <a:spLocks noGrp="1"/>
          </p:cNvSpPr>
          <p:nvPr>
            <p:ph type="title" hasCustomPrompt="1"/>
          </p:nvPr>
        </p:nvSpPr>
        <p:spPr>
          <a:xfrm>
            <a:off x="851646" y="1390744"/>
            <a:ext cx="10502154" cy="452432"/>
          </a:xfrm>
          <a:prstGeom prst="rect">
            <a:avLst/>
          </a:prstGeom>
        </p:spPr>
        <p:txBody>
          <a:bodyPr wrap="square" anchor="t" anchorCtr="0">
            <a:spAutoFit/>
          </a:bodyPr>
          <a:lstStyle>
            <a:lvl1pPr>
              <a:defRPr sz="2600" baseline="0">
                <a:solidFill>
                  <a:srgbClr val="3D5567"/>
                </a:solidFill>
              </a:defRPr>
            </a:lvl1pPr>
          </a:lstStyle>
          <a:p>
            <a:r>
              <a:rPr lang="en-US" dirty="0"/>
              <a:t>First level – heading goes here</a:t>
            </a:r>
          </a:p>
        </p:txBody>
      </p:sp>
      <p:sp>
        <p:nvSpPr>
          <p:cNvPr id="3" name="Content Placeholder 2">
            <a:extLst>
              <a:ext uri="{FF2B5EF4-FFF2-40B4-BE49-F238E27FC236}">
                <a16:creationId xmlns:a16="http://schemas.microsoft.com/office/drawing/2014/main" id="{2D6BD904-CE62-DB4D-8305-7E06C8F28C0F}"/>
              </a:ext>
            </a:extLst>
          </p:cNvPr>
          <p:cNvSpPr>
            <a:spLocks noGrp="1"/>
          </p:cNvSpPr>
          <p:nvPr>
            <p:ph idx="1"/>
          </p:nvPr>
        </p:nvSpPr>
        <p:spPr>
          <a:xfrm>
            <a:off x="851646" y="2442603"/>
            <a:ext cx="10502154" cy="3257550"/>
          </a:xfrm>
          <a:prstGeom prst="rect">
            <a:avLst/>
          </a:prstGeom>
        </p:spPr>
        <p:txBody>
          <a:bodyPr/>
          <a:lstStyle>
            <a:lvl1pPr>
              <a:buClr>
                <a:srgbClr val="005EB8"/>
              </a:buClr>
              <a:buSzPct val="100000"/>
              <a:defRPr sz="2000" baseline="0">
                <a:solidFill>
                  <a:srgbClr val="3D5567"/>
                </a:solidFill>
              </a:defRPr>
            </a:lvl1pPr>
            <a:lvl2pPr marL="685800" indent="-228600">
              <a:buClr>
                <a:srgbClr val="005EB8"/>
              </a:buClr>
              <a:buFont typeface="Arial" panose="020B0604020202020204" pitchFamily="34" charset="0"/>
              <a:buChar char="•"/>
              <a:defRPr sz="1800" baseline="0">
                <a:solidFill>
                  <a:srgbClr val="3D5567"/>
                </a:solidFill>
              </a:defRPr>
            </a:lvl2pPr>
            <a:lvl3pPr marL="1143000" indent="-228600">
              <a:buClr>
                <a:srgbClr val="005EB8"/>
              </a:buClr>
              <a:buFont typeface="Arial" panose="020B0604020202020204" pitchFamily="34" charset="0"/>
              <a:buChar char="•"/>
              <a:defRPr sz="1600" baseline="0">
                <a:solidFill>
                  <a:srgbClr val="3D5567"/>
                </a:solidFill>
              </a:defRPr>
            </a:lvl3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46E5B434-DE03-5F46-B300-67389E8A3386}"/>
              </a:ext>
            </a:extLst>
          </p:cNvPr>
          <p:cNvSpPr>
            <a:spLocks noGrp="1"/>
          </p:cNvSpPr>
          <p:nvPr>
            <p:ph type="sldNum" sz="quarter" idx="12"/>
          </p:nvPr>
        </p:nvSpPr>
        <p:spPr>
          <a:xfrm>
            <a:off x="10332000" y="864169"/>
            <a:ext cx="1507331" cy="238125"/>
          </a:xfrm>
          <a:prstGeom prst="rect">
            <a:avLst/>
          </a:prstGeom>
        </p:spPr>
        <p:txBody>
          <a:bodyPr anchor="t" anchorCtr="0"/>
          <a:lstStyle>
            <a:lvl1pPr algn="r">
              <a:defRPr sz="1000" baseline="0">
                <a:solidFill>
                  <a:srgbClr val="3D5567"/>
                </a:solidFill>
              </a:defRPr>
            </a:lvl1pPr>
          </a:lstStyle>
          <a:p>
            <a:fld id="{038ADB5E-7B1C-754E-B077-42405214C7C1}" type="slidenum">
              <a:rPr lang="en-US" smtClean="0"/>
              <a:pPr/>
              <a:t>‹#›</a:t>
            </a:fld>
            <a:endParaRPr lang="en-US" dirty="0"/>
          </a:p>
        </p:txBody>
      </p:sp>
      <p:sp>
        <p:nvSpPr>
          <p:cNvPr id="7" name="TextBox 6">
            <a:extLst>
              <a:ext uri="{FF2B5EF4-FFF2-40B4-BE49-F238E27FC236}">
                <a16:creationId xmlns:a16="http://schemas.microsoft.com/office/drawing/2014/main" id="{CD20E11E-F29E-234F-BBF5-E5B7D3ED07FA}"/>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11" name="Text Placeholder 10">
            <a:extLst>
              <a:ext uri="{FF2B5EF4-FFF2-40B4-BE49-F238E27FC236}">
                <a16:creationId xmlns:a16="http://schemas.microsoft.com/office/drawing/2014/main" id="{DD3C75DB-8D0C-DF47-8343-4BF61BFA2AC0}"/>
              </a:ext>
            </a:extLst>
          </p:cNvPr>
          <p:cNvSpPr>
            <a:spLocks noGrp="1"/>
          </p:cNvSpPr>
          <p:nvPr>
            <p:ph type="body" sz="quarter" idx="15" hasCustomPrompt="1"/>
          </p:nvPr>
        </p:nvSpPr>
        <p:spPr>
          <a:xfrm>
            <a:off x="851646" y="1968734"/>
            <a:ext cx="10502154" cy="387825"/>
          </a:xfrm>
          <a:prstGeom prst="rect">
            <a:avLst/>
          </a:prstGeom>
        </p:spPr>
        <p:txBody>
          <a:bodyPr/>
          <a:lstStyle>
            <a:lvl1pPr marL="0" indent="0">
              <a:buFontTx/>
              <a:buNone/>
              <a:defRPr sz="2000" b="1">
                <a:solidFill>
                  <a:schemeClr val="accent1"/>
                </a:solidFill>
              </a:defRPr>
            </a:lvl1pPr>
            <a:lvl2pPr marL="457200" indent="0">
              <a:buFontTx/>
              <a:buNone/>
              <a:defRPr b="1">
                <a:solidFill>
                  <a:schemeClr val="accent1"/>
                </a:solidFill>
              </a:defRPr>
            </a:lvl2pPr>
            <a:lvl3pPr marL="914400" indent="0">
              <a:buFontTx/>
              <a:buNone/>
              <a:defRPr b="1">
                <a:solidFill>
                  <a:schemeClr val="accent1"/>
                </a:solidFill>
              </a:defRPr>
            </a:lvl3pPr>
            <a:lvl4pPr marL="1371600" indent="0">
              <a:buFontTx/>
              <a:buNone/>
              <a:defRPr b="1">
                <a:solidFill>
                  <a:schemeClr val="accent1"/>
                </a:solidFill>
              </a:defRPr>
            </a:lvl4pPr>
            <a:lvl5pPr marL="1828800" indent="0">
              <a:buFontTx/>
              <a:buNone/>
              <a:defRPr b="1">
                <a:solidFill>
                  <a:schemeClr val="accent1"/>
                </a:solidFill>
              </a:defRPr>
            </a:lvl5pPr>
          </a:lstStyle>
          <a:p>
            <a:pPr lvl="0"/>
            <a:r>
              <a:rPr lang="en-US" dirty="0"/>
              <a:t>Sub-heading – heading goes here</a:t>
            </a:r>
          </a:p>
        </p:txBody>
      </p:sp>
    </p:spTree>
    <p:extLst>
      <p:ext uri="{BB962C8B-B14F-4D97-AF65-F5344CB8AC3E}">
        <p14:creationId xmlns:p14="http://schemas.microsoft.com/office/powerpoint/2010/main" val="259338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341A73-51B5-094E-90CA-B0703A0DDE68}"/>
              </a:ext>
            </a:extLst>
          </p:cNvPr>
          <p:cNvSpPr>
            <a:spLocks noGrp="1"/>
          </p:cNvSpPr>
          <p:nvPr>
            <p:ph type="ctrTitle" hasCustomPrompt="1"/>
          </p:nvPr>
        </p:nvSpPr>
        <p:spPr>
          <a:xfrm>
            <a:off x="851646" y="1993033"/>
            <a:ext cx="10120312"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Section title</a:t>
            </a:r>
            <a:br>
              <a:rPr lang="en-US" dirty="0"/>
            </a:br>
            <a:r>
              <a:rPr lang="en-US" dirty="0"/>
              <a:t>goes here</a:t>
            </a:r>
          </a:p>
        </p:txBody>
      </p:sp>
      <p:sp>
        <p:nvSpPr>
          <p:cNvPr id="5" name="Subtitle 2">
            <a:extLst>
              <a:ext uri="{FF2B5EF4-FFF2-40B4-BE49-F238E27FC236}">
                <a16:creationId xmlns:a16="http://schemas.microsoft.com/office/drawing/2014/main" id="{3B01B8FF-6E03-B648-9186-15F3B61EB309}"/>
              </a:ext>
            </a:extLst>
          </p:cNvPr>
          <p:cNvSpPr>
            <a:spLocks noGrp="1"/>
          </p:cNvSpPr>
          <p:nvPr>
            <p:ph type="subTitle" idx="1" hasCustomPrompt="1"/>
          </p:nvPr>
        </p:nvSpPr>
        <p:spPr>
          <a:xfrm>
            <a:off x="851646" y="3482075"/>
            <a:ext cx="10120312" cy="325437"/>
          </a:xfrm>
          <a:prstGeom prst="rect">
            <a:avLst/>
          </a:prstGeom>
        </p:spPr>
        <p:txBody>
          <a:bodyPr>
            <a:noAutofit/>
          </a:bodyPr>
          <a:lstStyle>
            <a:lvl1pPr marL="0" indent="0" algn="l">
              <a:buNone/>
              <a:defRPr sz="2000" b="0" i="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goes here</a:t>
            </a:r>
          </a:p>
        </p:txBody>
      </p:sp>
      <p:sp>
        <p:nvSpPr>
          <p:cNvPr id="6" name="TextBox 5">
            <a:extLst>
              <a:ext uri="{FF2B5EF4-FFF2-40B4-BE49-F238E27FC236}">
                <a16:creationId xmlns:a16="http://schemas.microsoft.com/office/drawing/2014/main" id="{B2A59A03-2E25-E240-8383-0C5AB65D8BC0}"/>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Tree>
    <p:extLst>
      <p:ext uri="{BB962C8B-B14F-4D97-AF65-F5344CB8AC3E}">
        <p14:creationId xmlns:p14="http://schemas.microsoft.com/office/powerpoint/2010/main" val="26355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64A92F-1502-BA42-AC16-2612EEF76473}"/>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4" name="Title 1">
            <a:extLst>
              <a:ext uri="{FF2B5EF4-FFF2-40B4-BE49-F238E27FC236}">
                <a16:creationId xmlns:a16="http://schemas.microsoft.com/office/drawing/2014/main" id="{211F6BD5-6946-144F-823E-50E243976ACC}"/>
              </a:ext>
            </a:extLst>
          </p:cNvPr>
          <p:cNvSpPr>
            <a:spLocks noGrp="1"/>
          </p:cNvSpPr>
          <p:nvPr>
            <p:ph type="ctrTitle" hasCustomPrompt="1"/>
          </p:nvPr>
        </p:nvSpPr>
        <p:spPr>
          <a:xfrm>
            <a:off x="851646" y="1993033"/>
            <a:ext cx="9778253"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Thanks for listening.</a:t>
            </a:r>
            <a:br>
              <a:rPr lang="en-US" dirty="0"/>
            </a:br>
            <a:r>
              <a:rPr lang="en-US" dirty="0"/>
              <a:t>Any questions?</a:t>
            </a:r>
          </a:p>
        </p:txBody>
      </p:sp>
    </p:spTree>
    <p:extLst>
      <p:ext uri="{BB962C8B-B14F-4D97-AF65-F5344CB8AC3E}">
        <p14:creationId xmlns:p14="http://schemas.microsoft.com/office/powerpoint/2010/main" val="7089177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168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aspire.together@nhs.net"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94AD-07D8-DE4C-AC88-74176C8C007B}"/>
              </a:ext>
            </a:extLst>
          </p:cNvPr>
          <p:cNvSpPr>
            <a:spLocks noGrp="1"/>
          </p:cNvSpPr>
          <p:nvPr>
            <p:ph type="ctrTitle"/>
          </p:nvPr>
        </p:nvSpPr>
        <p:spPr/>
        <p:txBody>
          <a:bodyPr/>
          <a:lstStyle/>
          <a:p>
            <a:r>
              <a:rPr lang="en-US" dirty="0"/>
              <a:t>SUCCESS PROFILE</a:t>
            </a:r>
            <a:br>
              <a:rPr lang="en-US" dirty="0"/>
            </a:br>
            <a:br>
              <a:rPr lang="en-US" dirty="0"/>
            </a:br>
            <a:r>
              <a:rPr lang="en-US" dirty="0"/>
              <a:t>NHS Executive Director</a:t>
            </a:r>
          </a:p>
        </p:txBody>
      </p:sp>
      <p:sp>
        <p:nvSpPr>
          <p:cNvPr id="3" name="Subtitle 2">
            <a:extLst>
              <a:ext uri="{FF2B5EF4-FFF2-40B4-BE49-F238E27FC236}">
                <a16:creationId xmlns:a16="http://schemas.microsoft.com/office/drawing/2014/main" id="{ABEBF035-B1A5-5F46-BF68-916192DA563A}"/>
              </a:ext>
            </a:extLst>
          </p:cNvPr>
          <p:cNvSpPr>
            <a:spLocks noGrp="1"/>
          </p:cNvSpPr>
          <p:nvPr>
            <p:ph type="subTitle" idx="1"/>
          </p:nvPr>
        </p:nvSpPr>
        <p:spPr/>
        <p:txBody>
          <a:bodyPr>
            <a:normAutofit lnSpcReduction="10000"/>
          </a:bodyPr>
          <a:lstStyle/>
          <a:p>
            <a:r>
              <a:rPr lang="en-US" dirty="0"/>
              <a:t>Midlands &amp; East Regional Talent Board</a:t>
            </a:r>
          </a:p>
        </p:txBody>
      </p:sp>
      <p:sp>
        <p:nvSpPr>
          <p:cNvPr id="4" name="Text Placeholder 3">
            <a:extLst>
              <a:ext uri="{FF2B5EF4-FFF2-40B4-BE49-F238E27FC236}">
                <a16:creationId xmlns:a16="http://schemas.microsoft.com/office/drawing/2014/main" id="{132C9C28-E511-C348-AAD8-AA356C81085E}"/>
              </a:ext>
            </a:extLst>
          </p:cNvPr>
          <p:cNvSpPr>
            <a:spLocks noGrp="1"/>
          </p:cNvSpPr>
          <p:nvPr>
            <p:ph type="body" sz="quarter" idx="12"/>
          </p:nvPr>
        </p:nvSpPr>
        <p:spPr/>
        <p:txBody>
          <a:bodyPr/>
          <a:lstStyle/>
          <a:p>
            <a:r>
              <a:rPr lang="en-US" dirty="0"/>
              <a:t>June 2019</a:t>
            </a:r>
          </a:p>
        </p:txBody>
      </p:sp>
    </p:spTree>
    <p:extLst>
      <p:ext uri="{BB962C8B-B14F-4D97-AF65-F5344CB8AC3E}">
        <p14:creationId xmlns:p14="http://schemas.microsoft.com/office/powerpoint/2010/main" val="668695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2D29-9EDF-420A-819A-7608156CB686}"/>
              </a:ext>
            </a:extLst>
          </p:cNvPr>
          <p:cNvSpPr>
            <a:spLocks noGrp="1"/>
          </p:cNvSpPr>
          <p:nvPr>
            <p:ph type="title"/>
          </p:nvPr>
        </p:nvSpPr>
        <p:spPr/>
        <p:txBody>
          <a:bodyPr/>
          <a:lstStyle/>
          <a:p>
            <a:r>
              <a:rPr lang="en-GB" dirty="0"/>
              <a:t>Competencies: Speaks up</a:t>
            </a:r>
          </a:p>
        </p:txBody>
      </p:sp>
      <p:sp>
        <p:nvSpPr>
          <p:cNvPr id="3" name="Content Placeholder 2">
            <a:extLst>
              <a:ext uri="{FF2B5EF4-FFF2-40B4-BE49-F238E27FC236}">
                <a16:creationId xmlns:a16="http://schemas.microsoft.com/office/drawing/2014/main" id="{8E9A19AB-A992-4DD1-97CA-1434D97074A1}"/>
              </a:ext>
            </a:extLst>
          </p:cNvPr>
          <p:cNvSpPr>
            <a:spLocks noGrp="1"/>
          </p:cNvSpPr>
          <p:nvPr>
            <p:ph idx="1"/>
          </p:nvPr>
        </p:nvSpPr>
        <p:spPr>
          <a:xfrm>
            <a:off x="851646" y="2108106"/>
            <a:ext cx="10502154" cy="3257550"/>
          </a:xfrm>
        </p:spPr>
        <p:txBody>
          <a:bodyPr/>
          <a:lstStyle/>
          <a:p>
            <a:pPr marL="0" indent="0">
              <a:buNone/>
            </a:pPr>
            <a:r>
              <a:rPr lang="en-GB" sz="1200" dirty="0"/>
              <a:t>Most Executive Directors will show evidence of dealing with conflict when they are faced with it, and taking responsibility for issues.</a:t>
            </a:r>
          </a:p>
          <a:p>
            <a:pPr marL="0" indent="0">
              <a:buNone/>
            </a:pPr>
            <a:r>
              <a:rPr lang="en-GB" sz="1200" dirty="0"/>
              <a:t>But not all will show that they </a:t>
            </a:r>
            <a:r>
              <a:rPr lang="en-GB" sz="1200" b="1" i="1" dirty="0"/>
              <a:t>speaks up, </a:t>
            </a:r>
            <a:r>
              <a:rPr lang="en-GB" sz="1200" dirty="0"/>
              <a:t>which is fundamentally about having the conviction and sense of purpose to speak up when it might be easier to refrain</a:t>
            </a:r>
            <a:r>
              <a:rPr lang="en-GB" sz="1200" i="1" dirty="0"/>
              <a:t>.  </a:t>
            </a:r>
            <a:r>
              <a:rPr lang="en-GB" sz="1200" dirty="0"/>
              <a:t>To determine whether the person you’re assessing demonstrates this competency, consider your evidence of whether this person…..</a:t>
            </a:r>
          </a:p>
          <a:p>
            <a:r>
              <a:rPr lang="en-GB" sz="1200" b="1" dirty="0"/>
              <a:t>Speaks up when it would be easier to stay silent</a:t>
            </a:r>
            <a:r>
              <a:rPr lang="en-GB" sz="1200" dirty="0"/>
              <a:t>? For example, have they pushed colleagues to be more open about the cons as well as the pros of a proposal, in board papers?  Have they challenged colleagues when they’ve observed them be dismissive of views that differ from their own?</a:t>
            </a:r>
          </a:p>
          <a:p>
            <a:r>
              <a:rPr lang="en-GB" sz="1200" b="1" dirty="0"/>
              <a:t>Sensitively raises the ‘elephant in the room’</a:t>
            </a:r>
            <a:r>
              <a:rPr lang="en-GB" sz="1200" dirty="0"/>
              <a:t>? For example, have they raised concerns about inadequate systems, processes, or financial assumptions internally with colleagues, partners or regulators? </a:t>
            </a:r>
          </a:p>
          <a:p>
            <a:r>
              <a:rPr lang="en-GB" sz="1200" b="1" dirty="0"/>
              <a:t>Voices the concerns of people who aren’t in the room, such as patients/service users, front line staff or under represented groups</a:t>
            </a:r>
            <a:r>
              <a:rPr lang="en-GB" sz="1200" dirty="0"/>
              <a:t>?  For example, do they regularly bring the discussion back to the impact on patients/service users and front line staff, when debating difficult decisions with colleagues or partners? </a:t>
            </a:r>
          </a:p>
          <a:p>
            <a:r>
              <a:rPr lang="en-GB" sz="1200" b="1" i="1" dirty="0"/>
              <a:t>Stretch behaviour: Decides not to do what has been asked, because its better in the long term for patients/service users and other outcomes</a:t>
            </a:r>
            <a:r>
              <a:rPr lang="en-GB" sz="1200" i="1" dirty="0"/>
              <a:t>?</a:t>
            </a:r>
            <a:r>
              <a:rPr lang="en-GB" sz="1200" b="1" i="1" dirty="0"/>
              <a:t>  </a:t>
            </a:r>
            <a:r>
              <a:rPr lang="en-GB" sz="1200" i="1" dirty="0"/>
              <a:t>For example, have they stated that they won’t hit a key target because doing so would put quality of care at risk?</a:t>
            </a:r>
            <a:endParaRPr lang="en-GB" sz="1200" dirty="0"/>
          </a:p>
          <a:p>
            <a:endParaRPr lang="en-GB" sz="1200" dirty="0"/>
          </a:p>
        </p:txBody>
      </p:sp>
      <p:sp>
        <p:nvSpPr>
          <p:cNvPr id="5" name="Slide Number Placeholder 4">
            <a:extLst>
              <a:ext uri="{FF2B5EF4-FFF2-40B4-BE49-F238E27FC236}">
                <a16:creationId xmlns:a16="http://schemas.microsoft.com/office/drawing/2014/main" id="{49558893-3587-4F04-9427-67EEF7D05C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57224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80A7B-3E50-4789-BE84-C396B0AFAA07}"/>
              </a:ext>
            </a:extLst>
          </p:cNvPr>
          <p:cNvSpPr>
            <a:spLocks noGrp="1"/>
          </p:cNvSpPr>
          <p:nvPr>
            <p:ph type="title"/>
          </p:nvPr>
        </p:nvSpPr>
        <p:spPr/>
        <p:txBody>
          <a:bodyPr/>
          <a:lstStyle/>
          <a:p>
            <a:r>
              <a:rPr lang="en-GB" dirty="0"/>
              <a:t>Competencies: Brings compassion and humility</a:t>
            </a:r>
          </a:p>
        </p:txBody>
      </p:sp>
      <p:sp>
        <p:nvSpPr>
          <p:cNvPr id="3" name="Content Placeholder 2">
            <a:extLst>
              <a:ext uri="{FF2B5EF4-FFF2-40B4-BE49-F238E27FC236}">
                <a16:creationId xmlns:a16="http://schemas.microsoft.com/office/drawing/2014/main" id="{896BC57D-A54D-42D0-A667-B00DC7AB3DB2}"/>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basic respect for others and will see themselves as inclusive.</a:t>
            </a:r>
          </a:p>
          <a:p>
            <a:pPr marL="0" indent="0">
              <a:buNone/>
            </a:pPr>
            <a:r>
              <a:rPr lang="en-GB" sz="1200" dirty="0"/>
              <a:t>But not all will show that they </a:t>
            </a:r>
            <a:r>
              <a:rPr lang="en-GB" sz="1200" b="1" i="1" dirty="0"/>
              <a:t>bring compassion and humility, </a:t>
            </a:r>
            <a:r>
              <a:rPr lang="en-GB" sz="1200" dirty="0"/>
              <a:t>which is fundamentally about empathising with others and seeing one’s role as being to support others and ensure they feel heard and valued, whether they be patients, service users, employees, peers or external stakeholders</a:t>
            </a:r>
            <a:r>
              <a:rPr lang="en-GB" sz="1200" i="1" dirty="0"/>
              <a:t>.  </a:t>
            </a:r>
            <a:r>
              <a:rPr lang="en-GB" sz="1200" dirty="0"/>
              <a:t>To determine whether the person you’re assessing demonstrates this competency, consider your evidence of whether this person…..</a:t>
            </a:r>
          </a:p>
          <a:p>
            <a:r>
              <a:rPr lang="en-GB" sz="1200" b="1" dirty="0"/>
              <a:t>Listens to others and values diverse perspectives and differing opinions</a:t>
            </a:r>
            <a:r>
              <a:rPr lang="en-GB" sz="1200" dirty="0"/>
              <a:t>?  For example, do they share examples of having been surprised by another person’s point of view, and persuaded by their perspective?  Do they invite others’ opinion, especially those from different backgrounds or seldom heard voices? </a:t>
            </a:r>
          </a:p>
          <a:p>
            <a:r>
              <a:rPr lang="en-GB" sz="1200" b="1" dirty="0"/>
              <a:t>Explores others’ concerns and empathises</a:t>
            </a:r>
            <a:r>
              <a:rPr lang="en-GB" sz="1200" dirty="0"/>
              <a:t>?  For example, do they share their hypotheses about what is driving others’ behaviour even when they haven’t explicitly stated their motivation?  Do they express empathy and understanding for those concerns? Do they notice how others are feeling?  Do they ask others to share their concerns?</a:t>
            </a:r>
          </a:p>
          <a:p>
            <a:r>
              <a:rPr lang="en-GB" sz="1200" b="1" dirty="0"/>
              <a:t>Assumes others are coming from a good place, even in disagreement</a:t>
            </a:r>
            <a:r>
              <a:rPr lang="en-GB" sz="1200" dirty="0"/>
              <a:t>?  For example, when they describe the views of others who they disagree with, do they frame them in terms of positive and reasonable concerns?  Or do they tend to believe that others are acting out of selfish concerns?</a:t>
            </a:r>
          </a:p>
          <a:p>
            <a:r>
              <a:rPr lang="en-GB" sz="1200" b="1" i="1" dirty="0"/>
              <a:t>Stretch behaviour: Puts others’ needs and perspectives at the heart of decision making</a:t>
            </a:r>
            <a:r>
              <a:rPr lang="en-GB" sz="1200" dirty="0"/>
              <a:t>?  For example, do they co-create pathways and solutions with patients and service users or employees?  Are their agendas and plans driven by the underlying needs of service users (internal or external) and employees?</a:t>
            </a:r>
          </a:p>
          <a:p>
            <a:endParaRPr lang="en-GB" sz="1200" dirty="0"/>
          </a:p>
        </p:txBody>
      </p:sp>
      <p:sp>
        <p:nvSpPr>
          <p:cNvPr id="5" name="Slide Number Placeholder 4">
            <a:extLst>
              <a:ext uri="{FF2B5EF4-FFF2-40B4-BE49-F238E27FC236}">
                <a16:creationId xmlns:a16="http://schemas.microsoft.com/office/drawing/2014/main" id="{BB661892-702C-477E-A119-BEA12CBD42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42683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8BA9-3C8D-4434-975F-8065C288BB96}"/>
              </a:ext>
            </a:extLst>
          </p:cNvPr>
          <p:cNvSpPr>
            <a:spLocks noGrp="1"/>
          </p:cNvSpPr>
          <p:nvPr>
            <p:ph type="title"/>
          </p:nvPr>
        </p:nvSpPr>
        <p:spPr/>
        <p:txBody>
          <a:bodyPr/>
          <a:lstStyle/>
          <a:p>
            <a:r>
              <a:rPr lang="en-GB" dirty="0"/>
              <a:t>Competencies: Brings a learning mindset</a:t>
            </a:r>
          </a:p>
        </p:txBody>
      </p:sp>
      <p:sp>
        <p:nvSpPr>
          <p:cNvPr id="3" name="Content Placeholder 2">
            <a:extLst>
              <a:ext uri="{FF2B5EF4-FFF2-40B4-BE49-F238E27FC236}">
                <a16:creationId xmlns:a16="http://schemas.microsoft.com/office/drawing/2014/main" id="{A6A3965A-A8E1-47A5-B197-053DDF8B8641}"/>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learning from experience.</a:t>
            </a:r>
          </a:p>
          <a:p>
            <a:pPr marL="0" indent="0">
              <a:buNone/>
            </a:pPr>
            <a:r>
              <a:rPr lang="en-GB" sz="1200" dirty="0"/>
              <a:t>But not all will show that they </a:t>
            </a:r>
            <a:r>
              <a:rPr lang="en-GB" sz="1200" b="1" i="1" dirty="0"/>
              <a:t>bring a learning mindset, </a:t>
            </a:r>
            <a:r>
              <a:rPr lang="en-GB" sz="1200" dirty="0"/>
              <a:t>which is fundamentally about a belief that people can learn, grow and improve, and therefore setbacks are opportunities to learn, and not threats to ones own self image as a competent professional</a:t>
            </a:r>
            <a:r>
              <a:rPr lang="en-GB" sz="1200" i="1" dirty="0"/>
              <a:t>.  </a:t>
            </a:r>
            <a:r>
              <a:rPr lang="en-GB" sz="1200" dirty="0"/>
              <a:t>To determine whether the person you’re assessing demonstrates this competency, consider your evidence of whether this person…..</a:t>
            </a:r>
          </a:p>
          <a:p>
            <a:r>
              <a:rPr lang="en-GB" sz="1200" b="1" dirty="0"/>
              <a:t>Seeks feedback, even when they know it may be uncomfortable to hear</a:t>
            </a:r>
            <a:r>
              <a:rPr lang="en-GB" sz="1200" dirty="0"/>
              <a:t>?  For example, have they actively sought feedback from others, including individuals different to them, and taken it seriously, trying to find the truth in it?</a:t>
            </a:r>
          </a:p>
          <a:p>
            <a:r>
              <a:rPr lang="en-GB" sz="1200" b="1" dirty="0"/>
              <a:t>Reflects honestly and openly on their own contribution to outcomes and apply the lessons</a:t>
            </a:r>
            <a:r>
              <a:rPr lang="en-GB" sz="1200" dirty="0"/>
              <a:t>?</a:t>
            </a:r>
            <a:r>
              <a:rPr lang="en-GB" sz="1200" b="1" dirty="0"/>
              <a:t> </a:t>
            </a:r>
            <a:r>
              <a:rPr lang="en-GB" sz="1200" dirty="0"/>
              <a:t>For example, when reflecting on learnings from past mistakes, do they consider personal development areas, as opposed to blaming external factors beyond their control?</a:t>
            </a:r>
          </a:p>
          <a:p>
            <a:r>
              <a:rPr lang="en-GB" sz="1200" b="1" dirty="0"/>
              <a:t>Helps others learn from experience by bringing a ‘no blame’ mindset</a:t>
            </a:r>
            <a:r>
              <a:rPr lang="en-GB" sz="1200" dirty="0"/>
              <a:t>?</a:t>
            </a:r>
            <a:r>
              <a:rPr lang="en-GB" sz="1200" b="1" dirty="0"/>
              <a:t>  </a:t>
            </a:r>
            <a:r>
              <a:rPr lang="en-GB" sz="1200" dirty="0"/>
              <a:t>For example, are they careful to listen to others and ask for their perspective on what happened and why, rather than jumping into telling them what they did wrong? Do they encourage others to reflect and learn from their experiences on an ongoing basis? </a:t>
            </a:r>
          </a:p>
          <a:p>
            <a:r>
              <a:rPr lang="en-GB" sz="1200" b="1" i="1" dirty="0"/>
              <a:t>Stretch behaviour: Creates a safe environment where people can feel comfortable not knowing all the answers.  </a:t>
            </a:r>
            <a:r>
              <a:rPr lang="en-GB" sz="1200" i="1" dirty="0"/>
              <a:t>For example, do they share mistakes and lessons learnt publicly and positively and admit when they do not have the answers, so others can feel safe to adopt a learning mindset? </a:t>
            </a:r>
          </a:p>
          <a:p>
            <a:endParaRPr lang="en-GB" sz="1200" dirty="0"/>
          </a:p>
        </p:txBody>
      </p:sp>
      <p:sp>
        <p:nvSpPr>
          <p:cNvPr id="5" name="Slide Number Placeholder 4">
            <a:extLst>
              <a:ext uri="{FF2B5EF4-FFF2-40B4-BE49-F238E27FC236}">
                <a16:creationId xmlns:a16="http://schemas.microsoft.com/office/drawing/2014/main" id="{A189576D-9E58-40FF-A92B-732C2CCDDF7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78543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29FB-5020-4664-9699-54F593672A79}"/>
              </a:ext>
            </a:extLst>
          </p:cNvPr>
          <p:cNvSpPr>
            <a:spLocks noGrp="1"/>
          </p:cNvSpPr>
          <p:nvPr>
            <p:ph type="title"/>
          </p:nvPr>
        </p:nvSpPr>
        <p:spPr/>
        <p:txBody>
          <a:bodyPr/>
          <a:lstStyle/>
          <a:p>
            <a:r>
              <a:rPr lang="en-GB" dirty="0"/>
              <a:t>Competencies: Acts from a system’s mindset</a:t>
            </a:r>
          </a:p>
        </p:txBody>
      </p:sp>
      <p:sp>
        <p:nvSpPr>
          <p:cNvPr id="3" name="Content Placeholder 2">
            <a:extLst>
              <a:ext uri="{FF2B5EF4-FFF2-40B4-BE49-F238E27FC236}">
                <a16:creationId xmlns:a16="http://schemas.microsoft.com/office/drawing/2014/main" id="{66659CC8-1BAA-4D37-8D33-C53798C5C37F}"/>
              </a:ext>
            </a:extLst>
          </p:cNvPr>
          <p:cNvSpPr>
            <a:spLocks noGrp="1"/>
          </p:cNvSpPr>
          <p:nvPr>
            <p:ph idx="1"/>
          </p:nvPr>
        </p:nvSpPr>
        <p:spPr>
          <a:xfrm>
            <a:off x="851646" y="2048902"/>
            <a:ext cx="10502154" cy="3818497"/>
          </a:xfrm>
        </p:spPr>
        <p:txBody>
          <a:bodyPr/>
          <a:lstStyle/>
          <a:p>
            <a:pPr marL="0" indent="0">
              <a:buNone/>
            </a:pPr>
            <a:r>
              <a:rPr lang="en-GB" sz="1200" dirty="0"/>
              <a:t>Most Executive Directors will show awareness of the broader healthcare system and how those bodies each contribute to patient and service user care.  </a:t>
            </a:r>
          </a:p>
          <a:p>
            <a:pPr marL="0" indent="0">
              <a:buNone/>
            </a:pPr>
            <a:r>
              <a:rPr lang="en-GB" sz="1200" dirty="0"/>
              <a:t>But not all will show that they </a:t>
            </a:r>
            <a:r>
              <a:rPr lang="en-GB" sz="1200" b="1" i="1" dirty="0"/>
              <a:t>act from a system’s mindset, </a:t>
            </a:r>
            <a:r>
              <a:rPr lang="en-GB" sz="1200" dirty="0"/>
              <a:t>which is fundamentally about recognising the complexity of the system, and using that understanding to successfully navigate through the system and use the strengths of the whole system to provide the best possible service to patients/service users and the broader population</a:t>
            </a:r>
            <a:r>
              <a:rPr lang="en-GB" sz="1200" i="1" dirty="0"/>
              <a:t>.  </a:t>
            </a:r>
            <a:r>
              <a:rPr lang="en-GB" sz="1200" dirty="0"/>
              <a:t>To determine whether the person you’re assessing demonstrates this competency, consider your evidence of whether this person…..</a:t>
            </a:r>
          </a:p>
          <a:p>
            <a:pPr marL="229870" indent="-229870"/>
            <a:r>
              <a:rPr lang="en-GB" sz="1200" b="1" dirty="0"/>
              <a:t>Understands the inter-relationship</a:t>
            </a:r>
            <a:r>
              <a:rPr lang="en-GB" sz="1200" b="1" dirty="0">
                <a:solidFill>
                  <a:srgbClr val="404040"/>
                </a:solidFill>
              </a:rPr>
              <a:t> </a:t>
            </a:r>
            <a:r>
              <a:rPr lang="en-GB" sz="1200" b="1" dirty="0">
                <a:solidFill>
                  <a:schemeClr val="tx1"/>
                </a:solidFill>
              </a:rPr>
              <a:t>between their area and the rest of the system and how each element contributes to patient/service user care</a:t>
            </a:r>
            <a:r>
              <a:rPr lang="en-GB" sz="1200" dirty="0"/>
              <a:t>  For example, when pursuing goals, do they take into account how they might impact other parts of the healthcare system, and their ability to best meet patient/services user needs?</a:t>
            </a:r>
            <a:endParaRPr lang="en-GB" sz="1200" b="1" dirty="0">
              <a:solidFill>
                <a:srgbClr val="FF0000"/>
              </a:solidFill>
            </a:endParaRPr>
          </a:p>
          <a:p>
            <a:pPr marL="229870" indent="-229870"/>
            <a:r>
              <a:rPr lang="en-GB" sz="1200" b="1" dirty="0"/>
              <a:t>Understands how the culture and politics in different parts of the system work</a:t>
            </a:r>
            <a:r>
              <a:rPr lang="en-GB" sz="1200" dirty="0"/>
              <a:t>? For example, when building support for an idea, do they show an understanding of the ‘unwritten rules’ of how decisions are made in different organisations?  Are they aware of perspectives and voices which have been marginalised in the past, and how that might impact people’s views and biases today?</a:t>
            </a:r>
          </a:p>
          <a:p>
            <a:pPr marL="229870" indent="-229870"/>
            <a:r>
              <a:rPr lang="en-GB" sz="1200" b="1" dirty="0"/>
              <a:t>Considers the different perspectives of all in the system and uses that insight to best meet service user needs</a:t>
            </a:r>
            <a:r>
              <a:rPr lang="en-GB" sz="1200" dirty="0"/>
              <a:t>?  For example, when shaping plans on what to do and how to engage others, do they consider the differing purpose, role, agenda and needs of groups such as patients, services users, carers, GPs, Trusts, Local authorities, voluntary organisations to help align them towards patient needs?</a:t>
            </a:r>
          </a:p>
          <a:p>
            <a:pPr marL="229870" indent="-229870"/>
            <a:r>
              <a:rPr lang="en-GB" sz="1200" b="1" i="1" dirty="0"/>
              <a:t>Stretch behaviour: Balances the needs of different stakeholder groups, and takes the decisions which are best for the patient/ service user/population of a place as a whole, even if it is not what is in the interest of their own area</a:t>
            </a:r>
            <a:r>
              <a:rPr lang="en-GB" sz="1200" i="1" dirty="0"/>
              <a:t>?  For example, do they give up budget or control over a particular area to support delivery of a service in another area that better meets patient/service user/population needs?</a:t>
            </a:r>
            <a:endParaRPr lang="en-GB" sz="1200" dirty="0"/>
          </a:p>
          <a:p>
            <a:endParaRPr lang="en-GB" sz="1200" dirty="0"/>
          </a:p>
        </p:txBody>
      </p:sp>
      <p:sp>
        <p:nvSpPr>
          <p:cNvPr id="5" name="Slide Number Placeholder 4">
            <a:extLst>
              <a:ext uri="{FF2B5EF4-FFF2-40B4-BE49-F238E27FC236}">
                <a16:creationId xmlns:a16="http://schemas.microsoft.com/office/drawing/2014/main" id="{0427C338-CD76-4D49-B9A8-E4368D94CB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02845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3BD1-3638-4946-965B-6789CB57D482}"/>
              </a:ext>
            </a:extLst>
          </p:cNvPr>
          <p:cNvSpPr>
            <a:spLocks noGrp="1"/>
          </p:cNvSpPr>
          <p:nvPr>
            <p:ph type="title"/>
          </p:nvPr>
        </p:nvSpPr>
        <p:spPr/>
        <p:txBody>
          <a:bodyPr/>
          <a:lstStyle/>
          <a:p>
            <a:r>
              <a:rPr lang="en-GB" dirty="0"/>
              <a:t>Competencies: Finds new solutions</a:t>
            </a:r>
          </a:p>
        </p:txBody>
      </p:sp>
      <p:sp>
        <p:nvSpPr>
          <p:cNvPr id="3" name="Content Placeholder 2">
            <a:extLst>
              <a:ext uri="{FF2B5EF4-FFF2-40B4-BE49-F238E27FC236}">
                <a16:creationId xmlns:a16="http://schemas.microsoft.com/office/drawing/2014/main" id="{75B52F65-1D83-4939-AD98-8957B3B06F09}"/>
              </a:ext>
            </a:extLst>
          </p:cNvPr>
          <p:cNvSpPr>
            <a:spLocks noGrp="1"/>
          </p:cNvSpPr>
          <p:nvPr>
            <p:ph idx="1"/>
          </p:nvPr>
        </p:nvSpPr>
        <p:spPr>
          <a:xfrm>
            <a:off x="851646" y="2061603"/>
            <a:ext cx="10502154" cy="3257550"/>
          </a:xfrm>
        </p:spPr>
        <p:txBody>
          <a:bodyPr/>
          <a:lstStyle/>
          <a:p>
            <a:pPr marL="0" indent="0">
              <a:buNone/>
            </a:pPr>
            <a:r>
              <a:rPr lang="en-GB" sz="1200" dirty="0"/>
              <a:t>Most Executive Directors will show evidence of resolving issues and solving problems by applying solutions they’ve seen work before.  </a:t>
            </a:r>
          </a:p>
          <a:p>
            <a:pPr marL="0" indent="0">
              <a:buNone/>
            </a:pPr>
            <a:r>
              <a:rPr lang="en-GB" sz="1200" dirty="0"/>
              <a:t>But not all will show that they </a:t>
            </a:r>
            <a:r>
              <a:rPr lang="en-GB" sz="1200" b="1" i="1" dirty="0"/>
              <a:t>find new solutions, </a:t>
            </a:r>
            <a:r>
              <a:rPr lang="en-GB" sz="1200" dirty="0"/>
              <a:t>which is fundamentally about bringing new insights and thinking to the table</a:t>
            </a:r>
            <a:r>
              <a:rPr lang="en-GB" sz="1200" i="1" dirty="0"/>
              <a:t>.  </a:t>
            </a:r>
            <a:r>
              <a:rPr lang="en-GB" sz="1200" dirty="0"/>
              <a:t>To determine whether the person you’re assessing demonstrates this competency, consider your evidence of whether this person…..</a:t>
            </a:r>
          </a:p>
          <a:p>
            <a:r>
              <a:rPr lang="en-GB" sz="1200" b="1" dirty="0"/>
              <a:t>Brings diverse perspectives to challenge the status quo – and their own assumptions</a:t>
            </a:r>
            <a:r>
              <a:rPr lang="en-GB" sz="1200" dirty="0"/>
              <a:t>.  For example, do they ask ‘What are we trying to achieve here?  Is the way we’ve always done it really the best way to do it now? Is there an easier and faster way to support patient care?’ Do they invite diverse perspectives and external benchmarking to challenge conventional thinking and prevailing norms?</a:t>
            </a:r>
          </a:p>
          <a:p>
            <a:r>
              <a:rPr lang="en-GB" sz="1200" b="1" dirty="0"/>
              <a:t>Makes connections that aren’t obvious but that lead to new solutions</a:t>
            </a:r>
            <a:r>
              <a:rPr lang="en-GB" sz="1200" dirty="0"/>
              <a:t>.  For example, do they see connections between different data points, such as data on changing patient/service user behaviour, and new policies? </a:t>
            </a:r>
          </a:p>
          <a:p>
            <a:r>
              <a:rPr lang="en-GB" sz="1200" b="1" dirty="0"/>
              <a:t>Makes complex issues simple by getting to the heart of the issue </a:t>
            </a:r>
            <a:r>
              <a:rPr lang="en-GB" sz="1200" dirty="0"/>
              <a:t>so that new solutions can be found.  For example, when sharing their thinking behind key decisions, do they use key principles to simplify the issue such as ‘When I’m looking at how to drive efficiency in the structure, I start from thinking through the structure we need to support patient/service user care, rather than starting from what we have at the moment.’</a:t>
            </a:r>
          </a:p>
          <a:p>
            <a:r>
              <a:rPr lang="en-GB" sz="1200" b="1" i="1" dirty="0"/>
              <a:t>Stretch behaviour: Fundamentally re-thinks how to deliver services </a:t>
            </a:r>
            <a:r>
              <a:rPr lang="en-GB" sz="1200" i="1" dirty="0"/>
              <a:t>in ways that enables the NHS to improve outcomes with limited resources. For example, rather than trying to treat a long term condition with a health service they look to prevent it by improving housing conditions.  </a:t>
            </a:r>
          </a:p>
          <a:p>
            <a:endParaRPr lang="en-GB" sz="1200" dirty="0"/>
          </a:p>
        </p:txBody>
      </p:sp>
      <p:sp>
        <p:nvSpPr>
          <p:cNvPr id="5" name="Slide Number Placeholder 4">
            <a:extLst>
              <a:ext uri="{FF2B5EF4-FFF2-40B4-BE49-F238E27FC236}">
                <a16:creationId xmlns:a16="http://schemas.microsoft.com/office/drawing/2014/main" id="{1FDB18FD-C2F8-4520-BEB7-DD369DD97E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51053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9B2AD-7375-43E5-98C9-8ADC31D39DF1}"/>
              </a:ext>
            </a:extLst>
          </p:cNvPr>
          <p:cNvSpPr>
            <a:spLocks noGrp="1"/>
          </p:cNvSpPr>
          <p:nvPr>
            <p:ph type="title"/>
          </p:nvPr>
        </p:nvSpPr>
        <p:spPr/>
        <p:txBody>
          <a:bodyPr/>
          <a:lstStyle/>
          <a:p>
            <a:r>
              <a:rPr lang="en-GB" dirty="0"/>
              <a:t>Competencies: Develops people</a:t>
            </a:r>
          </a:p>
        </p:txBody>
      </p:sp>
      <p:sp>
        <p:nvSpPr>
          <p:cNvPr id="3" name="Content Placeholder 2">
            <a:extLst>
              <a:ext uri="{FF2B5EF4-FFF2-40B4-BE49-F238E27FC236}">
                <a16:creationId xmlns:a16="http://schemas.microsoft.com/office/drawing/2014/main" id="{1D0B129B-2433-41D6-89E2-F69054255388}"/>
              </a:ext>
            </a:extLst>
          </p:cNvPr>
          <p:cNvSpPr>
            <a:spLocks noGrp="1"/>
          </p:cNvSpPr>
          <p:nvPr>
            <p:ph idx="1"/>
          </p:nvPr>
        </p:nvSpPr>
        <p:spPr>
          <a:xfrm>
            <a:off x="851646" y="1998103"/>
            <a:ext cx="10502154" cy="3257550"/>
          </a:xfrm>
        </p:spPr>
        <p:txBody>
          <a:bodyPr/>
          <a:lstStyle/>
          <a:p>
            <a:pPr marL="0" indent="0">
              <a:buNone/>
            </a:pPr>
            <a:r>
              <a:rPr lang="en-GB" sz="1200" dirty="0"/>
              <a:t>Most Executive Directors will show evidence of providing feedback when outcomes from team members are not up to the standard required.</a:t>
            </a:r>
          </a:p>
          <a:p>
            <a:pPr marL="0" indent="0">
              <a:buNone/>
            </a:pPr>
            <a:r>
              <a:rPr lang="en-GB" sz="1200" dirty="0"/>
              <a:t>But not all will show that they </a:t>
            </a:r>
            <a:r>
              <a:rPr lang="en-GB" sz="1200" b="1" i="1" dirty="0"/>
              <a:t>develop people, </a:t>
            </a:r>
            <a:r>
              <a:rPr lang="en-GB" sz="1200" dirty="0"/>
              <a:t>which is fundamentally about spotting potential – regardless of background – and nurturing it</a:t>
            </a:r>
            <a:r>
              <a:rPr lang="en-GB" sz="1200" i="1" dirty="0"/>
              <a:t>.  </a:t>
            </a:r>
            <a:r>
              <a:rPr lang="en-GB" sz="1200" dirty="0"/>
              <a:t>To determine whether the person you’re assessing demonstrates this competency, consider your evidence of whether this person…..</a:t>
            </a:r>
          </a:p>
          <a:p>
            <a:r>
              <a:rPr lang="en-GB" sz="1200" b="1" dirty="0"/>
              <a:t>Understands and seeks to develop the strengths and development needs of a diverse range of individuals in their team</a:t>
            </a:r>
            <a:r>
              <a:rPr lang="en-GB" sz="1200" dirty="0"/>
              <a:t>?</a:t>
            </a:r>
            <a:r>
              <a:rPr lang="en-GB" sz="1200" b="1" dirty="0"/>
              <a:t> </a:t>
            </a:r>
            <a:r>
              <a:rPr lang="en-GB" sz="1200" dirty="0"/>
              <a:t>For example, do they provide regular feedback on both strengths and development areas, regarding both performance and behaviours?  Do they invest in the development of others based on potential, regardless of whether they have similar backgrounds or mindsets?</a:t>
            </a:r>
            <a:endParaRPr lang="en-GB" sz="1200" b="1" dirty="0"/>
          </a:p>
          <a:p>
            <a:r>
              <a:rPr lang="en-GB" sz="1200" b="1" dirty="0"/>
              <a:t>Spots potential, explores the career aspirations and shapes development activities to support people to achieve their goals</a:t>
            </a:r>
            <a:r>
              <a:rPr lang="en-GB" sz="1200" dirty="0"/>
              <a:t>?</a:t>
            </a:r>
            <a:r>
              <a:rPr lang="en-GB" sz="1200" b="1" dirty="0"/>
              <a:t> </a:t>
            </a:r>
            <a:r>
              <a:rPr lang="en-GB" sz="1200" dirty="0"/>
              <a:t>For example, do they know who in their team wants to progress, and in what direction?  Do they provide feedback and developmental experiences to help them prepare for the next move? Have they seen someone with potential who others overlooked, perhaps because they didn’t ‘fit the mould’ of a typical person in that role in the NHS, and champion that person’s career?</a:t>
            </a:r>
            <a:endParaRPr lang="en-GB" sz="1200" b="1" dirty="0"/>
          </a:p>
          <a:p>
            <a:r>
              <a:rPr lang="en-GB" sz="1200" b="1" dirty="0"/>
              <a:t>Identifies capability gaps in the tea</a:t>
            </a:r>
            <a:r>
              <a:rPr lang="en-GB" sz="1200" b="1" dirty="0">
                <a:solidFill>
                  <a:schemeClr val="tx1"/>
                </a:solidFill>
              </a:rPr>
              <a:t>m/function </a:t>
            </a:r>
            <a:r>
              <a:rPr lang="en-GB" sz="1200" b="1" dirty="0"/>
              <a:t>and seeks to close the gap</a:t>
            </a:r>
            <a:r>
              <a:rPr lang="en-GB" sz="1200" dirty="0"/>
              <a:t>?  For example, do they look ahead to predict what work the team/function will need to deliver in future, and identify key skills which will need to be built?  Do they ensure the skills within the team complement each other to deliver results?</a:t>
            </a:r>
          </a:p>
          <a:p>
            <a:r>
              <a:rPr lang="en-GB" sz="1200" b="1" i="1" dirty="0"/>
              <a:t>Stretch behaviour: Challenges themselves and others to ensure diverse talent is being managed at all levels of the organisation?</a:t>
            </a:r>
            <a:r>
              <a:rPr lang="en-GB" sz="1200" i="1" dirty="0"/>
              <a:t> For example, do they look beyond their own team, to how talent is being managed across the organisation, and invest in actively supporting and setting up talent management systems which ensure diverse talent at all levels is recognised and nurtured?</a:t>
            </a:r>
            <a:endParaRPr lang="en-GB" sz="1200" i="1" dirty="0">
              <a:solidFill>
                <a:srgbClr val="FF0000"/>
              </a:solidFill>
            </a:endParaRPr>
          </a:p>
          <a:p>
            <a:endParaRPr lang="en-GB" sz="1200" dirty="0"/>
          </a:p>
        </p:txBody>
      </p:sp>
      <p:sp>
        <p:nvSpPr>
          <p:cNvPr id="5" name="Slide Number Placeholder 4">
            <a:extLst>
              <a:ext uri="{FF2B5EF4-FFF2-40B4-BE49-F238E27FC236}">
                <a16:creationId xmlns:a16="http://schemas.microsoft.com/office/drawing/2014/main" id="{CBA44D8F-3817-4B80-AE98-4DE228ABC7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16333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EAA-2A34-487A-9647-F2D0060B26A4}"/>
              </a:ext>
            </a:extLst>
          </p:cNvPr>
          <p:cNvSpPr>
            <a:spLocks noGrp="1"/>
          </p:cNvSpPr>
          <p:nvPr>
            <p:ph type="title"/>
          </p:nvPr>
        </p:nvSpPr>
        <p:spPr/>
        <p:txBody>
          <a:bodyPr/>
          <a:lstStyle/>
          <a:p>
            <a:r>
              <a:rPr lang="en-GB" dirty="0"/>
              <a:t>Competencies: Creates a culture of inclusion</a:t>
            </a:r>
          </a:p>
        </p:txBody>
      </p:sp>
      <p:sp>
        <p:nvSpPr>
          <p:cNvPr id="3" name="Content Placeholder 2">
            <a:extLst>
              <a:ext uri="{FF2B5EF4-FFF2-40B4-BE49-F238E27FC236}">
                <a16:creationId xmlns:a16="http://schemas.microsoft.com/office/drawing/2014/main" id="{ED76ECC4-B819-4295-A2F4-63D6DCA9B1B3}"/>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understanding, intellectually, why inclusion is important to patients and user outcomes.</a:t>
            </a:r>
          </a:p>
          <a:p>
            <a:pPr marL="0" indent="0">
              <a:buNone/>
            </a:pPr>
            <a:r>
              <a:rPr lang="en-GB" sz="1200" dirty="0"/>
              <a:t>But not all will show that they </a:t>
            </a:r>
            <a:r>
              <a:rPr lang="en-GB" sz="1200" b="1" i="1" dirty="0"/>
              <a:t>create a culture of inclusion, </a:t>
            </a:r>
            <a:r>
              <a:rPr lang="en-GB" sz="1200" dirty="0"/>
              <a:t>which is fundamentally about not just role modelling inclusion, but also creating a climate in which all participants feel valued and a sense of belongingness, in which diverse perspectives are appreciated by all, and in which ultimately all are able to contribute to their fullest potential. To determine whether the person you’re assessing demonstrates this competency, consider your evidence of whether this person…..</a:t>
            </a:r>
          </a:p>
          <a:p>
            <a:r>
              <a:rPr lang="en-GB" sz="1200" b="1" dirty="0"/>
              <a:t>Has a deep seated conviction that they can’t achieve their personal goals without creating an inclusive culture?  </a:t>
            </a:r>
            <a:r>
              <a:rPr lang="en-GB" sz="1200" dirty="0"/>
              <a:t>For example, if their personal mission is to ensure the best possible patient care, they may have a conviction that patient care starts with really listening to patients, and that only happens when there is a culture of listening and respect across the entire organisation. </a:t>
            </a:r>
          </a:p>
          <a:p>
            <a:r>
              <a:rPr lang="en-GB" sz="1200" b="1" dirty="0"/>
              <a:t>Gives feedback in a non judgmental way to people who are not demonstrating inclusive behaviour?  </a:t>
            </a:r>
            <a:r>
              <a:rPr lang="en-GB" sz="1200" dirty="0"/>
              <a:t>For example, have they spoken with a clinician who they’ve seen be dismissive of anothers’ views, and helped them realise that the impact of their behaviour is that those around them are less likely to really listen to patients?</a:t>
            </a:r>
          </a:p>
          <a:p>
            <a:r>
              <a:rPr lang="en-GB" sz="1200" b="1" dirty="0"/>
              <a:t>Creates an enabling environment in which it is easier for people to behave in an inclusive way? </a:t>
            </a:r>
            <a:r>
              <a:rPr lang="en-GB" sz="1200" dirty="0"/>
              <a:t> For example, do they ensure that diverse voices are at the table for key decisions, and that sufficient time is given in the agenda for a robust debate, and for exploration of different viewpoints? </a:t>
            </a:r>
          </a:p>
          <a:p>
            <a:r>
              <a:rPr lang="en-GB" sz="1200" b="1" i="1" dirty="0"/>
              <a:t>Stretch behaviour: Initiates, enacts and champions creating a culture of inclusion across the system, outside of their own area.  </a:t>
            </a:r>
            <a:r>
              <a:rPr lang="en-GB" sz="1200" i="1" dirty="0"/>
              <a:t>For example, do they work to persuade colleagues across the system that system goals can only be met in an inclusive environment?  Do they work to create an enabling environment across the system?</a:t>
            </a:r>
          </a:p>
          <a:p>
            <a:endParaRPr lang="en-GB" sz="1200" dirty="0"/>
          </a:p>
          <a:p>
            <a:endParaRPr lang="en-GB" sz="1200" dirty="0"/>
          </a:p>
        </p:txBody>
      </p:sp>
      <p:sp>
        <p:nvSpPr>
          <p:cNvPr id="5" name="Slide Number Placeholder 4">
            <a:extLst>
              <a:ext uri="{FF2B5EF4-FFF2-40B4-BE49-F238E27FC236}">
                <a16:creationId xmlns:a16="http://schemas.microsoft.com/office/drawing/2014/main" id="{07A320D0-C980-4633-8937-3D847F84F6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80097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E6AB-DFBF-4551-A59C-EF0527AA9E8B}"/>
              </a:ext>
            </a:extLst>
          </p:cNvPr>
          <p:cNvSpPr>
            <a:spLocks noGrp="1"/>
          </p:cNvSpPr>
          <p:nvPr>
            <p:ph type="title"/>
          </p:nvPr>
        </p:nvSpPr>
        <p:spPr>
          <a:xfrm>
            <a:off x="851646" y="1227465"/>
            <a:ext cx="10502154" cy="452432"/>
          </a:xfrm>
        </p:spPr>
        <p:txBody>
          <a:bodyPr/>
          <a:lstStyle/>
          <a:p>
            <a:r>
              <a:rPr lang="en-GB" dirty="0"/>
              <a:t>Experiences</a:t>
            </a:r>
          </a:p>
        </p:txBody>
      </p:sp>
      <p:sp>
        <p:nvSpPr>
          <p:cNvPr id="3" name="Content Placeholder 2">
            <a:extLst>
              <a:ext uri="{FF2B5EF4-FFF2-40B4-BE49-F238E27FC236}">
                <a16:creationId xmlns:a16="http://schemas.microsoft.com/office/drawing/2014/main" id="{063BE685-637E-4DC1-AE56-3760123FCBE8}"/>
              </a:ext>
            </a:extLst>
          </p:cNvPr>
          <p:cNvSpPr>
            <a:spLocks noGrp="1"/>
          </p:cNvSpPr>
          <p:nvPr>
            <p:ph idx="1"/>
          </p:nvPr>
        </p:nvSpPr>
        <p:spPr>
          <a:xfrm>
            <a:off x="851646" y="1706908"/>
            <a:ext cx="10845054" cy="4925924"/>
          </a:xfrm>
        </p:spPr>
        <p:txBody>
          <a:bodyPr numCol="1"/>
          <a:lstStyle/>
          <a:p>
            <a:pPr marL="0" indent="0">
              <a:spcAft>
                <a:spcPts val="600"/>
              </a:spcAft>
              <a:buNone/>
            </a:pPr>
            <a:r>
              <a:rPr lang="en-GB" sz="1400" b="1" dirty="0">
                <a:solidFill>
                  <a:schemeClr val="accent6"/>
                </a:solidFill>
              </a:rPr>
              <a:t>Each of the below experiences have been shown to be important for developing the skills and capabilities required to excel in an Executive Director role.  More than one item from the list below may be covered in a single role or career experience.  For example, experience of ‘Driving change and delivering tangible results’ may also involve ‘Managing poor performance’ and ‘Leading leaders and engaging the workforce’.</a:t>
            </a:r>
          </a:p>
          <a:p>
            <a:pPr>
              <a:spcAft>
                <a:spcPts val="600"/>
              </a:spcAft>
            </a:pPr>
            <a:r>
              <a:rPr lang="en-GB" sz="1200" b="1" dirty="0">
                <a:solidFill>
                  <a:schemeClr val="tx1"/>
                </a:solidFill>
              </a:rPr>
              <a:t>Experience of delivering end to end change in a service or function with scale and complexity:</a:t>
            </a:r>
            <a:r>
              <a:rPr lang="en-GB" sz="1200" dirty="0">
                <a:solidFill>
                  <a:schemeClr val="tx1"/>
                </a:solidFill>
              </a:rPr>
              <a:t>  Experience of having led fundamental transformation or organisational development with evidence of tangible results: For example, leading the set-up of a new function, leading changes to an end to end process to improve results. </a:t>
            </a:r>
          </a:p>
          <a:p>
            <a:pPr>
              <a:spcAft>
                <a:spcPts val="600"/>
              </a:spcAft>
            </a:pPr>
            <a:r>
              <a:rPr lang="en-GB" sz="1200" b="1" dirty="0">
                <a:solidFill>
                  <a:schemeClr val="tx1"/>
                </a:solidFill>
              </a:rPr>
              <a:t>Engaging external stakeholders:  </a:t>
            </a:r>
            <a:r>
              <a:rPr lang="en-GB" sz="1200" dirty="0">
                <a:solidFill>
                  <a:schemeClr val="tx1"/>
                </a:solidFill>
              </a:rPr>
              <a:t>Experience of delivering on a programme or other activity which required the individual to report to a Board, National bodies, and / or regulators. </a:t>
            </a:r>
          </a:p>
          <a:p>
            <a:pPr>
              <a:spcAft>
                <a:spcPts val="600"/>
              </a:spcAft>
            </a:pPr>
            <a:r>
              <a:rPr lang="en-GB" sz="1200" b="1" dirty="0">
                <a:solidFill>
                  <a:schemeClr val="tx1"/>
                </a:solidFill>
              </a:rPr>
              <a:t>Breadth of experience: </a:t>
            </a:r>
            <a:r>
              <a:rPr lang="en-GB" sz="1200" dirty="0">
                <a:solidFill>
                  <a:schemeClr val="tx1"/>
                </a:solidFill>
              </a:rPr>
              <a:t> Experience of working in multiple functions or across commissioner / provider organisations, having worked for different organisations or significant system level working. </a:t>
            </a:r>
          </a:p>
          <a:p>
            <a:pPr>
              <a:spcAft>
                <a:spcPts val="600"/>
              </a:spcAft>
            </a:pPr>
            <a:r>
              <a:rPr lang="en-GB" sz="1200" b="1" dirty="0">
                <a:solidFill>
                  <a:schemeClr val="tx1"/>
                </a:solidFill>
              </a:rPr>
              <a:t>Managed budgets: </a:t>
            </a:r>
            <a:r>
              <a:rPr lang="en-GB" sz="1200" dirty="0">
                <a:solidFill>
                  <a:schemeClr val="tx1"/>
                </a:solidFill>
              </a:rPr>
              <a:t> Experience of managing a budget, carrying the weight of the responsibility and the ability to ensure the whole adds up.  </a:t>
            </a:r>
          </a:p>
          <a:p>
            <a:pPr>
              <a:spcAft>
                <a:spcPts val="600"/>
              </a:spcAft>
            </a:pPr>
            <a:r>
              <a:rPr lang="en-GB" sz="1200" b="1" dirty="0">
                <a:solidFill>
                  <a:schemeClr val="tx1"/>
                </a:solidFill>
                <a:cs typeface="Arial"/>
              </a:rPr>
              <a:t>Leading multiple teams/ leading individuals that manage complex service areas:</a:t>
            </a:r>
            <a:r>
              <a:rPr lang="en-GB" sz="1200" dirty="0">
                <a:solidFill>
                  <a:schemeClr val="tx1"/>
                </a:solidFill>
                <a:cs typeface="Arial"/>
              </a:rPr>
              <a:t>  This may be through the direct management of multiple teams or through providing leadership (if not direct management) and engaging the workforce across a multiple groups/teams. </a:t>
            </a:r>
          </a:p>
          <a:p>
            <a:pPr>
              <a:spcAft>
                <a:spcPts val="600"/>
              </a:spcAft>
            </a:pPr>
            <a:r>
              <a:rPr lang="en-GB" sz="1200" b="1" dirty="0">
                <a:solidFill>
                  <a:schemeClr val="tx1"/>
                </a:solidFill>
              </a:rPr>
              <a:t>Experience of delivering performance improvement in a service or function: </a:t>
            </a:r>
            <a:r>
              <a:rPr lang="en-GB" sz="1200" dirty="0">
                <a:solidFill>
                  <a:schemeClr val="tx1"/>
                </a:solidFill>
              </a:rPr>
              <a:t>Experience of having turned around an underperforming service or function to deliver improvement of patient/service user outcomes.</a:t>
            </a:r>
          </a:p>
          <a:p>
            <a:pPr>
              <a:spcAft>
                <a:spcPts val="600"/>
              </a:spcAft>
            </a:pPr>
            <a:r>
              <a:rPr lang="en-GB" sz="1200" b="1" dirty="0">
                <a:solidFill>
                  <a:schemeClr val="tx1"/>
                </a:solidFill>
              </a:rPr>
              <a:t>Building a more inclusive and compassionate culture:</a:t>
            </a:r>
            <a:r>
              <a:rPr lang="en-GB" sz="1200" dirty="0">
                <a:solidFill>
                  <a:schemeClr val="tx1"/>
                </a:solidFill>
              </a:rPr>
              <a:t>  Experience of having led or collaborated in work to improve diversity and create an inclusive, compassionate culture which is also focussed on learning not blame.</a:t>
            </a:r>
          </a:p>
          <a:p>
            <a:endParaRPr lang="en-GB" sz="1000" dirty="0"/>
          </a:p>
        </p:txBody>
      </p:sp>
      <p:sp>
        <p:nvSpPr>
          <p:cNvPr id="5" name="Slide Number Placeholder 4">
            <a:extLst>
              <a:ext uri="{FF2B5EF4-FFF2-40B4-BE49-F238E27FC236}">
                <a16:creationId xmlns:a16="http://schemas.microsoft.com/office/drawing/2014/main" id="{1D5E42AD-4637-462B-9707-B3C0A58889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0792904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6D5A-41E2-49FA-8840-587328F7082B}"/>
              </a:ext>
            </a:extLst>
          </p:cNvPr>
          <p:cNvSpPr>
            <a:spLocks noGrp="1"/>
          </p:cNvSpPr>
          <p:nvPr>
            <p:ph type="title"/>
          </p:nvPr>
        </p:nvSpPr>
        <p:spPr/>
        <p:txBody>
          <a:bodyPr/>
          <a:lstStyle/>
          <a:p>
            <a:r>
              <a:rPr lang="en-GB" dirty="0"/>
              <a:t>Traits</a:t>
            </a:r>
          </a:p>
        </p:txBody>
      </p:sp>
      <p:sp>
        <p:nvSpPr>
          <p:cNvPr id="3" name="Content Placeholder 2">
            <a:extLst>
              <a:ext uri="{FF2B5EF4-FFF2-40B4-BE49-F238E27FC236}">
                <a16:creationId xmlns:a16="http://schemas.microsoft.com/office/drawing/2014/main" id="{198CD3E7-FBAE-4CD9-923B-51C4980F7A72}"/>
              </a:ext>
            </a:extLst>
          </p:cNvPr>
          <p:cNvSpPr>
            <a:spLocks noGrp="1"/>
          </p:cNvSpPr>
          <p:nvPr>
            <p:ph idx="1"/>
          </p:nvPr>
        </p:nvSpPr>
        <p:spPr>
          <a:xfrm>
            <a:off x="851646" y="2736281"/>
            <a:ext cx="10502154" cy="3257550"/>
          </a:xfrm>
        </p:spPr>
        <p:txBody>
          <a:bodyPr/>
          <a:lstStyle/>
          <a:p>
            <a:pPr marL="0" indent="0">
              <a:buNone/>
            </a:pPr>
            <a:r>
              <a:rPr lang="en-US" sz="1200" b="1" dirty="0">
                <a:solidFill>
                  <a:srgbClr val="008E40"/>
                </a:solidFill>
              </a:rPr>
              <a:t>The high performing Executive Directors of today are supported by the following traits …</a:t>
            </a:r>
          </a:p>
          <a:p>
            <a:r>
              <a:rPr lang="en-US" sz="1200" dirty="0"/>
              <a:t>Decisive and action orientated. High stamina, likes getting things done, makes quick decisions even when information is short, is willing to take calculated risks and enjoys a fast pace of work.</a:t>
            </a:r>
          </a:p>
          <a:p>
            <a:r>
              <a:rPr lang="en-US" sz="1200" dirty="0"/>
              <a:t>Influence.  Has a clear point of view and likes selling their idea to others, likes having responsibility for others, prefers leading to following.</a:t>
            </a:r>
          </a:p>
          <a:p>
            <a:r>
              <a:rPr lang="en-US" sz="1200" dirty="0"/>
              <a:t>Flexible. Changes behaviour and approach to match new circumstances, thrives on variety and frequently changing environments. </a:t>
            </a:r>
          </a:p>
          <a:p>
            <a:pPr marL="0" indent="0">
              <a:buNone/>
            </a:pPr>
            <a:r>
              <a:rPr lang="en-US" sz="1200" b="1" dirty="0">
                <a:solidFill>
                  <a:srgbClr val="008E40"/>
                </a:solidFill>
              </a:rPr>
              <a:t>The high performing Executive Directors of tomorrow will be supported by the following traits….</a:t>
            </a:r>
          </a:p>
          <a:p>
            <a:r>
              <a:rPr lang="en-US" sz="1200" dirty="0"/>
              <a:t>Supportive and consultative.  Enjoys helping and meeting other people’s needs, good listener, interested in others’ perspectives.  </a:t>
            </a:r>
          </a:p>
          <a:p>
            <a:r>
              <a:rPr lang="en-US" sz="1200" dirty="0"/>
              <a:t>Creative problem solvers.  Makes connections, sees the big picture and contributes to the development of strategy, always seeking and generating new ideas, embraces radical ideas and approaches. </a:t>
            </a:r>
          </a:p>
          <a:p>
            <a:r>
              <a:rPr lang="en-US" sz="1200" dirty="0"/>
              <a:t>Resilient.  Optimistic, calm and able to cope, composed in charged situations, able to accept criticism without becoming overly self critical. ​</a:t>
            </a:r>
          </a:p>
          <a:p>
            <a:endParaRPr lang="en-GB" sz="1200" dirty="0"/>
          </a:p>
        </p:txBody>
      </p:sp>
      <p:sp>
        <p:nvSpPr>
          <p:cNvPr id="4" name="Text Placeholder 3">
            <a:extLst>
              <a:ext uri="{FF2B5EF4-FFF2-40B4-BE49-F238E27FC236}">
                <a16:creationId xmlns:a16="http://schemas.microsoft.com/office/drawing/2014/main" id="{34953D64-A05A-4DC6-B47D-86F917877674}"/>
              </a:ext>
            </a:extLst>
          </p:cNvPr>
          <p:cNvSpPr>
            <a:spLocks noGrp="1"/>
          </p:cNvSpPr>
          <p:nvPr>
            <p:ph type="body" sz="quarter" idx="15"/>
          </p:nvPr>
        </p:nvSpPr>
        <p:spPr>
          <a:xfrm>
            <a:off x="851646" y="1905955"/>
            <a:ext cx="10502154" cy="994569"/>
          </a:xfrm>
        </p:spPr>
        <p:txBody>
          <a:bodyPr/>
          <a:lstStyle/>
          <a:p>
            <a:r>
              <a:rPr lang="en-GB" sz="1600" dirty="0">
                <a:solidFill>
                  <a:srgbClr val="008E40"/>
                </a:solidFill>
              </a:rPr>
              <a:t>The key traits to look for are outlined below. These are the traits which will enable individuals in the talent pool to more easily develop the capabilities required for great performance in Executive Director roles, based on the competency requirements.</a:t>
            </a:r>
          </a:p>
        </p:txBody>
      </p:sp>
      <p:sp>
        <p:nvSpPr>
          <p:cNvPr id="5" name="Slide Number Placeholder 4">
            <a:extLst>
              <a:ext uri="{FF2B5EF4-FFF2-40B4-BE49-F238E27FC236}">
                <a16:creationId xmlns:a16="http://schemas.microsoft.com/office/drawing/2014/main" id="{108918D6-961E-4EE5-8A0E-C21F327A59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24842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B5C44-4E68-47CF-A9CE-B5DBB342E96E}"/>
              </a:ext>
            </a:extLst>
          </p:cNvPr>
          <p:cNvSpPr>
            <a:spLocks noGrp="1"/>
          </p:cNvSpPr>
          <p:nvPr>
            <p:ph type="title"/>
          </p:nvPr>
        </p:nvSpPr>
        <p:spPr/>
        <p:txBody>
          <a:bodyPr/>
          <a:lstStyle/>
          <a:p>
            <a:r>
              <a:rPr lang="en-GB" dirty="0"/>
              <a:t>Drivers</a:t>
            </a:r>
          </a:p>
        </p:txBody>
      </p:sp>
      <p:sp>
        <p:nvSpPr>
          <p:cNvPr id="3" name="Content Placeholder 2">
            <a:extLst>
              <a:ext uri="{FF2B5EF4-FFF2-40B4-BE49-F238E27FC236}">
                <a16:creationId xmlns:a16="http://schemas.microsoft.com/office/drawing/2014/main" id="{4757923D-E2B7-4A72-A143-8181CA8AD8C2}"/>
              </a:ext>
            </a:extLst>
          </p:cNvPr>
          <p:cNvSpPr>
            <a:spLocks noGrp="1"/>
          </p:cNvSpPr>
          <p:nvPr>
            <p:ph idx="1"/>
          </p:nvPr>
        </p:nvSpPr>
        <p:spPr>
          <a:xfrm>
            <a:off x="838200" y="2736281"/>
            <a:ext cx="10502154" cy="3257550"/>
          </a:xfrm>
        </p:spPr>
        <p:txBody>
          <a:bodyPr/>
          <a:lstStyle/>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Demonstrates an understanding of what the role entails in terms of responsibility, risk and impact.  </a:t>
            </a:r>
            <a:r>
              <a:rPr lang="en-GB" sz="1200" dirty="0">
                <a:solidFill>
                  <a:schemeClr val="tx1"/>
                </a:solidFill>
              </a:rPr>
              <a:t>This includes an awareness of what it means to operate as a Board. </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Expresses a desire to learn, grow, do interesting work, and stretch oneself.</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Sense of purpose beyond self.  Articulates a clear vision for why they wish to take on an Executive Director role. </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What they wish to achieve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The impact they wish to have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How an Executive Director role will enable them to have that impact</a:t>
            </a:r>
          </a:p>
          <a:p>
            <a:pPr marL="182245" defTabSz="685800" fontAlgn="base">
              <a:spcBef>
                <a:spcPts val="600"/>
              </a:spcBef>
              <a:spcAft>
                <a:spcPts val="200"/>
              </a:spcAft>
              <a:buClr>
                <a:schemeClr val="tx2"/>
              </a:buClr>
              <a:buSzPts val="1200"/>
              <a:defRPr/>
            </a:pPr>
            <a:r>
              <a:rPr lang="en-GB" sz="1200" dirty="0"/>
              <a:t>This vision will put something other than the personal success of the individual at its heart, for example, patient/service user care, the well being of clinical staff, or the success of the NHS as a whole.</a:t>
            </a:r>
          </a:p>
          <a:p>
            <a:pPr marL="182245" defTabSz="685800" fontAlgn="base">
              <a:spcBef>
                <a:spcPts val="600"/>
              </a:spcBef>
              <a:spcAft>
                <a:spcPts val="200"/>
              </a:spcAft>
              <a:buClr>
                <a:schemeClr val="tx2"/>
              </a:buClr>
              <a:buSzPts val="1200"/>
              <a:defRPr/>
            </a:pPr>
            <a:r>
              <a:rPr lang="en-GB" sz="1200" dirty="0"/>
              <a:t>When evaluating the individual’s response, focus on whether you find evidence that the individual is driven by something other than their own progression.</a:t>
            </a:r>
          </a:p>
          <a:p>
            <a:pPr marL="0" indent="0">
              <a:buNone/>
            </a:pPr>
            <a:endParaRPr lang="en-GB" sz="1200" dirty="0"/>
          </a:p>
        </p:txBody>
      </p:sp>
      <p:sp>
        <p:nvSpPr>
          <p:cNvPr id="4" name="Text Placeholder 3">
            <a:extLst>
              <a:ext uri="{FF2B5EF4-FFF2-40B4-BE49-F238E27FC236}">
                <a16:creationId xmlns:a16="http://schemas.microsoft.com/office/drawing/2014/main" id="{AC40CEC3-43F0-4CA8-93FA-157AAAD262AB}"/>
              </a:ext>
            </a:extLst>
          </p:cNvPr>
          <p:cNvSpPr>
            <a:spLocks noGrp="1"/>
          </p:cNvSpPr>
          <p:nvPr>
            <p:ph type="body" sz="quarter" idx="15"/>
          </p:nvPr>
        </p:nvSpPr>
        <p:spPr>
          <a:xfrm>
            <a:off x="851646" y="1968734"/>
            <a:ext cx="10502154" cy="964966"/>
          </a:xfrm>
        </p:spPr>
        <p:txBody>
          <a:bodyPr/>
          <a:lstStyle/>
          <a:p>
            <a:r>
              <a:rPr lang="en-GB" sz="1600" dirty="0">
                <a:solidFill>
                  <a:srgbClr val="009DB3"/>
                </a:solidFill>
              </a:rPr>
              <a:t>Drivers in this context are the motivations and needs which are underpinning the individual’s behaviours day to day, as well as their desire to take on an Executive Director level role.</a:t>
            </a:r>
          </a:p>
          <a:p>
            <a:endParaRPr lang="en-GB" dirty="0">
              <a:solidFill>
                <a:srgbClr val="009DB3"/>
              </a:solidFill>
            </a:endParaRPr>
          </a:p>
        </p:txBody>
      </p:sp>
      <p:sp>
        <p:nvSpPr>
          <p:cNvPr id="5" name="Slide Number Placeholder 4">
            <a:extLst>
              <a:ext uri="{FF2B5EF4-FFF2-40B4-BE49-F238E27FC236}">
                <a16:creationId xmlns:a16="http://schemas.microsoft.com/office/drawing/2014/main" id="{035235E1-4E13-4EC3-BBF9-A0575615F7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80296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0ABAD-90BA-0A42-AEA2-F3D491663A23}"/>
              </a:ext>
            </a:extLst>
          </p:cNvPr>
          <p:cNvSpPr>
            <a:spLocks noGrp="1"/>
          </p:cNvSpPr>
          <p:nvPr>
            <p:ph type="title"/>
          </p:nvPr>
        </p:nvSpPr>
        <p:spPr>
          <a:xfrm>
            <a:off x="851646" y="1252963"/>
            <a:ext cx="10502154" cy="452432"/>
          </a:xfrm>
        </p:spPr>
        <p:txBody>
          <a:bodyPr/>
          <a:lstStyle/>
          <a:p>
            <a:r>
              <a:rPr lang="en-US" dirty="0"/>
              <a:t>Introducing NHS Executive Director Success Profiles</a:t>
            </a:r>
          </a:p>
        </p:txBody>
      </p:sp>
      <p:sp>
        <p:nvSpPr>
          <p:cNvPr id="3" name="Content Placeholder 2">
            <a:extLst>
              <a:ext uri="{FF2B5EF4-FFF2-40B4-BE49-F238E27FC236}">
                <a16:creationId xmlns:a16="http://schemas.microsoft.com/office/drawing/2014/main" id="{52CB603C-1C83-AB4A-9147-CD720AE54D2C}"/>
              </a:ext>
            </a:extLst>
          </p:cNvPr>
          <p:cNvSpPr>
            <a:spLocks noGrp="1"/>
          </p:cNvSpPr>
          <p:nvPr>
            <p:ph idx="1"/>
          </p:nvPr>
        </p:nvSpPr>
        <p:spPr>
          <a:xfrm>
            <a:off x="838200" y="1843176"/>
            <a:ext cx="10502154" cy="4773524"/>
          </a:xfrm>
        </p:spPr>
        <p:txBody>
          <a:bodyPr/>
          <a:lstStyle/>
          <a:p>
            <a:pPr marL="0" indent="0">
              <a:spcBef>
                <a:spcPts val="0"/>
              </a:spcBef>
              <a:spcAft>
                <a:spcPts val="600"/>
              </a:spcAft>
              <a:buNone/>
            </a:pPr>
            <a:r>
              <a:rPr lang="en-GB" sz="1200" b="1" dirty="0">
                <a:solidFill>
                  <a:schemeClr val="accent1"/>
                </a:solidFill>
              </a:rPr>
              <a:t>What is a Success Profile? </a:t>
            </a:r>
            <a:r>
              <a:rPr lang="en-GB" sz="1200" dirty="0">
                <a:solidFill>
                  <a:schemeClr val="accent2">
                    <a:lumMod val="75000"/>
                    <a:lumOff val="25000"/>
                  </a:schemeClr>
                </a:solidFill>
              </a:rPr>
              <a:t> </a:t>
            </a:r>
            <a:r>
              <a:rPr lang="en-GB" sz="1200" dirty="0"/>
              <a:t>It defines the optimal characteristics that drive success in an executive director level role in the NHS</a:t>
            </a:r>
          </a:p>
          <a:p>
            <a:pPr marL="0" indent="0">
              <a:spcBef>
                <a:spcPts val="600"/>
              </a:spcBef>
              <a:spcAft>
                <a:spcPts val="600"/>
              </a:spcAft>
              <a:buNone/>
            </a:pPr>
            <a:r>
              <a:rPr lang="en-GB" sz="1200" b="1" dirty="0">
                <a:solidFill>
                  <a:schemeClr val="accent1"/>
                </a:solidFill>
              </a:rPr>
              <a:t>How was the Success Profile defined?</a:t>
            </a:r>
          </a:p>
          <a:p>
            <a:pPr marL="0" indent="0">
              <a:spcBef>
                <a:spcPts val="0"/>
              </a:spcBef>
              <a:spcAft>
                <a:spcPts val="600"/>
              </a:spcAft>
              <a:buNone/>
            </a:pPr>
            <a:r>
              <a:rPr lang="en-GB" sz="1200" dirty="0"/>
              <a:t>Data contributing this Success Profile includes</a:t>
            </a:r>
          </a:p>
          <a:p>
            <a:pPr lvl="1">
              <a:spcBef>
                <a:spcPts val="0"/>
              </a:spcBef>
              <a:spcAft>
                <a:spcPts val="600"/>
              </a:spcAft>
              <a:buClr>
                <a:schemeClr val="accent1"/>
              </a:buClr>
            </a:pPr>
            <a:r>
              <a:rPr lang="en-GB" sz="1200" dirty="0"/>
              <a:t>Review of existing documents and models describing the competencies and capabilities critical for success as an Executive Director, as well as research into drivers of success in similar roles facing similar challenges, in other sectors</a:t>
            </a:r>
          </a:p>
          <a:p>
            <a:pPr lvl="1">
              <a:spcBef>
                <a:spcPts val="0"/>
              </a:spcBef>
              <a:spcAft>
                <a:spcPts val="600"/>
              </a:spcAft>
              <a:buClr>
                <a:schemeClr val="accent1"/>
              </a:buClr>
            </a:pPr>
            <a:r>
              <a:rPr lang="en-GB" sz="1200" dirty="0"/>
              <a:t>Interviews with NHS leaders, regulators and professional leads on the future of the NHS and the capabilities required to succeed, as well as current success drivers</a:t>
            </a:r>
          </a:p>
          <a:p>
            <a:pPr lvl="1">
              <a:spcBef>
                <a:spcPts val="0"/>
              </a:spcBef>
              <a:spcAft>
                <a:spcPts val="600"/>
              </a:spcAft>
              <a:buClr>
                <a:schemeClr val="accent1"/>
              </a:buClr>
            </a:pPr>
            <a:r>
              <a:rPr lang="en-GB" sz="1200" dirty="0"/>
              <a:t>Behavioural interviews with Executive Director role models in the NHS, to understand the strengths and experiences that have contributed to their success</a:t>
            </a:r>
          </a:p>
          <a:p>
            <a:pPr lvl="1">
              <a:spcBef>
                <a:spcPts val="0"/>
              </a:spcBef>
              <a:spcAft>
                <a:spcPts val="600"/>
              </a:spcAft>
              <a:buClr>
                <a:schemeClr val="accent1"/>
              </a:buClr>
            </a:pPr>
            <a:r>
              <a:rPr lang="en-GB" sz="1200" dirty="0"/>
              <a:t>Interviews with middle managers in the NHS to understand how they see leadership roles evolving and what they will need in future from Executive Directors to perform at their best</a:t>
            </a:r>
          </a:p>
          <a:p>
            <a:pPr marL="0" indent="0">
              <a:spcBef>
                <a:spcPts val="600"/>
              </a:spcBef>
              <a:spcAft>
                <a:spcPts val="600"/>
              </a:spcAft>
              <a:buNone/>
            </a:pPr>
            <a:r>
              <a:rPr lang="en-GB" sz="1200" b="1" dirty="0">
                <a:solidFill>
                  <a:schemeClr val="accent1"/>
                </a:solidFill>
              </a:rPr>
              <a:t>What is it used for?</a:t>
            </a:r>
            <a:r>
              <a:rPr lang="en-GB" sz="1200" b="1" dirty="0">
                <a:solidFill>
                  <a:schemeClr val="accent2">
                    <a:lumMod val="75000"/>
                    <a:lumOff val="25000"/>
                  </a:schemeClr>
                </a:solidFill>
              </a:rPr>
              <a:t>  </a:t>
            </a:r>
            <a:r>
              <a:rPr lang="en-GB" sz="1200" dirty="0"/>
              <a:t>The Success Profile is used to inform decisions about whether candidates in your region are ‘ready now’ for your Executive Director talent pool. The Success Profile will also be used to support broader talent management conversations.</a:t>
            </a:r>
          </a:p>
          <a:p>
            <a:pPr marL="0" indent="0">
              <a:spcBef>
                <a:spcPts val="600"/>
              </a:spcBef>
              <a:spcAft>
                <a:spcPts val="600"/>
              </a:spcAft>
              <a:buNone/>
            </a:pPr>
            <a:r>
              <a:rPr lang="en-GB" sz="1200" b="1" dirty="0">
                <a:solidFill>
                  <a:schemeClr val="accent1"/>
                </a:solidFill>
              </a:rPr>
              <a:t>What is it not intended for? </a:t>
            </a:r>
            <a:r>
              <a:rPr lang="en-GB" sz="1200" b="1" dirty="0">
                <a:solidFill>
                  <a:schemeClr val="accent2">
                    <a:lumMod val="75000"/>
                    <a:lumOff val="25000"/>
                  </a:schemeClr>
                </a:solidFill>
              </a:rPr>
              <a:t> </a:t>
            </a:r>
            <a:r>
              <a:rPr lang="en-GB" sz="1200" dirty="0"/>
              <a:t>The Success Profile should not be used to make specific appointment decisions – e.g., ‘Is this person ready for the Director of Strategy Performance and Planning role in this particular CCG’.  To make specific appointment decisions, hiring managers will look in more detail at the specific role requirements and candidate fit to that role.</a:t>
            </a:r>
          </a:p>
          <a:p>
            <a:pPr marL="0" indent="0">
              <a:spcBef>
                <a:spcPts val="600"/>
              </a:spcBef>
              <a:spcAft>
                <a:spcPts val="600"/>
              </a:spcAft>
              <a:buNone/>
            </a:pPr>
            <a:r>
              <a:rPr lang="en-GB" sz="1200" b="1" dirty="0">
                <a:solidFill>
                  <a:schemeClr val="accent1"/>
                </a:solidFill>
              </a:rPr>
              <a:t>What will use of the Success Profile deliver for you?  </a:t>
            </a:r>
          </a:p>
          <a:p>
            <a:pPr lvl="1">
              <a:spcBef>
                <a:spcPts val="0"/>
              </a:spcBef>
              <a:spcAft>
                <a:spcPts val="600"/>
              </a:spcAft>
              <a:buClr>
                <a:schemeClr val="accent1"/>
              </a:buClr>
            </a:pPr>
            <a:r>
              <a:rPr lang="en-GB" sz="1200" dirty="0"/>
              <a:t>When you are looking for candidates for Executive Director roles, you will be able to trust the quality of the talent pool because the individuals in it will have been assessed as having the characteristics required for success in these roles</a:t>
            </a:r>
          </a:p>
          <a:p>
            <a:pPr lvl="1">
              <a:spcBef>
                <a:spcPts val="0"/>
              </a:spcBef>
              <a:spcAft>
                <a:spcPts val="600"/>
              </a:spcAft>
              <a:buClr>
                <a:schemeClr val="accent1"/>
              </a:buClr>
            </a:pPr>
            <a:r>
              <a:rPr lang="en-GB" sz="1200" dirty="0"/>
              <a:t>It will also support career development conversations with aspiring Executive Directors – you can help individuals understand the requirements for success and discuss their interest in a Director level role as well as the development they will need to enter the talent pool</a:t>
            </a:r>
          </a:p>
          <a:p>
            <a:endParaRPr lang="en-US" dirty="0"/>
          </a:p>
        </p:txBody>
      </p:sp>
      <p:sp>
        <p:nvSpPr>
          <p:cNvPr id="5" name="Slide Number Placeholder 4">
            <a:extLst>
              <a:ext uri="{FF2B5EF4-FFF2-40B4-BE49-F238E27FC236}">
                <a16:creationId xmlns:a16="http://schemas.microsoft.com/office/drawing/2014/main" id="{DE086A22-6EAC-4392-982A-92CF5D9C58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795195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4711A-A5AD-5940-9AE0-6F07BA0A6CCD}"/>
              </a:ext>
            </a:extLst>
          </p:cNvPr>
          <p:cNvSpPr>
            <a:spLocks noGrp="1"/>
          </p:cNvSpPr>
          <p:nvPr>
            <p:ph type="ctrTitle"/>
          </p:nvPr>
        </p:nvSpPr>
        <p:spPr>
          <a:xfrm>
            <a:off x="851646" y="1993032"/>
            <a:ext cx="9778253" cy="1524867"/>
          </a:xfrm>
        </p:spPr>
        <p:txBody>
          <a:bodyPr>
            <a:normAutofit/>
          </a:bodyPr>
          <a:lstStyle/>
          <a:p>
            <a:r>
              <a:rPr lang="en-US" dirty="0"/>
              <a:t>If you have any questions regarding the Success Profile please get in touch with us at </a:t>
            </a:r>
            <a:r>
              <a:rPr lang="en-US" dirty="0">
                <a:hlinkClick r:id="rId2">
                  <a:extLst>
                    <a:ext uri="{A12FA001-AC4F-418D-AE19-62706E023703}">
                      <ahyp:hlinkClr xmlns:ahyp="http://schemas.microsoft.com/office/drawing/2018/hyperlinkcolor" val="tx"/>
                    </a:ext>
                  </a:extLst>
                </a:hlinkClick>
              </a:rPr>
              <a:t>aspire.together@nhs.net</a:t>
            </a:r>
            <a:r>
              <a:rPr lang="en-US" dirty="0"/>
              <a:t> </a:t>
            </a:r>
          </a:p>
        </p:txBody>
      </p:sp>
    </p:spTree>
    <p:extLst>
      <p:ext uri="{BB962C8B-B14F-4D97-AF65-F5344CB8AC3E}">
        <p14:creationId xmlns:p14="http://schemas.microsoft.com/office/powerpoint/2010/main" val="3634171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8A7E0-0698-46B0-A040-4AEC044D1E0D}"/>
              </a:ext>
            </a:extLst>
          </p:cNvPr>
          <p:cNvSpPr>
            <a:spLocks noGrp="1"/>
          </p:cNvSpPr>
          <p:nvPr>
            <p:ph type="title"/>
          </p:nvPr>
        </p:nvSpPr>
        <p:spPr/>
        <p:txBody>
          <a:bodyPr/>
          <a:lstStyle/>
          <a:p>
            <a:r>
              <a:rPr lang="en-GB" dirty="0"/>
              <a:t>Executive Director Role Context Cont.</a:t>
            </a:r>
          </a:p>
        </p:txBody>
      </p:sp>
      <p:sp>
        <p:nvSpPr>
          <p:cNvPr id="3" name="Content Placeholder 2">
            <a:extLst>
              <a:ext uri="{FF2B5EF4-FFF2-40B4-BE49-F238E27FC236}">
                <a16:creationId xmlns:a16="http://schemas.microsoft.com/office/drawing/2014/main" id="{4A292DBD-A000-4248-83D3-0E8CDEC413D6}"/>
              </a:ext>
            </a:extLst>
          </p:cNvPr>
          <p:cNvSpPr>
            <a:spLocks noGrp="1"/>
          </p:cNvSpPr>
          <p:nvPr>
            <p:ph idx="1"/>
          </p:nvPr>
        </p:nvSpPr>
        <p:spPr>
          <a:xfrm>
            <a:off x="844923" y="1993900"/>
            <a:ext cx="10502154" cy="3473356"/>
          </a:xfrm>
        </p:spPr>
        <p:txBody>
          <a:bodyPr/>
          <a:lstStyle/>
          <a:p>
            <a:pPr marL="0" indent="0">
              <a:spcBef>
                <a:spcPts val="0"/>
              </a:spcBef>
              <a:spcAft>
                <a:spcPts val="300"/>
              </a:spcAft>
              <a:buNone/>
            </a:pPr>
            <a:r>
              <a:rPr lang="en-GB" b="1" dirty="0">
                <a:solidFill>
                  <a:schemeClr val="accent1"/>
                </a:solidFill>
              </a:rPr>
              <a:t>The nature of the 'step up' into Executive Director roles</a:t>
            </a:r>
          </a:p>
          <a:p>
            <a:pPr>
              <a:spcBef>
                <a:spcPts val="0"/>
              </a:spcBef>
              <a:spcAft>
                <a:spcPts val="300"/>
              </a:spcAft>
              <a:buClr>
                <a:schemeClr val="accent1"/>
              </a:buClr>
            </a:pPr>
            <a:endParaRPr lang="en-GB" sz="1200" b="1" dirty="0">
              <a:solidFill>
                <a:schemeClr val="accent1"/>
              </a:solidFill>
            </a:endParaRPr>
          </a:p>
          <a:p>
            <a:pPr>
              <a:spcBef>
                <a:spcPts val="0"/>
              </a:spcBef>
              <a:spcAft>
                <a:spcPts val="300"/>
              </a:spcAft>
              <a:buClr>
                <a:schemeClr val="accent1"/>
              </a:buClr>
            </a:pPr>
            <a:r>
              <a:rPr lang="en-GB" sz="1200" b="1" dirty="0">
                <a:solidFill>
                  <a:prstClr val="black">
                    <a:lumMod val="75000"/>
                    <a:lumOff val="25000"/>
                  </a:prstClr>
                </a:solidFill>
              </a:rPr>
              <a:t>Accountability for the whole organisation’s performance.</a:t>
            </a:r>
            <a:r>
              <a:rPr lang="en-GB" sz="1200" i="1" dirty="0">
                <a:solidFill>
                  <a:prstClr val="black">
                    <a:lumMod val="75000"/>
                    <a:lumOff val="25000"/>
                  </a:prstClr>
                </a:solidFill>
              </a:rPr>
              <a:t> </a:t>
            </a:r>
            <a:r>
              <a:rPr lang="en-GB" sz="1200" dirty="0">
                <a:solidFill>
                  <a:prstClr val="black">
                    <a:lumMod val="75000"/>
                    <a:lumOff val="25000"/>
                  </a:prstClr>
                </a:solidFill>
              </a:rPr>
              <a:t>From contributing as a functional lead, to acting as a corporate leader by contributing to setting direction and executing strategy with an organisation-wide lens.</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Increased accountability for external stakeholder relationships.  </a:t>
            </a:r>
            <a:r>
              <a:rPr lang="en-GB" sz="1200" dirty="0">
                <a:solidFill>
                  <a:prstClr val="black">
                    <a:lumMod val="75000"/>
                    <a:lumOff val="25000"/>
                  </a:prstClr>
                </a:solidFill>
              </a:rPr>
              <a:t>From a focus on managing stakeholder relationships within the CCG or Trust, to increasingly managing external relationships with regulators, patients/service users and public sector partners, etc.</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Longer term strategic focus. </a:t>
            </a:r>
            <a:r>
              <a:rPr lang="en-GB" sz="1200" dirty="0">
                <a:solidFill>
                  <a:prstClr val="black">
                    <a:lumMod val="75000"/>
                    <a:lumOff val="25000"/>
                  </a:prstClr>
                </a:solidFill>
              </a:rPr>
              <a:t>From a focus on how to deliver clearly defined functional objectives within (typically) a 1 year time frame, to a focus on shaping objectives in light of external forces and changes (e.g., an aging population) coming up in a 3 – 5 year time frame. </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Increased focus on enabling the organisation.</a:t>
            </a:r>
            <a:r>
              <a:rPr lang="en-GB" sz="1200" i="1" dirty="0">
                <a:solidFill>
                  <a:prstClr val="black">
                    <a:lumMod val="75000"/>
                    <a:lumOff val="25000"/>
                  </a:prstClr>
                </a:solidFill>
              </a:rPr>
              <a:t> </a:t>
            </a:r>
            <a:r>
              <a:rPr lang="en-GB" sz="1200" dirty="0">
                <a:solidFill>
                  <a:prstClr val="black">
                    <a:lumMod val="75000"/>
                    <a:lumOff val="25000"/>
                  </a:prstClr>
                </a:solidFill>
              </a:rPr>
              <a:t>From a focus on delivering high quality work through their team, to setting up the governance, structures, policies and cultural environment to get to root causes, manage risk, and set the people and organisation up for success. </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Role modelling and visibility.  </a:t>
            </a:r>
            <a:r>
              <a:rPr lang="en-GB" sz="1200" dirty="0">
                <a:solidFill>
                  <a:prstClr val="black">
                    <a:lumMod val="75000"/>
                    <a:lumOff val="25000"/>
                  </a:prstClr>
                </a:solidFill>
              </a:rPr>
              <a:t>The seniority of the role and its position on the board means Executive Directors are role models and therefore must be increasingly conscious of the impact of their actions and words, acting as visible leaders across the organisation.</a:t>
            </a:r>
            <a:endParaRPr lang="en-GB" sz="1400" dirty="0">
              <a:solidFill>
                <a:schemeClr val="accent2">
                  <a:lumMod val="75000"/>
                  <a:lumOff val="25000"/>
                </a:schemeClr>
              </a:solidFill>
            </a:endParaRPr>
          </a:p>
          <a:p>
            <a:endParaRPr lang="en-GB" dirty="0"/>
          </a:p>
        </p:txBody>
      </p:sp>
      <p:sp>
        <p:nvSpPr>
          <p:cNvPr id="5" name="Slide Number Placeholder 4">
            <a:extLst>
              <a:ext uri="{FF2B5EF4-FFF2-40B4-BE49-F238E27FC236}">
                <a16:creationId xmlns:a16="http://schemas.microsoft.com/office/drawing/2014/main" id="{D891C592-9D0C-467A-90BE-A6DEF37A79E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6419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8EFE-C4A0-4EB6-90C0-C0B8B96883C3}"/>
              </a:ext>
            </a:extLst>
          </p:cNvPr>
          <p:cNvSpPr>
            <a:spLocks noGrp="1"/>
          </p:cNvSpPr>
          <p:nvPr>
            <p:ph type="title"/>
          </p:nvPr>
        </p:nvSpPr>
        <p:spPr>
          <a:xfrm>
            <a:off x="874324" y="1246519"/>
            <a:ext cx="10502154" cy="452432"/>
          </a:xfrm>
        </p:spPr>
        <p:txBody>
          <a:bodyPr/>
          <a:lstStyle/>
          <a:p>
            <a:r>
              <a:rPr lang="en-GB" dirty="0"/>
              <a:t>Executive Director Success Profile – High level overview</a:t>
            </a:r>
          </a:p>
        </p:txBody>
      </p:sp>
      <p:graphicFrame>
        <p:nvGraphicFramePr>
          <p:cNvPr id="5" name="Table 4">
            <a:extLst>
              <a:ext uri="{FF2B5EF4-FFF2-40B4-BE49-F238E27FC236}">
                <a16:creationId xmlns:a16="http://schemas.microsoft.com/office/drawing/2014/main" id="{05A11D4D-705F-433B-8199-0143E3303BBA}"/>
              </a:ext>
            </a:extLst>
          </p:cNvPr>
          <p:cNvGraphicFramePr>
            <a:graphicFrameLocks noGrp="1"/>
          </p:cNvGraphicFramePr>
          <p:nvPr>
            <p:extLst>
              <p:ext uri="{D42A27DB-BD31-4B8C-83A1-F6EECF244321}">
                <p14:modId xmlns:p14="http://schemas.microsoft.com/office/powerpoint/2010/main" val="2745974012"/>
              </p:ext>
            </p:extLst>
          </p:nvPr>
        </p:nvGraphicFramePr>
        <p:xfrm>
          <a:off x="851646" y="1843176"/>
          <a:ext cx="10524832" cy="2486760"/>
        </p:xfrm>
        <a:graphic>
          <a:graphicData uri="http://schemas.openxmlformats.org/drawingml/2006/table">
            <a:tbl>
              <a:tblPr/>
              <a:tblGrid>
                <a:gridCol w="2479746">
                  <a:extLst>
                    <a:ext uri="{9D8B030D-6E8A-4147-A177-3AD203B41FA5}">
                      <a16:colId xmlns:a16="http://schemas.microsoft.com/office/drawing/2014/main" val="1209447577"/>
                    </a:ext>
                  </a:extLst>
                </a:gridCol>
                <a:gridCol w="2768497">
                  <a:extLst>
                    <a:ext uri="{9D8B030D-6E8A-4147-A177-3AD203B41FA5}">
                      <a16:colId xmlns:a16="http://schemas.microsoft.com/office/drawing/2014/main" val="3520114214"/>
                    </a:ext>
                  </a:extLst>
                </a:gridCol>
                <a:gridCol w="5276589">
                  <a:extLst>
                    <a:ext uri="{9D8B030D-6E8A-4147-A177-3AD203B41FA5}">
                      <a16:colId xmlns:a16="http://schemas.microsoft.com/office/drawing/2014/main" val="1186818483"/>
                    </a:ext>
                  </a:extLst>
                </a:gridCol>
              </a:tblGrid>
              <a:tr h="211736">
                <a:tc gridSpan="2">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r h="1985466">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dirty="0">
                          <a:solidFill>
                            <a:srgbClr val="FFC000"/>
                          </a:solidFill>
                        </a:rPr>
                        <a:t>The high performing Executive Directors of today are supported by the following competencies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Drives for better outcomes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dirty="0">
                          <a:solidFill>
                            <a:schemeClr val="tx1"/>
                          </a:solidFill>
                          <a:latin typeface="+mn-lt"/>
                          <a:ea typeface="+mn-ea"/>
                          <a:cs typeface="+mn-cs"/>
                        </a:rPr>
                        <a:t>Takes people with them</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Speaks up</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Brings compassion and humility</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Brings a learning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5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dirty="0">
                          <a:solidFill>
                            <a:srgbClr val="FFC000"/>
                          </a:solidFill>
                        </a:rPr>
                        <a:t>The high performing Executive Directors of tomorrow will be supported by the following competencies….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dirty="0">
                          <a:solidFill>
                            <a:schemeClr val="tx1"/>
                          </a:solidFill>
                          <a:latin typeface="+mn-lt"/>
                          <a:ea typeface="+mn-ea"/>
                          <a:cs typeface="+mn-cs"/>
                        </a:rPr>
                        <a:t>Acts from a system’s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Finds new solutions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Develops people</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Creates a culture of inclusion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b="1" dirty="0">
                        <a:solidFill>
                          <a:schemeClr val="tx1">
                            <a:lumMod val="75000"/>
                            <a:lumOff val="25000"/>
                          </a:schemeClr>
                        </a:solidFill>
                      </a:endParaRP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Driving change and delivering tangible results</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Engaging external stakeholders</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Breadth of experience</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Managed budgets</a:t>
                      </a:r>
                    </a:p>
                    <a:p>
                      <a:pPr marL="171450" indent="-171450">
                        <a:spcAft>
                          <a:spcPts val="600"/>
                        </a:spcAft>
                        <a:buClr>
                          <a:schemeClr val="accent3"/>
                        </a:buClr>
                        <a:buFont typeface="Wingdings" panose="05000000000000000000" pitchFamily="2" charset="2"/>
                        <a:buChar char="§"/>
                      </a:pPr>
                      <a:r>
                        <a:rPr lang="en-GB" sz="1100" b="1" kern="1200" dirty="0">
                          <a:solidFill>
                            <a:srgbClr val="404040"/>
                          </a:solidFill>
                          <a:latin typeface="+mn-lt"/>
                          <a:ea typeface="+mn-ea"/>
                          <a:cs typeface="+mn-cs"/>
                        </a:rPr>
                        <a:t>Managing poor performance</a:t>
                      </a:r>
                    </a:p>
                    <a:p>
                      <a:pPr marL="171450" indent="-171450">
                        <a:spcAft>
                          <a:spcPts val="600"/>
                        </a:spcAft>
                        <a:buClr>
                          <a:schemeClr val="accent3"/>
                        </a:buClr>
                        <a:buFont typeface="Wingdings" panose="05000000000000000000" pitchFamily="2" charset="2"/>
                        <a:buChar char="§"/>
                      </a:pPr>
                      <a:r>
                        <a:rPr lang="en-GB" sz="1100" b="1" dirty="0">
                          <a:solidFill>
                            <a:prstClr val="black">
                              <a:lumMod val="75000"/>
                              <a:lumOff val="25000"/>
                            </a:prstClr>
                          </a:solidFill>
                        </a:rPr>
                        <a:t>Leading leaders and engaging the workforce</a:t>
                      </a:r>
                    </a:p>
                    <a:p>
                      <a:pPr marL="17145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Building a more inclusive and compassionate culture</a:t>
                      </a: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12562336"/>
                  </a:ext>
                </a:extLst>
              </a:tr>
            </a:tbl>
          </a:graphicData>
        </a:graphic>
      </p:graphicFrame>
      <p:graphicFrame>
        <p:nvGraphicFramePr>
          <p:cNvPr id="6" name="Table 5">
            <a:extLst>
              <a:ext uri="{FF2B5EF4-FFF2-40B4-BE49-F238E27FC236}">
                <a16:creationId xmlns:a16="http://schemas.microsoft.com/office/drawing/2014/main" id="{24D875E4-36E8-4E32-BEC1-CF1575A0EC54}"/>
              </a:ext>
            </a:extLst>
          </p:cNvPr>
          <p:cNvGraphicFramePr>
            <a:graphicFrameLocks noGrp="1"/>
          </p:cNvGraphicFramePr>
          <p:nvPr>
            <p:extLst/>
          </p:nvPr>
        </p:nvGraphicFramePr>
        <p:xfrm>
          <a:off x="824753" y="4134665"/>
          <a:ext cx="10515601" cy="1760320"/>
        </p:xfrm>
        <a:graphic>
          <a:graphicData uri="http://schemas.openxmlformats.org/drawingml/2006/table">
            <a:tbl>
              <a:tblPr/>
              <a:tblGrid>
                <a:gridCol w="2497267">
                  <a:extLst>
                    <a:ext uri="{9D8B030D-6E8A-4147-A177-3AD203B41FA5}">
                      <a16:colId xmlns:a16="http://schemas.microsoft.com/office/drawing/2014/main" val="2409510966"/>
                    </a:ext>
                  </a:extLst>
                </a:gridCol>
                <a:gridCol w="2786700">
                  <a:extLst>
                    <a:ext uri="{9D8B030D-6E8A-4147-A177-3AD203B41FA5}">
                      <a16:colId xmlns:a16="http://schemas.microsoft.com/office/drawing/2014/main" val="3745359584"/>
                    </a:ext>
                  </a:extLst>
                </a:gridCol>
                <a:gridCol w="5231634">
                  <a:extLst>
                    <a:ext uri="{9D8B030D-6E8A-4147-A177-3AD203B41FA5}">
                      <a16:colId xmlns:a16="http://schemas.microsoft.com/office/drawing/2014/main" val="3557789889"/>
                    </a:ext>
                  </a:extLst>
                </a:gridCol>
              </a:tblGrid>
              <a:tr h="0">
                <a:tc gridSpan="2">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spcBef>
                          <a:spcPts val="300"/>
                        </a:spcBef>
                        <a:spcAft>
                          <a:spcPts val="300"/>
                        </a:spcAft>
                      </a:pPr>
                      <a:r>
                        <a:rPr lang="en-GB" sz="1100" b="1" dirty="0">
                          <a:solidFill>
                            <a:srgbClr val="FFFFFF"/>
                          </a:solidFill>
                          <a:effectLst/>
                          <a:latin typeface="Arial"/>
                          <a:ea typeface="Times New Roman" panose="02020603050405020304" pitchFamily="18" charset="0"/>
                          <a:cs typeface="Times New Roman"/>
                        </a:rPr>
                        <a:t>Drivers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r h="1345627">
                <a:tc>
                  <a:txBody>
                    <a:bodyPr/>
                    <a:lstStyle/>
                    <a:p>
                      <a:pPr defTabSz="685800" fontAlgn="base">
                        <a:spcBef>
                          <a:spcPts val="200"/>
                        </a:spcBef>
                        <a:spcAft>
                          <a:spcPts val="200"/>
                        </a:spcAft>
                        <a:buClr>
                          <a:schemeClr val="accent1">
                            <a:lumMod val="90000"/>
                            <a:lumOff val="10000"/>
                          </a:schemeClr>
                        </a:buClr>
                        <a:buSzPts val="1200"/>
                      </a:pPr>
                      <a:r>
                        <a:rPr lang="en-GB" sz="1100" b="1" kern="1200" dirty="0">
                          <a:solidFill>
                            <a:srgbClr val="008E40"/>
                          </a:solidFill>
                          <a:latin typeface="+mn-lt"/>
                          <a:ea typeface="+mn-ea"/>
                          <a:cs typeface="+mn-cs"/>
                        </a:rPr>
                        <a:t>The high performing Executive Directors of today are supported by the following traits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Decisive and action orientated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Influence</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Flexible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0" indent="0" defTabSz="685800" fontAlgn="base">
                        <a:spcBef>
                          <a:spcPts val="200"/>
                        </a:spcBef>
                        <a:spcAft>
                          <a:spcPts val="200"/>
                        </a:spcAft>
                        <a:buClr>
                          <a:schemeClr val="accent1">
                            <a:lumMod val="90000"/>
                            <a:lumOff val="10000"/>
                          </a:schemeClr>
                        </a:buClr>
                        <a:buSzPts val="1200"/>
                        <a:buFont typeface="Wingdings" panose="05000000000000000000" pitchFamily="2" charset="2"/>
                        <a:buNone/>
                      </a:pPr>
                      <a:r>
                        <a:rPr lang="en-GB" sz="1100" b="1" dirty="0">
                          <a:solidFill>
                            <a:srgbClr val="008E40"/>
                          </a:solidFill>
                        </a:rPr>
                        <a:t>The high performing Executive Directors of tomorrow will be supported by the following traits….</a:t>
                      </a:r>
                      <a:endParaRPr lang="en-GB" sz="1100" dirty="0">
                        <a:solidFill>
                          <a:srgbClr val="008E40"/>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Supportive and consultative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Creative problem solvers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Resilient</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Demonstrates an understanding of what the role entails in terms of responsibility, risk and impact.</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Expresses a desire to learn, grow, do interesting work, and stretch oneself.</a:t>
                      </a:r>
                    </a:p>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Sense of purpose beyond self</a:t>
                      </a:r>
                    </a:p>
                  </a:txBody>
                  <a:tcPr marL="72000" marR="72000" marT="72000" marB="72000">
                    <a:lnL>
                      <a:noFill/>
                    </a:lnL>
                    <a:lnR>
                      <a:noFill/>
                    </a:lnR>
                    <a:lnT>
                      <a:noFill/>
                    </a:lnT>
                    <a:lnB>
                      <a:noFill/>
                    </a:lnB>
                  </a:tcPr>
                </a:tc>
                <a:extLst>
                  <a:ext uri="{0D108BD9-81ED-4DB2-BD59-A6C34878D82A}">
                    <a16:rowId xmlns:a16="http://schemas.microsoft.com/office/drawing/2014/main" val="2087640921"/>
                  </a:ext>
                </a:extLst>
              </a:tr>
            </a:tbl>
          </a:graphicData>
        </a:graphic>
      </p:graphicFrame>
      <p:sp>
        <p:nvSpPr>
          <p:cNvPr id="7" name="TextBox 6">
            <a:extLst>
              <a:ext uri="{FF2B5EF4-FFF2-40B4-BE49-F238E27FC236}">
                <a16:creationId xmlns:a16="http://schemas.microsoft.com/office/drawing/2014/main" id="{FEFE28D5-5EAD-44D3-B143-EC79EF1EDF54}"/>
              </a:ext>
            </a:extLst>
          </p:cNvPr>
          <p:cNvSpPr txBox="1"/>
          <p:nvPr/>
        </p:nvSpPr>
        <p:spPr>
          <a:xfrm>
            <a:off x="851646" y="5775913"/>
            <a:ext cx="1048870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C5567"/>
                </a:solidFill>
                <a:effectLst/>
                <a:uLnTx/>
                <a:uFillTx/>
                <a:latin typeface="Arial" panose="020B0604020202020204"/>
                <a:ea typeface="+mn-ea"/>
                <a:cs typeface="+mn-cs"/>
              </a:rPr>
              <a:t>Whilst this represents what good looks like for Executive Directors, it is not expected that anyone will have a strength on every aspect of the Success Profile. We understand that we need different styles and types of leadership.</a:t>
            </a:r>
          </a:p>
        </p:txBody>
      </p:sp>
      <p:sp>
        <p:nvSpPr>
          <p:cNvPr id="9" name="Slide Number Placeholder 8">
            <a:extLst>
              <a:ext uri="{FF2B5EF4-FFF2-40B4-BE49-F238E27FC236}">
                <a16:creationId xmlns:a16="http://schemas.microsoft.com/office/drawing/2014/main" id="{A06A884E-56A6-42FA-8C58-D730C5F9D6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8912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B559-7537-43B0-A83C-CB07C64D1FF8}"/>
              </a:ext>
            </a:extLst>
          </p:cNvPr>
          <p:cNvSpPr>
            <a:spLocks noGrp="1"/>
          </p:cNvSpPr>
          <p:nvPr>
            <p:ph type="title"/>
          </p:nvPr>
        </p:nvSpPr>
        <p:spPr>
          <a:xfrm>
            <a:off x="844923" y="1295185"/>
            <a:ext cx="10502154" cy="424732"/>
          </a:xfrm>
        </p:spPr>
        <p:txBody>
          <a:bodyPr/>
          <a:lstStyle/>
          <a:p>
            <a:r>
              <a:rPr lang="en-GB" sz="2400" dirty="0"/>
              <a:t>Executive Director Success Profile – Understanding the interrelationships</a:t>
            </a:r>
          </a:p>
        </p:txBody>
      </p:sp>
      <p:graphicFrame>
        <p:nvGraphicFramePr>
          <p:cNvPr id="6" name="Table 5">
            <a:extLst>
              <a:ext uri="{FF2B5EF4-FFF2-40B4-BE49-F238E27FC236}">
                <a16:creationId xmlns:a16="http://schemas.microsoft.com/office/drawing/2014/main" id="{E367E8B7-72B5-4E0C-8C2D-249A0210C99F}"/>
              </a:ext>
            </a:extLst>
          </p:cNvPr>
          <p:cNvGraphicFramePr>
            <a:graphicFrameLocks noGrp="1"/>
          </p:cNvGraphicFramePr>
          <p:nvPr>
            <p:extLst/>
          </p:nvPr>
        </p:nvGraphicFramePr>
        <p:xfrm>
          <a:off x="792844" y="1837862"/>
          <a:ext cx="10524832" cy="1618540"/>
        </p:xfrm>
        <a:graphic>
          <a:graphicData uri="http://schemas.openxmlformats.org/drawingml/2006/table">
            <a:tbl>
              <a:tblPr/>
              <a:tblGrid>
                <a:gridCol w="5264921">
                  <a:extLst>
                    <a:ext uri="{9D8B030D-6E8A-4147-A177-3AD203B41FA5}">
                      <a16:colId xmlns:a16="http://schemas.microsoft.com/office/drawing/2014/main" val="1209447577"/>
                    </a:ext>
                  </a:extLst>
                </a:gridCol>
                <a:gridCol w="5259911">
                  <a:extLst>
                    <a:ext uri="{9D8B030D-6E8A-4147-A177-3AD203B41FA5}">
                      <a16:colId xmlns:a16="http://schemas.microsoft.com/office/drawing/2014/main" val="1186818483"/>
                    </a:ext>
                  </a:extLst>
                </a:gridCol>
              </a:tblGrid>
              <a:tr h="1618540">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behaviours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Relatively easy to test in an interview or observe on the job, with training to ensure objectivity</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Have the most direct impact on performance</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experiences from CV</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Very easy to test in an interview</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insofar as they help individuals to develop Competencies and technical know-how</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bl>
          </a:graphicData>
        </a:graphic>
      </p:graphicFrame>
      <p:graphicFrame>
        <p:nvGraphicFramePr>
          <p:cNvPr id="7" name="Table 6">
            <a:extLst>
              <a:ext uri="{FF2B5EF4-FFF2-40B4-BE49-F238E27FC236}">
                <a16:creationId xmlns:a16="http://schemas.microsoft.com/office/drawing/2014/main" id="{7B5264A2-6728-493E-B2F0-BF735A93180C}"/>
              </a:ext>
            </a:extLst>
          </p:cNvPr>
          <p:cNvGraphicFramePr>
            <a:graphicFrameLocks noGrp="1"/>
          </p:cNvGraphicFramePr>
          <p:nvPr>
            <p:extLst/>
          </p:nvPr>
        </p:nvGraphicFramePr>
        <p:xfrm>
          <a:off x="792844" y="3456402"/>
          <a:ext cx="10524832" cy="1618540"/>
        </p:xfrm>
        <a:graphic>
          <a:graphicData uri="http://schemas.openxmlformats.org/drawingml/2006/table">
            <a:tbl>
              <a:tblPr/>
              <a:tblGrid>
                <a:gridCol w="5262416">
                  <a:extLst>
                    <a:ext uri="{9D8B030D-6E8A-4147-A177-3AD203B41FA5}">
                      <a16:colId xmlns:a16="http://schemas.microsoft.com/office/drawing/2014/main" val="2409510966"/>
                    </a:ext>
                  </a:extLst>
                </a:gridCol>
                <a:gridCol w="5262416">
                  <a:extLst>
                    <a:ext uri="{9D8B030D-6E8A-4147-A177-3AD203B41FA5}">
                      <a16:colId xmlns:a16="http://schemas.microsoft.com/office/drawing/2014/main" val="3557789889"/>
                    </a:ext>
                  </a:extLst>
                </a:gridCol>
              </a:tblGrid>
              <a:tr h="1618540">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Personality preferences, not behaviours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Difficult to test in an interview; easier to test using a validated psychometric (online personality test)</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by making it ‘come naturally’ to a person to practice a competency and therefore hone their skills</a:t>
                      </a:r>
                      <a:endParaRPr lang="en-GB"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lgn="ctr">
                        <a:spcBef>
                          <a:spcPts val="300"/>
                        </a:spcBef>
                        <a:spcAft>
                          <a:spcPts val="300"/>
                        </a:spcAft>
                      </a:pPr>
                      <a:r>
                        <a:rPr lang="en-GB" sz="1200" b="1" dirty="0">
                          <a:solidFill>
                            <a:srgbClr val="FFFFFF"/>
                          </a:solidFill>
                          <a:effectLst/>
                          <a:latin typeface="Arial"/>
                          <a:ea typeface="Times New Roman" panose="02020603050405020304" pitchFamily="18" charset="0"/>
                          <a:cs typeface="Times New Roman"/>
                        </a:rPr>
                        <a:t>Drivers</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Motivation or underlying driver of behaviour</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Difficult to test in an interview</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Impacts performance by determining in which roles the person will be able to fulfil their personal needs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bl>
          </a:graphicData>
        </a:graphic>
      </p:graphicFrame>
      <p:sp>
        <p:nvSpPr>
          <p:cNvPr id="9" name="Content Placeholder 2">
            <a:extLst>
              <a:ext uri="{FF2B5EF4-FFF2-40B4-BE49-F238E27FC236}">
                <a16:creationId xmlns:a16="http://schemas.microsoft.com/office/drawing/2014/main" id="{58AC3EB7-155D-49F4-A1C7-856CB3988B54}"/>
              </a:ext>
            </a:extLst>
          </p:cNvPr>
          <p:cNvSpPr>
            <a:spLocks noGrp="1"/>
          </p:cNvSpPr>
          <p:nvPr>
            <p:ph idx="1"/>
          </p:nvPr>
        </p:nvSpPr>
        <p:spPr>
          <a:xfrm>
            <a:off x="792844" y="5460393"/>
            <a:ext cx="10502154" cy="534613"/>
          </a:xfrm>
        </p:spPr>
        <p:txBody>
          <a:bodyPr/>
          <a:lstStyle/>
          <a:p>
            <a:pPr marL="0" indent="0">
              <a:buNone/>
            </a:pPr>
            <a:r>
              <a:rPr lang="en-GB" sz="1400" b="1" dirty="0"/>
              <a:t>Please refer to the following page ‘Interpreting data’ which will provide further guidance. </a:t>
            </a:r>
          </a:p>
        </p:txBody>
      </p:sp>
      <p:sp>
        <p:nvSpPr>
          <p:cNvPr id="10" name="Slide Number Placeholder 9">
            <a:extLst>
              <a:ext uri="{FF2B5EF4-FFF2-40B4-BE49-F238E27FC236}">
                <a16:creationId xmlns:a16="http://schemas.microsoft.com/office/drawing/2014/main" id="{D8F697D8-1B66-43B6-96C9-CD356D05FE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08940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0288E-0EB8-441A-A640-2D01429EC61F}"/>
              </a:ext>
            </a:extLst>
          </p:cNvPr>
          <p:cNvSpPr>
            <a:spLocks noGrp="1"/>
          </p:cNvSpPr>
          <p:nvPr>
            <p:ph type="title"/>
          </p:nvPr>
        </p:nvSpPr>
        <p:spPr>
          <a:xfrm>
            <a:off x="851646" y="1390744"/>
            <a:ext cx="10845054" cy="757130"/>
          </a:xfrm>
        </p:spPr>
        <p:txBody>
          <a:bodyPr/>
          <a:lstStyle/>
          <a:p>
            <a:r>
              <a:rPr lang="en-GB" sz="2400" dirty="0"/>
              <a:t>Executive Director Success Profile – Understanding the interrelationships cont.</a:t>
            </a:r>
          </a:p>
        </p:txBody>
      </p:sp>
      <p:sp>
        <p:nvSpPr>
          <p:cNvPr id="3" name="Content Placeholder 2">
            <a:extLst>
              <a:ext uri="{FF2B5EF4-FFF2-40B4-BE49-F238E27FC236}">
                <a16:creationId xmlns:a16="http://schemas.microsoft.com/office/drawing/2014/main" id="{F4566AC9-76C1-45F5-92FB-AEE210CB89BC}"/>
              </a:ext>
            </a:extLst>
          </p:cNvPr>
          <p:cNvSpPr>
            <a:spLocks noGrp="1"/>
          </p:cNvSpPr>
          <p:nvPr>
            <p:ph idx="1"/>
          </p:nvPr>
        </p:nvSpPr>
        <p:spPr>
          <a:xfrm>
            <a:off x="851646" y="2535364"/>
            <a:ext cx="10502154" cy="3602597"/>
          </a:xfrm>
        </p:spPr>
        <p:txBody>
          <a:bodyPr/>
          <a:lstStyle/>
          <a:p>
            <a:pPr marL="285750" indent="-285750">
              <a:buFont typeface="Wingdings" panose="05000000000000000000" pitchFamily="2" charset="2"/>
              <a:buChar char="§"/>
            </a:pPr>
            <a:r>
              <a:rPr lang="en-GB" sz="1200" dirty="0"/>
              <a:t>In general Competencies and Experiences are the best determinant of an individual’s ability to deliver in a role tomorrow.</a:t>
            </a:r>
          </a:p>
          <a:p>
            <a:pPr marL="285750" indent="-285750">
              <a:buFont typeface="Wingdings" panose="05000000000000000000" pitchFamily="2" charset="2"/>
              <a:buChar char="§"/>
            </a:pPr>
            <a:r>
              <a:rPr lang="en-GB" sz="1200" dirty="0"/>
              <a:t>Traits and Drivers tell you more about their potential to quickly learn and grow into a role.</a:t>
            </a:r>
          </a:p>
          <a:p>
            <a:pPr marL="285750" indent="-285750">
              <a:buFont typeface="Wingdings" panose="05000000000000000000" pitchFamily="2" charset="2"/>
              <a:buChar char="§"/>
            </a:pPr>
            <a:r>
              <a:rPr lang="en-GB" sz="1200" dirty="0"/>
              <a:t>There are relationships between specific Experiences, Competencies, Traits and Drivers and understanding these will help you understand individuals’ ability to step up into new roles.</a:t>
            </a:r>
          </a:p>
          <a:p>
            <a:pPr marL="285750" indent="-285750">
              <a:buFont typeface="Wingdings" panose="05000000000000000000" pitchFamily="2" charset="2"/>
              <a:buChar char="§"/>
            </a:pPr>
            <a:r>
              <a:rPr lang="en-GB" sz="1200" dirty="0"/>
              <a:t>In general if a candidate is low on a Competency or Experience but high on the related Traits, this means they have more potential to quickly learn the new Competencies than if they are low on the related Traits.</a:t>
            </a:r>
          </a:p>
          <a:p>
            <a:pPr marL="285750" indent="-285750">
              <a:buFont typeface="Wingdings" panose="05000000000000000000" pitchFamily="2" charset="2"/>
              <a:buChar char="§"/>
            </a:pPr>
            <a:r>
              <a:rPr lang="en-GB" sz="1200" dirty="0"/>
              <a:t>Conversely if they are high on the Traits related to a Competency but low on the Competency itself, it suggests more exposure to a role where that competency is critical would help them develop quickly.</a:t>
            </a:r>
          </a:p>
          <a:p>
            <a:pPr marL="285750" indent="-285750">
              <a:buFont typeface="Wingdings" panose="05000000000000000000" pitchFamily="2" charset="2"/>
              <a:buChar char="§"/>
            </a:pPr>
            <a:r>
              <a:rPr lang="en-GB" sz="1200" dirty="0"/>
              <a:t>Key relationships to be aware of are:</a:t>
            </a:r>
          </a:p>
          <a:p>
            <a:pPr marL="742950" lvl="1" indent="-285750">
              <a:buFont typeface="Wingdings" panose="05000000000000000000" pitchFamily="2" charset="2"/>
              <a:buChar char="§"/>
            </a:pPr>
            <a:r>
              <a:rPr lang="en-GB" sz="1200" dirty="0"/>
              <a:t>The competencies Takes people with them, and Develops people are related to the trait ‘Influence’.</a:t>
            </a:r>
          </a:p>
          <a:p>
            <a:pPr marL="742950" lvl="1" indent="-285750">
              <a:buFont typeface="Wingdings" panose="05000000000000000000" pitchFamily="2" charset="2"/>
              <a:buChar char="§"/>
            </a:pPr>
            <a:r>
              <a:rPr lang="en-GB" sz="1200" dirty="0"/>
              <a:t>The competencies Brings compassion and humility and Develops people are related to the trait Supportive and consultative.</a:t>
            </a:r>
          </a:p>
          <a:p>
            <a:pPr marL="742950" lvl="1" indent="-285750">
              <a:buFont typeface="Wingdings" panose="05000000000000000000" pitchFamily="2" charset="2"/>
              <a:buChar char="§"/>
            </a:pPr>
            <a:r>
              <a:rPr lang="en-GB" sz="1200" dirty="0"/>
              <a:t>The competencies Finds new solutions is related to the trait Creative problem solver.</a:t>
            </a:r>
          </a:p>
          <a:p>
            <a:pPr marL="742950" lvl="1" indent="-285750">
              <a:buFont typeface="Wingdings" panose="05000000000000000000" pitchFamily="2" charset="2"/>
              <a:buChar char="§"/>
            </a:pPr>
            <a:r>
              <a:rPr lang="en-GB" sz="1200" dirty="0"/>
              <a:t>The competency Acts from a system’s mindset is supported by the experience Cross boundary working.</a:t>
            </a:r>
          </a:p>
          <a:p>
            <a:endParaRPr lang="en-GB" dirty="0"/>
          </a:p>
        </p:txBody>
      </p:sp>
      <p:sp>
        <p:nvSpPr>
          <p:cNvPr id="4" name="Text Placeholder 3">
            <a:extLst>
              <a:ext uri="{FF2B5EF4-FFF2-40B4-BE49-F238E27FC236}">
                <a16:creationId xmlns:a16="http://schemas.microsoft.com/office/drawing/2014/main" id="{A7FEF45B-E226-4B2A-A3AF-0AF1F0D968F4}"/>
              </a:ext>
            </a:extLst>
          </p:cNvPr>
          <p:cNvSpPr>
            <a:spLocks noGrp="1"/>
          </p:cNvSpPr>
          <p:nvPr>
            <p:ph type="body" sz="quarter" idx="15"/>
          </p:nvPr>
        </p:nvSpPr>
        <p:spPr>
          <a:xfrm>
            <a:off x="838200" y="1942835"/>
            <a:ext cx="10502154" cy="387825"/>
          </a:xfrm>
        </p:spPr>
        <p:txBody>
          <a:bodyPr/>
          <a:lstStyle/>
          <a:p>
            <a:r>
              <a:rPr lang="en-GB" dirty="0"/>
              <a:t>Interpreting data</a:t>
            </a:r>
          </a:p>
          <a:p>
            <a:endParaRPr lang="en-GB" dirty="0"/>
          </a:p>
        </p:txBody>
      </p:sp>
      <p:sp>
        <p:nvSpPr>
          <p:cNvPr id="5" name="Slide Number Placeholder 4">
            <a:extLst>
              <a:ext uri="{FF2B5EF4-FFF2-40B4-BE49-F238E27FC236}">
                <a16:creationId xmlns:a16="http://schemas.microsoft.com/office/drawing/2014/main" id="{C0F0E9FF-5FA3-4EF1-8A90-E29318B976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7005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1B497-AC1B-4C2E-95F1-FEB99BB03FF2}"/>
              </a:ext>
            </a:extLst>
          </p:cNvPr>
          <p:cNvSpPr>
            <a:spLocks noGrp="1"/>
          </p:cNvSpPr>
          <p:nvPr>
            <p:ph type="title"/>
          </p:nvPr>
        </p:nvSpPr>
        <p:spPr/>
        <p:txBody>
          <a:bodyPr/>
          <a:lstStyle/>
          <a:p>
            <a:r>
              <a:rPr lang="en-GB" dirty="0"/>
              <a:t>How to read the competencies</a:t>
            </a:r>
          </a:p>
        </p:txBody>
      </p:sp>
      <p:pic>
        <p:nvPicPr>
          <p:cNvPr id="19" name="Picture 18">
            <a:extLst>
              <a:ext uri="{FF2B5EF4-FFF2-40B4-BE49-F238E27FC236}">
                <a16:creationId xmlns:a16="http://schemas.microsoft.com/office/drawing/2014/main" id="{250E4746-D69B-48E4-B8CE-A2D943446197}"/>
              </a:ext>
            </a:extLst>
          </p:cNvPr>
          <p:cNvPicPr>
            <a:picLocks noChangeAspect="1"/>
          </p:cNvPicPr>
          <p:nvPr/>
        </p:nvPicPr>
        <p:blipFill>
          <a:blip r:embed="rId2"/>
          <a:stretch>
            <a:fillRect/>
          </a:stretch>
        </p:blipFill>
        <p:spPr>
          <a:xfrm>
            <a:off x="1551214" y="46170"/>
            <a:ext cx="9111343" cy="6415642"/>
          </a:xfrm>
          <a:prstGeom prst="rect">
            <a:avLst/>
          </a:prstGeom>
        </p:spPr>
      </p:pic>
      <p:sp>
        <p:nvSpPr>
          <p:cNvPr id="20" name="Slide Number Placeholder 19">
            <a:extLst>
              <a:ext uri="{FF2B5EF4-FFF2-40B4-BE49-F238E27FC236}">
                <a16:creationId xmlns:a16="http://schemas.microsoft.com/office/drawing/2014/main" id="{062598B9-EBFF-425E-94B9-718783D57F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61298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61F7-5CA1-4A1A-AA43-5CB10DC35C92}"/>
              </a:ext>
            </a:extLst>
          </p:cNvPr>
          <p:cNvSpPr>
            <a:spLocks noGrp="1"/>
          </p:cNvSpPr>
          <p:nvPr>
            <p:ph type="title"/>
          </p:nvPr>
        </p:nvSpPr>
        <p:spPr/>
        <p:txBody>
          <a:bodyPr/>
          <a:lstStyle/>
          <a:p>
            <a:r>
              <a:rPr lang="en-GB" dirty="0"/>
              <a:t>Competencies: Drives for better outcomes</a:t>
            </a:r>
          </a:p>
        </p:txBody>
      </p:sp>
      <p:sp>
        <p:nvSpPr>
          <p:cNvPr id="3" name="Content Placeholder 2">
            <a:extLst>
              <a:ext uri="{FF2B5EF4-FFF2-40B4-BE49-F238E27FC236}">
                <a16:creationId xmlns:a16="http://schemas.microsoft.com/office/drawing/2014/main" id="{4A516F02-388B-4641-885E-B3D773A45FA0}"/>
              </a:ext>
            </a:extLst>
          </p:cNvPr>
          <p:cNvSpPr>
            <a:spLocks noGrp="1"/>
          </p:cNvSpPr>
          <p:nvPr>
            <p:ph idx="1"/>
          </p:nvPr>
        </p:nvSpPr>
        <p:spPr>
          <a:xfrm>
            <a:off x="851646" y="2188509"/>
            <a:ext cx="10502154" cy="3257550"/>
          </a:xfrm>
        </p:spPr>
        <p:txBody>
          <a:bodyPr/>
          <a:lstStyle/>
          <a:p>
            <a:pPr marL="0" indent="0">
              <a:buNone/>
            </a:pPr>
            <a:r>
              <a:rPr lang="en-GB" sz="1200" dirty="0"/>
              <a:t>Most Executive Directors will show evidence of being motivated to deliver great results.  </a:t>
            </a:r>
          </a:p>
          <a:p>
            <a:pPr marL="0" indent="0">
              <a:buNone/>
            </a:pPr>
            <a:r>
              <a:rPr lang="en-GB" sz="1200" dirty="0"/>
              <a:t>But not all will show that they </a:t>
            </a:r>
            <a:r>
              <a:rPr lang="en-GB" sz="1200" b="1" i="1" dirty="0"/>
              <a:t>drive for better outcomes, </a:t>
            </a:r>
            <a:r>
              <a:rPr lang="en-GB" sz="1200" dirty="0"/>
              <a:t>which is fundamentally about </a:t>
            </a:r>
            <a:r>
              <a:rPr lang="en-GB" sz="1200" b="1" dirty="0"/>
              <a:t>identifying opportunities </a:t>
            </a:r>
            <a:r>
              <a:rPr lang="en-GB" sz="1200" dirty="0"/>
              <a:t>and </a:t>
            </a:r>
            <a:r>
              <a:rPr lang="en-GB" sz="1200" b="1" dirty="0"/>
              <a:t>taking action to improve</a:t>
            </a:r>
            <a:r>
              <a:rPr lang="en-GB" sz="1200" dirty="0"/>
              <a:t> the organisation’s ability to deliver in a sustainable way.</a:t>
            </a:r>
            <a:r>
              <a:rPr lang="en-GB" sz="1200" i="1" dirty="0"/>
              <a:t>  </a:t>
            </a:r>
            <a:r>
              <a:rPr lang="en-GB" sz="1200" dirty="0"/>
              <a:t>To determine whether the person you’re assessing demonstrates this competency, consider your evidence of whether this person…..</a:t>
            </a:r>
          </a:p>
          <a:p>
            <a:r>
              <a:rPr lang="en-GB" sz="1200" b="1" dirty="0"/>
              <a:t>Identifies and acts on new ways to improve results and raise the bar on quality in the short and longer term</a:t>
            </a:r>
            <a:r>
              <a:rPr lang="en-GB" sz="1200" dirty="0"/>
              <a:t>, whatever those may be in their context.  For example, do they initiate action to improve efficiency across their area of responsibility, quality of support provided to other departments, collaboration across the system, patient/service user outcomes, etc.? Do they consider how digital solutions can drive improvement? </a:t>
            </a:r>
          </a:p>
          <a:p>
            <a:r>
              <a:rPr lang="en-GB" sz="1200" b="1" dirty="0"/>
              <a:t>Pro-actively identifies goals to improve outcomes and implements concrete plans to deliver them in a sustainable way</a:t>
            </a:r>
            <a:r>
              <a:rPr lang="en-GB" sz="1200" dirty="0"/>
              <a:t>, based on an in depth understanding of the factors impacting performance.  For example, do they use internal and external benchmarking to identify opportunities?  Do they dig deep and do root cause analysis to ensure they’ve really understood the problem? </a:t>
            </a:r>
          </a:p>
          <a:p>
            <a:r>
              <a:rPr lang="en-GB" sz="1200" b="1" dirty="0"/>
              <a:t>Ensures they stay focused on results and improvements in outcomes over the long term balancing multiple factors to ensure they deliver real improvement</a:t>
            </a:r>
            <a:r>
              <a:rPr lang="en-GB" sz="1200" dirty="0"/>
              <a:t>, without becoming distracted by activities for the sake of activity.  For example, when plans are developed to achieve stretch goals, do they ensure clear metrics are created and frequently measured and adjust their approach to ensure they deliver the right outcome in the end? Do they stay focussed on overall outcomes for patients/service users, balancing that against short term targets or issues. </a:t>
            </a:r>
          </a:p>
          <a:p>
            <a:r>
              <a:rPr lang="en-GB" sz="1200" b="1" i="1" dirty="0"/>
              <a:t>Stretch behaviour: Takes risks, by taking action and implementing solutions that haven’t been tried and tested, to deliver a step change in what can be delivered</a:t>
            </a:r>
            <a:r>
              <a:rPr lang="en-GB" sz="1200" i="1" dirty="0"/>
              <a:t>.  For example, do they try out new organisational structures, processes, or systems, that haven’t been used in the same context before, to improve the performance/services for patients and service users?</a:t>
            </a:r>
          </a:p>
          <a:p>
            <a:endParaRPr lang="en-GB" sz="1200" dirty="0"/>
          </a:p>
        </p:txBody>
      </p:sp>
      <p:sp>
        <p:nvSpPr>
          <p:cNvPr id="5" name="Slide Number Placeholder 4">
            <a:extLst>
              <a:ext uri="{FF2B5EF4-FFF2-40B4-BE49-F238E27FC236}">
                <a16:creationId xmlns:a16="http://schemas.microsoft.com/office/drawing/2014/main" id="{9E5BBB95-CC0A-458A-8335-C07AF9F4B6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1887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D074-E8B1-4936-82D5-4F5432C6474C}"/>
              </a:ext>
            </a:extLst>
          </p:cNvPr>
          <p:cNvSpPr>
            <a:spLocks noGrp="1"/>
          </p:cNvSpPr>
          <p:nvPr>
            <p:ph type="title"/>
          </p:nvPr>
        </p:nvSpPr>
        <p:spPr/>
        <p:txBody>
          <a:bodyPr/>
          <a:lstStyle/>
          <a:p>
            <a:r>
              <a:rPr lang="en-GB" dirty="0"/>
              <a:t>Competencies: Takes people with them</a:t>
            </a:r>
          </a:p>
        </p:txBody>
      </p:sp>
      <p:sp>
        <p:nvSpPr>
          <p:cNvPr id="3" name="Content Placeholder 2">
            <a:extLst>
              <a:ext uri="{FF2B5EF4-FFF2-40B4-BE49-F238E27FC236}">
                <a16:creationId xmlns:a16="http://schemas.microsoft.com/office/drawing/2014/main" id="{2631CA80-56C7-4882-A842-E845177F8353}"/>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trying to influence others, often through logical arguments for their own position.</a:t>
            </a:r>
          </a:p>
          <a:p>
            <a:pPr marL="0" indent="0">
              <a:buNone/>
            </a:pPr>
            <a:r>
              <a:rPr lang="en-GB" sz="1200" dirty="0"/>
              <a:t>But not all will show that they </a:t>
            </a:r>
            <a:r>
              <a:rPr lang="en-GB" sz="1200" b="1" i="1" dirty="0"/>
              <a:t>take people with them, </a:t>
            </a:r>
            <a:r>
              <a:rPr lang="en-GB" sz="1200" dirty="0"/>
              <a:t>which is fundamentally about shaping the arguments and rationales that will appeal to the audience, given their concerns, agendas and needs</a:t>
            </a:r>
            <a:r>
              <a:rPr lang="en-GB" sz="1200" i="1" dirty="0"/>
              <a:t>.  </a:t>
            </a:r>
            <a:r>
              <a:rPr lang="en-GB" sz="1200" dirty="0"/>
              <a:t>To determine whether the person you’re assessing demonstrates this competency, consider your evidence of whether this person…..</a:t>
            </a:r>
          </a:p>
          <a:p>
            <a:pPr marL="229870" indent="-229870"/>
            <a:r>
              <a:rPr lang="en-GB" sz="1200" b="1" dirty="0"/>
              <a:t>Adjusts the style and content of their message to appeal to the people they’re trying to engage</a:t>
            </a:r>
            <a:r>
              <a:rPr lang="en-GB" sz="1200" dirty="0"/>
              <a:t>?  For example, considering ‘This GP is particularly concerned about the bureaucracy involved with certain contracts’ and therefore emphasising how plans will reduce bureaucracy over time.</a:t>
            </a:r>
          </a:p>
          <a:p>
            <a:pPr marL="229870" indent="-229870"/>
            <a:r>
              <a:rPr lang="en-GB" sz="1200" b="1" dirty="0"/>
              <a:t>Considers who may be influential with the audience, and enlists their support</a:t>
            </a:r>
            <a:r>
              <a:rPr lang="en-GB" sz="1200" dirty="0"/>
              <a:t>?  For example, do they bring in a well respected clinician to advocate for a new policy with doctors, knowing that they are most likely to listen to a clinician and to have their needs and interests reflected by a clinical colleague? Or engage with community leaders to help them explain complex system changes.</a:t>
            </a:r>
            <a:endParaRPr lang="en-GB" sz="1200" dirty="0">
              <a:solidFill>
                <a:schemeClr val="tx1"/>
              </a:solidFill>
            </a:endParaRPr>
          </a:p>
          <a:p>
            <a:pPr marL="229870" indent="-229870"/>
            <a:r>
              <a:rPr lang="en-GB" sz="1200" b="1" dirty="0">
                <a:solidFill>
                  <a:schemeClr val="tx1"/>
                </a:solidFill>
              </a:rPr>
              <a:t>Paints a compelling picture of the future they’re trying to create</a:t>
            </a:r>
            <a:r>
              <a:rPr lang="en-GB" sz="1200" dirty="0">
                <a:solidFill>
                  <a:schemeClr val="tx1"/>
                </a:solidFill>
              </a:rPr>
              <a:t>, one in which everyone can see themselves, which explains not just </a:t>
            </a:r>
            <a:r>
              <a:rPr lang="en-GB" sz="1200" i="1" dirty="0">
                <a:solidFill>
                  <a:schemeClr val="tx1"/>
                </a:solidFill>
              </a:rPr>
              <a:t>what</a:t>
            </a:r>
            <a:r>
              <a:rPr lang="en-GB" sz="1200" dirty="0">
                <a:solidFill>
                  <a:schemeClr val="tx1"/>
                </a:solidFill>
              </a:rPr>
              <a:t> needs to happen, but </a:t>
            </a:r>
            <a:r>
              <a:rPr lang="en-GB" sz="1200" i="1" dirty="0">
                <a:solidFill>
                  <a:schemeClr val="tx1"/>
                </a:solidFill>
              </a:rPr>
              <a:t>why, </a:t>
            </a:r>
            <a:r>
              <a:rPr lang="en-GB" sz="1200" dirty="0">
                <a:solidFill>
                  <a:schemeClr val="tx1"/>
                </a:solidFill>
              </a:rPr>
              <a:t>and what’s in it for patients/service users, employees from all backgrounds, and the audience?  For example, when working at a system level, do they build a narrative that focuses on the positive future that service changes will bring, such as greater investment in preventative care and more time with the patients/service users who need it most? </a:t>
            </a:r>
          </a:p>
          <a:p>
            <a:pPr marL="229870" indent="-229870"/>
            <a:r>
              <a:rPr lang="en-GB" sz="1200" b="1" i="1" dirty="0"/>
              <a:t>Stretch behaviour: Navigates organisational politics and culture, key stakeholders and personalities, to build support and engagement.</a:t>
            </a:r>
            <a:r>
              <a:rPr lang="en-GB" sz="1200" i="1" dirty="0"/>
              <a:t>  For example, uses all of the above approaches alongside a nuanced understanding of how decisions are really made in the organisation, to build support over the long term.</a:t>
            </a:r>
          </a:p>
          <a:p>
            <a:endParaRPr lang="en-GB" sz="1200" dirty="0"/>
          </a:p>
        </p:txBody>
      </p:sp>
      <p:sp>
        <p:nvSpPr>
          <p:cNvPr id="5" name="Slide Number Placeholder 4">
            <a:extLst>
              <a:ext uri="{FF2B5EF4-FFF2-40B4-BE49-F238E27FC236}">
                <a16:creationId xmlns:a16="http://schemas.microsoft.com/office/drawing/2014/main" id="{7EF44650-F6F8-4F37-95E1-E291C282AA7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19143802"/>
      </p:ext>
    </p:extLst>
  </p:cSld>
  <p:clrMapOvr>
    <a:masterClrMapping/>
  </p:clrMapOvr>
</p:sld>
</file>

<file path=ppt/theme/theme1.xml><?xml version="1.0" encoding="utf-8"?>
<a:theme xmlns:a="http://schemas.openxmlformats.org/drawingml/2006/main" name="Office Theme">
  <a:themeElements>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55CAED-7FD5-0447-B186-28F1D99D58C7}" vid="{7C7601E5-F4C6-2548-9383-F5574C0591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7dc955d-3093-409a-b81e-26e0fda0e34d">
      <UserInfo>
        <DisplayName>Sally Scales</DisplayName>
        <AccountId>47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4F5D0B7DE21145B7399C672D7C2603" ma:contentTypeVersion="7" ma:contentTypeDescription="Create a new document." ma:contentTypeScope="" ma:versionID="7e920ad026923355c9ae111c5740dbe1">
  <xsd:schema xmlns:xsd="http://www.w3.org/2001/XMLSchema" xmlns:xs="http://www.w3.org/2001/XMLSchema" xmlns:p="http://schemas.microsoft.com/office/2006/metadata/properties" xmlns:ns2="97dc955d-3093-409a-b81e-26e0fda0e34d" xmlns:ns3="022ed7b2-7843-4a9a-9716-e6b118b8c022" targetNamespace="http://schemas.microsoft.com/office/2006/metadata/properties" ma:root="true" ma:fieldsID="3f6713c16566d246136a4124f4480fcf" ns2:_="" ns3:_="">
    <xsd:import namespace="97dc955d-3093-409a-b81e-26e0fda0e34d"/>
    <xsd:import namespace="022ed7b2-7843-4a9a-9716-e6b118b8c0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c955d-3093-409a-b81e-26e0fda0e3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2ed7b2-7843-4a9a-9716-e6b118b8c0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1C6BFF-03D3-426F-A2DA-4AA0ECC940BA}">
  <ds:schemaRefs>
    <ds:schemaRef ds:uri="http://purl.org/dc/elements/1.1/"/>
    <ds:schemaRef ds:uri="http://schemas.microsoft.com/office/2006/metadata/properties"/>
    <ds:schemaRef ds:uri="97dc955d-3093-409a-b81e-26e0fda0e34d"/>
    <ds:schemaRef ds:uri="http://purl.org/dc/terms/"/>
    <ds:schemaRef ds:uri="022ed7b2-7843-4a9a-9716-e6b118b8c022"/>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81179518-5F1E-4E31-955D-4F1A4E82C247}"/>
</file>

<file path=customXml/itemProps3.xml><?xml version="1.0" encoding="utf-8"?>
<ds:datastoreItem xmlns:ds="http://schemas.openxmlformats.org/officeDocument/2006/customXml" ds:itemID="{35ABF116-37B5-4796-A602-8C52FB08D2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m17582 NHSI Aspire(NHS) PPT template</Template>
  <TotalTime>608</TotalTime>
  <Words>3921</Words>
  <Application>Microsoft Office PowerPoint</Application>
  <PresentationFormat>Widescreen</PresentationFormat>
  <Paragraphs>205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SUCCESS PROFILE  NHS Executive Director</vt:lpstr>
      <vt:lpstr>Introducing NHS Executive Director Success Profiles</vt:lpstr>
      <vt:lpstr>Executive Director Role Context Cont.</vt:lpstr>
      <vt:lpstr>Executive Director Success Profile – High level overview</vt:lpstr>
      <vt:lpstr>Executive Director Success Profile – Understanding the interrelationships</vt:lpstr>
      <vt:lpstr>Executive Director Success Profile – Understanding the interrelationships cont.</vt:lpstr>
      <vt:lpstr>How to read the competencies</vt:lpstr>
      <vt:lpstr>Competencies: Drives for better outcomes</vt:lpstr>
      <vt:lpstr>Competencies: Takes people with them</vt:lpstr>
      <vt:lpstr>Competencies: Speaks up</vt:lpstr>
      <vt:lpstr>Competencies: Brings compassion and humility</vt:lpstr>
      <vt:lpstr>Competencies: Brings a learning mindset</vt:lpstr>
      <vt:lpstr>Competencies: Acts from a system’s mindset</vt:lpstr>
      <vt:lpstr>Competencies: Finds new solutions</vt:lpstr>
      <vt:lpstr>Competencies: Develops people</vt:lpstr>
      <vt:lpstr>Competencies: Creates a culture of inclusion</vt:lpstr>
      <vt:lpstr>Experiences</vt:lpstr>
      <vt:lpstr>Traits</vt:lpstr>
      <vt:lpstr>Drivers</vt:lpstr>
      <vt:lpstr>If you have any questions regarding the Success Profile please get in touch with us at aspire.together@nhs.net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Newton</dc:creator>
  <cp:lastModifiedBy>Chloe Newton</cp:lastModifiedBy>
  <cp:revision>27</cp:revision>
  <dcterms:created xsi:type="dcterms:W3CDTF">2018-08-30T10:52:30Z</dcterms:created>
  <dcterms:modified xsi:type="dcterms:W3CDTF">2019-05-29T13:10:44Z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0x010100694F5D0B7DE21145B7399C672D7C2603</vt:lpwstr>
  </property>
  <property fmtid="{D5CDD505-2E9C-101B-9397-08002B2CF9AE}" pid="3" name="Order">
    <vt:r8>6400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