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5"/>
  </p:notesMasterIdLst>
  <p:sldIdLst>
    <p:sldId id="306" r:id="rId5"/>
    <p:sldId id="331" r:id="rId6"/>
    <p:sldId id="329" r:id="rId7"/>
    <p:sldId id="308" r:id="rId8"/>
    <p:sldId id="314" r:id="rId9"/>
    <p:sldId id="345" r:id="rId10"/>
    <p:sldId id="307" r:id="rId11"/>
    <p:sldId id="332" r:id="rId12"/>
    <p:sldId id="309" r:id="rId13"/>
    <p:sldId id="311" r:id="rId14"/>
    <p:sldId id="310" r:id="rId15"/>
    <p:sldId id="312" r:id="rId16"/>
    <p:sldId id="333" r:id="rId17"/>
    <p:sldId id="315" r:id="rId18"/>
    <p:sldId id="334" r:id="rId19"/>
    <p:sldId id="317" r:id="rId20"/>
    <p:sldId id="336" r:id="rId21"/>
    <p:sldId id="325" r:id="rId22"/>
    <p:sldId id="576" r:id="rId23"/>
    <p:sldId id="349" r:id="rId24"/>
    <p:sldId id="264" r:id="rId25"/>
    <p:sldId id="269" r:id="rId26"/>
    <p:sldId id="343" r:id="rId27"/>
    <p:sldId id="346" r:id="rId28"/>
    <p:sldId id="575" r:id="rId29"/>
    <p:sldId id="338" r:id="rId30"/>
    <p:sldId id="348" r:id="rId31"/>
    <p:sldId id="347" r:id="rId32"/>
    <p:sldId id="341" r:id="rId33"/>
    <p:sldId id="577" r:id="rId34"/>
  </p:sldIdLst>
  <p:sldSz cx="12192000" cy="6858000"/>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loe Newton" initials="CN" lastIdx="12" clrIdx="0">
    <p:extLst>
      <p:ext uri="{19B8F6BF-5375-455C-9EA6-DF929625EA0E}">
        <p15:presenceInfo xmlns:p15="http://schemas.microsoft.com/office/powerpoint/2012/main" userId="Chloe Newton" providerId="None"/>
      </p:ext>
    </p:extLst>
  </p:cmAuthor>
  <p:cmAuthor id="2" name="Newton Chloe" initials="NC" lastIdx="20" clrIdx="1">
    <p:extLst>
      <p:ext uri="{19B8F6BF-5375-455C-9EA6-DF929625EA0E}">
        <p15:presenceInfo xmlns:p15="http://schemas.microsoft.com/office/powerpoint/2012/main" userId="S-1-5-21-4156172287-2945071271-3069790720-11988" providerId="AD"/>
      </p:ext>
    </p:extLst>
  </p:cmAuthor>
  <p:cmAuthor id="3" name="Moira Johnston" initials="MJ" lastIdx="30" clrIdx="2">
    <p:extLst>
      <p:ext uri="{19B8F6BF-5375-455C-9EA6-DF929625EA0E}">
        <p15:presenceInfo xmlns:p15="http://schemas.microsoft.com/office/powerpoint/2012/main" userId="S::Moira.Johnston@hee.nhs.uk::9e3da3df-c983-4b47-921e-d2e158ccac2b" providerId="AD"/>
      </p:ext>
    </p:extLst>
  </p:cmAuthor>
  <p:cmAuthor id="4" name="Maria Lawson" initials="ML" lastIdx="11" clrIdx="3">
    <p:extLst>
      <p:ext uri="{19B8F6BF-5375-455C-9EA6-DF929625EA0E}">
        <p15:presenceInfo xmlns:p15="http://schemas.microsoft.com/office/powerpoint/2012/main" userId="Maria Lawson" providerId="None"/>
      </p:ext>
    </p:extLst>
  </p:cmAuthor>
  <p:cmAuthor id="5" name="Maria Lawson" initials="ML [2]" lastIdx="2" clrIdx="4">
    <p:extLst>
      <p:ext uri="{19B8F6BF-5375-455C-9EA6-DF929625EA0E}">
        <p15:presenceInfo xmlns:p15="http://schemas.microsoft.com/office/powerpoint/2012/main" userId="S-1-5-21-909243130-3390509097-3663379254-105508" providerId="AD"/>
      </p:ext>
    </p:extLst>
  </p:cmAuthor>
  <p:cmAuthor id="6" name="Amanda Gadsby" initials="AG" lastIdx="3" clrIdx="5">
    <p:extLst>
      <p:ext uri="{19B8F6BF-5375-455C-9EA6-DF929625EA0E}">
        <p15:presenceInfo xmlns:p15="http://schemas.microsoft.com/office/powerpoint/2012/main" userId="S::amanda.gadsby@hee.nhs.uk::18fa1278-b505-45de-8c36-5b6c74401aa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DB3"/>
    <a:srgbClr val="87C8D9"/>
    <a:srgbClr val="F0874C"/>
    <a:srgbClr val="ED705E"/>
    <a:srgbClr val="885270"/>
    <a:srgbClr val="005EB8"/>
    <a:srgbClr val="3D55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38"/>
    <p:restoredTop sz="94667"/>
  </p:normalViewPr>
  <p:slideViewPr>
    <p:cSldViewPr snapToGrid="0" snapToObjects="1">
      <p:cViewPr varScale="1">
        <p:scale>
          <a:sx n="68" d="100"/>
          <a:sy n="68" d="100"/>
        </p:scale>
        <p:origin x="80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61BD2E-B086-431C-955C-BBE027EDE115}" type="doc">
      <dgm:prSet loTypeId="urn:microsoft.com/office/officeart/2005/8/layout/hList2" loCatId="list" qsTypeId="urn:microsoft.com/office/officeart/2005/8/quickstyle/simple1" qsCatId="simple" csTypeId="urn:microsoft.com/office/officeart/2005/8/colors/colorful2" csCatId="colorful" phldr="1"/>
      <dgm:spPr/>
      <dgm:t>
        <a:bodyPr/>
        <a:lstStyle/>
        <a:p>
          <a:endParaRPr lang="en-GB"/>
        </a:p>
      </dgm:t>
    </dgm:pt>
    <dgm:pt modelId="{1C162732-E94D-4E52-9F43-8E00A2E55B22}">
      <dgm:prSet phldrT="[Text]"/>
      <dgm:spPr/>
      <dgm:t>
        <a:bodyPr/>
        <a:lstStyle/>
        <a:p>
          <a:r>
            <a:rPr lang="en-GB" dirty="0"/>
            <a:t>Talent Conversations</a:t>
          </a:r>
        </a:p>
      </dgm:t>
    </dgm:pt>
    <dgm:pt modelId="{3214303A-6864-43E2-811F-B5932450D0AB}" type="parTrans" cxnId="{E04AD804-4EB4-4CAE-AA9D-41814D41DC89}">
      <dgm:prSet/>
      <dgm:spPr/>
      <dgm:t>
        <a:bodyPr/>
        <a:lstStyle/>
        <a:p>
          <a:endParaRPr lang="en-GB"/>
        </a:p>
      </dgm:t>
    </dgm:pt>
    <dgm:pt modelId="{68A1CC0C-40F2-47B0-B5C3-EEA3E8A38CB6}" type="sibTrans" cxnId="{E04AD804-4EB4-4CAE-AA9D-41814D41DC89}">
      <dgm:prSet/>
      <dgm:spPr/>
      <dgm:t>
        <a:bodyPr/>
        <a:lstStyle/>
        <a:p>
          <a:endParaRPr lang="en-GB"/>
        </a:p>
      </dgm:t>
    </dgm:pt>
    <dgm:pt modelId="{7FD84C69-4119-42FE-9CD6-024EF6E42455}">
      <dgm:prSet phldrT="[Text]"/>
      <dgm:spPr>
        <a:solidFill>
          <a:schemeClr val="accent2"/>
        </a:solidFill>
      </dgm:spPr>
      <dgm:t>
        <a:bodyPr/>
        <a:lstStyle/>
        <a:p>
          <a:r>
            <a:rPr lang="en-GB" dirty="0"/>
            <a:t>Employee career aspirations</a:t>
          </a:r>
        </a:p>
      </dgm:t>
    </dgm:pt>
    <dgm:pt modelId="{18B34076-6B7E-40CE-A2AC-80CBADDC2553}" type="parTrans" cxnId="{A18805E4-DCA9-472D-A5ED-8CD383621399}">
      <dgm:prSet/>
      <dgm:spPr/>
      <dgm:t>
        <a:bodyPr/>
        <a:lstStyle/>
        <a:p>
          <a:endParaRPr lang="en-GB"/>
        </a:p>
      </dgm:t>
    </dgm:pt>
    <dgm:pt modelId="{A1D6CC97-9B41-46B5-9D88-0B730C965203}" type="sibTrans" cxnId="{A18805E4-DCA9-472D-A5ED-8CD383621399}">
      <dgm:prSet/>
      <dgm:spPr/>
      <dgm:t>
        <a:bodyPr/>
        <a:lstStyle/>
        <a:p>
          <a:endParaRPr lang="en-GB"/>
        </a:p>
      </dgm:t>
    </dgm:pt>
    <dgm:pt modelId="{FCBE6E90-B68D-48BC-BF4C-A5CAA0B8216E}">
      <dgm:prSet phldrT="[Text]"/>
      <dgm:spPr/>
      <dgm:t>
        <a:bodyPr/>
        <a:lstStyle/>
        <a:p>
          <a:r>
            <a:rPr lang="en-GB" dirty="0"/>
            <a:t>Performance Discussions</a:t>
          </a:r>
        </a:p>
      </dgm:t>
    </dgm:pt>
    <dgm:pt modelId="{0955D28E-BDA1-4AB2-A703-B2CAAE9A3A78}" type="parTrans" cxnId="{F4AAC40D-49DA-455E-933C-D2608A556167}">
      <dgm:prSet/>
      <dgm:spPr/>
      <dgm:t>
        <a:bodyPr/>
        <a:lstStyle/>
        <a:p>
          <a:endParaRPr lang="en-GB"/>
        </a:p>
      </dgm:t>
    </dgm:pt>
    <dgm:pt modelId="{8DE0631B-1987-4C79-B62A-E33557CB3068}" type="sibTrans" cxnId="{F4AAC40D-49DA-455E-933C-D2608A556167}">
      <dgm:prSet/>
      <dgm:spPr/>
      <dgm:t>
        <a:bodyPr/>
        <a:lstStyle/>
        <a:p>
          <a:endParaRPr lang="en-GB"/>
        </a:p>
      </dgm:t>
    </dgm:pt>
    <dgm:pt modelId="{1EAC485D-BD39-4DC3-9071-6F9DCDF5C1CB}">
      <dgm:prSet phldrT="[Text]"/>
      <dgm:spPr>
        <a:solidFill>
          <a:schemeClr val="tx2"/>
        </a:solidFill>
      </dgm:spPr>
      <dgm:t>
        <a:bodyPr/>
        <a:lstStyle/>
        <a:p>
          <a:r>
            <a:rPr lang="en-GB" dirty="0"/>
            <a:t>Employee objectives</a:t>
          </a:r>
        </a:p>
      </dgm:t>
    </dgm:pt>
    <dgm:pt modelId="{6C9CB8EF-0FCE-426E-BCCB-271CF62170AA}" type="parTrans" cxnId="{D0F32156-EE4D-4F01-B484-4E8285221B37}">
      <dgm:prSet/>
      <dgm:spPr/>
      <dgm:t>
        <a:bodyPr/>
        <a:lstStyle/>
        <a:p>
          <a:endParaRPr lang="en-GB"/>
        </a:p>
      </dgm:t>
    </dgm:pt>
    <dgm:pt modelId="{B5BD3AB7-5F0B-49A4-B529-A2A7AD7D6314}" type="sibTrans" cxnId="{D0F32156-EE4D-4F01-B484-4E8285221B37}">
      <dgm:prSet/>
      <dgm:spPr/>
      <dgm:t>
        <a:bodyPr/>
        <a:lstStyle/>
        <a:p>
          <a:endParaRPr lang="en-GB"/>
        </a:p>
      </dgm:t>
    </dgm:pt>
    <dgm:pt modelId="{B4AA8E88-2071-47AB-B47B-447F1A26A1C8}">
      <dgm:prSet/>
      <dgm:spPr>
        <a:solidFill>
          <a:schemeClr val="accent2"/>
        </a:solidFill>
      </dgm:spPr>
      <dgm:t>
        <a:bodyPr/>
        <a:lstStyle/>
        <a:p>
          <a:r>
            <a:rPr lang="en-GB" dirty="0"/>
            <a:t>Actions to further employee career </a:t>
          </a:r>
        </a:p>
      </dgm:t>
    </dgm:pt>
    <dgm:pt modelId="{2638964E-40C9-4405-8E03-56D41941442B}" type="parTrans" cxnId="{511A91A5-757D-4C1A-84D1-20C407084CB8}">
      <dgm:prSet/>
      <dgm:spPr/>
      <dgm:t>
        <a:bodyPr/>
        <a:lstStyle/>
        <a:p>
          <a:endParaRPr lang="en-GB"/>
        </a:p>
      </dgm:t>
    </dgm:pt>
    <dgm:pt modelId="{959BE2CE-C08A-482B-A2C8-5CCA401A84F4}" type="sibTrans" cxnId="{511A91A5-757D-4C1A-84D1-20C407084CB8}">
      <dgm:prSet/>
      <dgm:spPr/>
      <dgm:t>
        <a:bodyPr/>
        <a:lstStyle/>
        <a:p>
          <a:endParaRPr lang="en-GB"/>
        </a:p>
      </dgm:t>
    </dgm:pt>
    <dgm:pt modelId="{41EFD28F-4A7C-40F1-9398-505CAE174235}">
      <dgm:prSet/>
      <dgm:spPr>
        <a:solidFill>
          <a:schemeClr val="accent2"/>
        </a:solidFill>
      </dgm:spPr>
      <dgm:t>
        <a:bodyPr/>
        <a:lstStyle/>
        <a:p>
          <a:r>
            <a:rPr lang="en-GB" dirty="0"/>
            <a:t>Employee mobility</a:t>
          </a:r>
        </a:p>
      </dgm:t>
    </dgm:pt>
    <dgm:pt modelId="{4BD436CB-4ED7-400D-B296-EF6E15D4CC92}" type="parTrans" cxnId="{E274B5D3-79BF-4171-897B-359F50CB5913}">
      <dgm:prSet/>
      <dgm:spPr/>
      <dgm:t>
        <a:bodyPr/>
        <a:lstStyle/>
        <a:p>
          <a:endParaRPr lang="en-GB"/>
        </a:p>
      </dgm:t>
    </dgm:pt>
    <dgm:pt modelId="{A26F13AB-DD6A-4700-BEC4-0CE90CE2D39E}" type="sibTrans" cxnId="{E274B5D3-79BF-4171-897B-359F50CB5913}">
      <dgm:prSet/>
      <dgm:spPr/>
      <dgm:t>
        <a:bodyPr/>
        <a:lstStyle/>
        <a:p>
          <a:endParaRPr lang="en-GB"/>
        </a:p>
      </dgm:t>
    </dgm:pt>
    <dgm:pt modelId="{266B029F-AC0C-47BE-BD3F-2AB8897D1EB7}">
      <dgm:prSet/>
      <dgm:spPr>
        <a:solidFill>
          <a:schemeClr val="accent2"/>
        </a:solidFill>
      </dgm:spPr>
      <dgm:t>
        <a:bodyPr/>
        <a:lstStyle/>
        <a:p>
          <a:r>
            <a:rPr lang="en-GB" dirty="0"/>
            <a:t>Employee strengths </a:t>
          </a:r>
        </a:p>
      </dgm:t>
    </dgm:pt>
    <dgm:pt modelId="{C4486351-5CFD-4A04-8637-F8A702CA8773}" type="parTrans" cxnId="{F5BA0DA6-CCD3-46D3-85C7-8D7D26AD5288}">
      <dgm:prSet/>
      <dgm:spPr/>
      <dgm:t>
        <a:bodyPr/>
        <a:lstStyle/>
        <a:p>
          <a:endParaRPr lang="en-GB"/>
        </a:p>
      </dgm:t>
    </dgm:pt>
    <dgm:pt modelId="{C9E02F2A-B402-4C74-8594-8B69B8A37939}" type="sibTrans" cxnId="{F5BA0DA6-CCD3-46D3-85C7-8D7D26AD5288}">
      <dgm:prSet/>
      <dgm:spPr/>
      <dgm:t>
        <a:bodyPr/>
        <a:lstStyle/>
        <a:p>
          <a:endParaRPr lang="en-GB"/>
        </a:p>
      </dgm:t>
    </dgm:pt>
    <dgm:pt modelId="{8C1F9B62-D98C-4685-BCCF-78DAA36EB7E8}">
      <dgm:prSet/>
      <dgm:spPr>
        <a:solidFill>
          <a:schemeClr val="accent2"/>
        </a:solidFill>
      </dgm:spPr>
      <dgm:t>
        <a:bodyPr/>
        <a:lstStyle/>
        <a:p>
          <a:r>
            <a:rPr lang="en-GB" dirty="0"/>
            <a:t>Employee development actions for career</a:t>
          </a:r>
        </a:p>
      </dgm:t>
    </dgm:pt>
    <dgm:pt modelId="{2F6DEBA7-074C-46FB-BABD-397446DFDBB1}" type="parTrans" cxnId="{ABB3AA7F-DD94-4804-9854-7BFFBAE8CCCD}">
      <dgm:prSet/>
      <dgm:spPr/>
      <dgm:t>
        <a:bodyPr/>
        <a:lstStyle/>
        <a:p>
          <a:endParaRPr lang="en-GB"/>
        </a:p>
      </dgm:t>
    </dgm:pt>
    <dgm:pt modelId="{91341A97-8D1F-42CE-A13A-1E4149F1386E}" type="sibTrans" cxnId="{ABB3AA7F-DD94-4804-9854-7BFFBAE8CCCD}">
      <dgm:prSet/>
      <dgm:spPr/>
      <dgm:t>
        <a:bodyPr/>
        <a:lstStyle/>
        <a:p>
          <a:endParaRPr lang="en-GB"/>
        </a:p>
      </dgm:t>
    </dgm:pt>
    <dgm:pt modelId="{841FE08F-7CDF-46BF-A4F7-685AC1964A14}">
      <dgm:prSet/>
      <dgm:spPr>
        <a:solidFill>
          <a:schemeClr val="tx2"/>
        </a:solidFill>
      </dgm:spPr>
      <dgm:t>
        <a:bodyPr/>
        <a:lstStyle/>
        <a:p>
          <a:r>
            <a:rPr lang="en-GB" dirty="0"/>
            <a:t>Feedback on employee performance</a:t>
          </a:r>
        </a:p>
      </dgm:t>
    </dgm:pt>
    <dgm:pt modelId="{E2E0B5D1-DF1C-4514-A131-5266F67BCF85}" type="parTrans" cxnId="{029B36A5-4537-4EEC-83B6-025544782E30}">
      <dgm:prSet/>
      <dgm:spPr/>
      <dgm:t>
        <a:bodyPr/>
        <a:lstStyle/>
        <a:p>
          <a:endParaRPr lang="en-GB"/>
        </a:p>
      </dgm:t>
    </dgm:pt>
    <dgm:pt modelId="{D14FD498-2731-48E0-994F-B4ADA10FF282}" type="sibTrans" cxnId="{029B36A5-4537-4EEC-83B6-025544782E30}">
      <dgm:prSet/>
      <dgm:spPr/>
      <dgm:t>
        <a:bodyPr/>
        <a:lstStyle/>
        <a:p>
          <a:endParaRPr lang="en-GB"/>
        </a:p>
      </dgm:t>
    </dgm:pt>
    <dgm:pt modelId="{F9337E48-8FCE-41BC-8C3F-FB5F0F14AB9F}">
      <dgm:prSet/>
      <dgm:spPr>
        <a:solidFill>
          <a:schemeClr val="tx2"/>
        </a:solidFill>
      </dgm:spPr>
      <dgm:t>
        <a:bodyPr/>
        <a:lstStyle/>
        <a:p>
          <a:r>
            <a:rPr lang="en-GB" dirty="0"/>
            <a:t>Employee self-assessment of performance</a:t>
          </a:r>
        </a:p>
      </dgm:t>
    </dgm:pt>
    <dgm:pt modelId="{F4A1B1D3-4163-4C72-9C2A-671AA89B101B}" type="parTrans" cxnId="{031AC398-D7A4-43BC-944C-51CB8C4529EF}">
      <dgm:prSet/>
      <dgm:spPr/>
      <dgm:t>
        <a:bodyPr/>
        <a:lstStyle/>
        <a:p>
          <a:endParaRPr lang="en-GB"/>
        </a:p>
      </dgm:t>
    </dgm:pt>
    <dgm:pt modelId="{CBCE4CBC-6229-46F3-A990-627693BD1BD2}" type="sibTrans" cxnId="{031AC398-D7A4-43BC-944C-51CB8C4529EF}">
      <dgm:prSet/>
      <dgm:spPr/>
      <dgm:t>
        <a:bodyPr/>
        <a:lstStyle/>
        <a:p>
          <a:endParaRPr lang="en-GB"/>
        </a:p>
      </dgm:t>
    </dgm:pt>
    <dgm:pt modelId="{0E9BED8C-3BBF-4732-96E5-0D0208F75104}">
      <dgm:prSet/>
      <dgm:spPr>
        <a:solidFill>
          <a:schemeClr val="tx2"/>
        </a:solidFill>
      </dgm:spPr>
      <dgm:t>
        <a:bodyPr/>
        <a:lstStyle/>
        <a:p>
          <a:r>
            <a:rPr lang="en-GB" dirty="0"/>
            <a:t>Development actions and coaching to improve employee performance </a:t>
          </a:r>
        </a:p>
      </dgm:t>
    </dgm:pt>
    <dgm:pt modelId="{2BA72B09-4DC3-4C98-B06B-ED926BA38CDE}" type="parTrans" cxnId="{5B63995F-4A30-4406-AE7B-7E6C7D848EDE}">
      <dgm:prSet/>
      <dgm:spPr/>
      <dgm:t>
        <a:bodyPr/>
        <a:lstStyle/>
        <a:p>
          <a:endParaRPr lang="en-GB"/>
        </a:p>
      </dgm:t>
    </dgm:pt>
    <dgm:pt modelId="{20D7F42F-F3BF-43A8-AA09-9C4DED8D20EA}" type="sibTrans" cxnId="{5B63995F-4A30-4406-AE7B-7E6C7D848EDE}">
      <dgm:prSet/>
      <dgm:spPr/>
      <dgm:t>
        <a:bodyPr/>
        <a:lstStyle/>
        <a:p>
          <a:endParaRPr lang="en-GB"/>
        </a:p>
      </dgm:t>
    </dgm:pt>
    <dgm:pt modelId="{46C35A4D-5DCE-4EE9-8607-1D755973F075}">
      <dgm:prSet/>
      <dgm:spPr>
        <a:solidFill>
          <a:schemeClr val="tx2"/>
        </a:solidFill>
      </dgm:spPr>
      <dgm:t>
        <a:bodyPr/>
        <a:lstStyle/>
        <a:p>
          <a:r>
            <a:rPr lang="en-GB" dirty="0"/>
            <a:t>Formal employee performance reviews</a:t>
          </a:r>
        </a:p>
      </dgm:t>
    </dgm:pt>
    <dgm:pt modelId="{EF8620D6-8623-4524-BAE1-BA1C9DD5A24C}" type="parTrans" cxnId="{9A765B34-FC03-4B02-A8C4-127C5E9F6181}">
      <dgm:prSet/>
      <dgm:spPr/>
      <dgm:t>
        <a:bodyPr/>
        <a:lstStyle/>
        <a:p>
          <a:endParaRPr lang="en-GB"/>
        </a:p>
      </dgm:t>
    </dgm:pt>
    <dgm:pt modelId="{258473D2-A7A5-4278-99C5-65FFDBCE7D2F}" type="sibTrans" cxnId="{9A765B34-FC03-4B02-A8C4-127C5E9F6181}">
      <dgm:prSet/>
      <dgm:spPr/>
      <dgm:t>
        <a:bodyPr/>
        <a:lstStyle/>
        <a:p>
          <a:endParaRPr lang="en-GB"/>
        </a:p>
      </dgm:t>
    </dgm:pt>
    <dgm:pt modelId="{7DBF408A-9B32-463C-AA38-27E6C8AD0279}">
      <dgm:prSet phldrT="[Text]"/>
      <dgm:spPr>
        <a:solidFill>
          <a:schemeClr val="accent2"/>
        </a:solidFill>
      </dgm:spPr>
      <dgm:t>
        <a:bodyPr/>
        <a:lstStyle/>
        <a:p>
          <a:r>
            <a:rPr lang="en-GB" dirty="0"/>
            <a:t>Employee profile, networks and brand / reputation</a:t>
          </a:r>
        </a:p>
      </dgm:t>
    </dgm:pt>
    <dgm:pt modelId="{FE934C08-82B4-4EE9-ADE9-2B08C5A8BB51}" type="parTrans" cxnId="{D995835B-134C-4627-A1A1-3637673BF642}">
      <dgm:prSet/>
      <dgm:spPr/>
      <dgm:t>
        <a:bodyPr/>
        <a:lstStyle/>
        <a:p>
          <a:endParaRPr lang="en-GB"/>
        </a:p>
      </dgm:t>
    </dgm:pt>
    <dgm:pt modelId="{5D543C1E-EAD4-4EFC-91EC-249CEBA8612B}" type="sibTrans" cxnId="{D995835B-134C-4627-A1A1-3637673BF642}">
      <dgm:prSet/>
      <dgm:spPr/>
      <dgm:t>
        <a:bodyPr/>
        <a:lstStyle/>
        <a:p>
          <a:endParaRPr lang="en-GB"/>
        </a:p>
      </dgm:t>
    </dgm:pt>
    <dgm:pt modelId="{B2D19138-1187-4517-8C08-73A7710DBBF3}">
      <dgm:prSet phldrT="[Text]"/>
      <dgm:spPr>
        <a:solidFill>
          <a:schemeClr val="accent2"/>
        </a:solidFill>
      </dgm:spPr>
      <dgm:t>
        <a:bodyPr/>
        <a:lstStyle/>
        <a:p>
          <a:r>
            <a:rPr lang="en-GB" dirty="0"/>
            <a:t>Employee potential and readiness for progression</a:t>
          </a:r>
        </a:p>
      </dgm:t>
    </dgm:pt>
    <dgm:pt modelId="{21725512-2853-4400-A722-CAAEE56BC914}" type="parTrans" cxnId="{0EE95C28-B143-4413-914B-5A1EF56931A5}">
      <dgm:prSet/>
      <dgm:spPr/>
      <dgm:t>
        <a:bodyPr/>
        <a:lstStyle/>
        <a:p>
          <a:endParaRPr lang="en-GB"/>
        </a:p>
      </dgm:t>
    </dgm:pt>
    <dgm:pt modelId="{61F38FBE-3269-48C9-ADCC-D584152759F8}" type="sibTrans" cxnId="{0EE95C28-B143-4413-914B-5A1EF56931A5}">
      <dgm:prSet/>
      <dgm:spPr/>
      <dgm:t>
        <a:bodyPr/>
        <a:lstStyle/>
        <a:p>
          <a:endParaRPr lang="en-GB"/>
        </a:p>
      </dgm:t>
    </dgm:pt>
    <dgm:pt modelId="{4F38423E-F9AC-4E91-AC02-1F07F6A08443}" type="pres">
      <dgm:prSet presAssocID="{BE61BD2E-B086-431C-955C-BBE027EDE115}" presName="linearFlow" presStyleCnt="0">
        <dgm:presLayoutVars>
          <dgm:dir/>
          <dgm:animLvl val="lvl"/>
          <dgm:resizeHandles/>
        </dgm:presLayoutVars>
      </dgm:prSet>
      <dgm:spPr/>
    </dgm:pt>
    <dgm:pt modelId="{B4F4F923-719C-4AAB-835F-00D0B0B10B87}" type="pres">
      <dgm:prSet presAssocID="{1C162732-E94D-4E52-9F43-8E00A2E55B22}" presName="compositeNode" presStyleCnt="0">
        <dgm:presLayoutVars>
          <dgm:bulletEnabled val="1"/>
        </dgm:presLayoutVars>
      </dgm:prSet>
      <dgm:spPr/>
    </dgm:pt>
    <dgm:pt modelId="{36382F69-897B-44AB-930B-AC9F2FA71C72}" type="pres">
      <dgm:prSet presAssocID="{1C162732-E94D-4E52-9F43-8E00A2E55B22}" presName="image" presStyleLbl="fgImgPlace1" presStyleIdx="0" presStyleCnt="2"/>
      <dgm:spPr>
        <a:solidFill>
          <a:schemeClr val="accent4">
            <a:lumMod val="20000"/>
            <a:lumOff val="80000"/>
          </a:schemeClr>
        </a:solidFill>
      </dgm:spPr>
    </dgm:pt>
    <dgm:pt modelId="{4310CFC9-7B55-48D4-B2B7-DEE845BD01CA}" type="pres">
      <dgm:prSet presAssocID="{1C162732-E94D-4E52-9F43-8E00A2E55B22}" presName="childNode" presStyleLbl="node1" presStyleIdx="0" presStyleCnt="2">
        <dgm:presLayoutVars>
          <dgm:bulletEnabled val="1"/>
        </dgm:presLayoutVars>
      </dgm:prSet>
      <dgm:spPr/>
    </dgm:pt>
    <dgm:pt modelId="{AA17229D-2C11-4FE4-A664-0A8E50EC7A25}" type="pres">
      <dgm:prSet presAssocID="{1C162732-E94D-4E52-9F43-8E00A2E55B22}" presName="parentNode" presStyleLbl="revTx" presStyleIdx="0" presStyleCnt="2">
        <dgm:presLayoutVars>
          <dgm:chMax val="0"/>
          <dgm:bulletEnabled val="1"/>
        </dgm:presLayoutVars>
      </dgm:prSet>
      <dgm:spPr/>
    </dgm:pt>
    <dgm:pt modelId="{9A019064-09EB-4357-AC16-362987E42DCC}" type="pres">
      <dgm:prSet presAssocID="{68A1CC0C-40F2-47B0-B5C3-EEA3E8A38CB6}" presName="sibTrans" presStyleCnt="0"/>
      <dgm:spPr/>
    </dgm:pt>
    <dgm:pt modelId="{10A23776-139F-4646-A6AC-2A9752754E57}" type="pres">
      <dgm:prSet presAssocID="{FCBE6E90-B68D-48BC-BF4C-A5CAA0B8216E}" presName="compositeNode" presStyleCnt="0">
        <dgm:presLayoutVars>
          <dgm:bulletEnabled val="1"/>
        </dgm:presLayoutVars>
      </dgm:prSet>
      <dgm:spPr/>
    </dgm:pt>
    <dgm:pt modelId="{1397177B-71ED-4D1C-B208-06F209874D52}" type="pres">
      <dgm:prSet presAssocID="{FCBE6E90-B68D-48BC-BF4C-A5CAA0B8216E}" presName="image" presStyleLbl="fgImgPlace1" presStyleIdx="1" presStyleCnt="2" custAng="0"/>
      <dgm:spPr>
        <a:solidFill>
          <a:schemeClr val="accent4">
            <a:lumMod val="20000"/>
            <a:lumOff val="80000"/>
          </a:schemeClr>
        </a:solidFill>
      </dgm:spPr>
    </dgm:pt>
    <dgm:pt modelId="{7593AB3F-5B83-490F-9F33-F683A28B8C76}" type="pres">
      <dgm:prSet presAssocID="{FCBE6E90-B68D-48BC-BF4C-A5CAA0B8216E}" presName="childNode" presStyleLbl="node1" presStyleIdx="1" presStyleCnt="2">
        <dgm:presLayoutVars>
          <dgm:bulletEnabled val="1"/>
        </dgm:presLayoutVars>
      </dgm:prSet>
      <dgm:spPr/>
    </dgm:pt>
    <dgm:pt modelId="{AB1F2E58-763E-4D66-8931-1A5A61B6BC26}" type="pres">
      <dgm:prSet presAssocID="{FCBE6E90-B68D-48BC-BF4C-A5CAA0B8216E}" presName="parentNode" presStyleLbl="revTx" presStyleIdx="1" presStyleCnt="2">
        <dgm:presLayoutVars>
          <dgm:chMax val="0"/>
          <dgm:bulletEnabled val="1"/>
        </dgm:presLayoutVars>
      </dgm:prSet>
      <dgm:spPr/>
    </dgm:pt>
  </dgm:ptLst>
  <dgm:cxnLst>
    <dgm:cxn modelId="{E04AD804-4EB4-4CAE-AA9D-41814D41DC89}" srcId="{BE61BD2E-B086-431C-955C-BBE027EDE115}" destId="{1C162732-E94D-4E52-9F43-8E00A2E55B22}" srcOrd="0" destOrd="0" parTransId="{3214303A-6864-43E2-811F-B5932450D0AB}" sibTransId="{68A1CC0C-40F2-47B0-B5C3-EEA3E8A38CB6}"/>
    <dgm:cxn modelId="{F4AAC40D-49DA-455E-933C-D2608A556167}" srcId="{BE61BD2E-B086-431C-955C-BBE027EDE115}" destId="{FCBE6E90-B68D-48BC-BF4C-A5CAA0B8216E}" srcOrd="1" destOrd="0" parTransId="{0955D28E-BDA1-4AB2-A703-B2CAAE9A3A78}" sibTransId="{8DE0631B-1987-4C79-B62A-E33557CB3068}"/>
    <dgm:cxn modelId="{37460224-4084-40D8-AB3B-B59EE67885DB}" type="presOf" srcId="{46C35A4D-5DCE-4EE9-8607-1D755973F075}" destId="{7593AB3F-5B83-490F-9F33-F683A28B8C76}" srcOrd="0" destOrd="4" presId="urn:microsoft.com/office/officeart/2005/8/layout/hList2"/>
    <dgm:cxn modelId="{0EE95C28-B143-4413-914B-5A1EF56931A5}" srcId="{1C162732-E94D-4E52-9F43-8E00A2E55B22}" destId="{B2D19138-1187-4517-8C08-73A7710DBBF3}" srcOrd="1" destOrd="0" parTransId="{21725512-2853-4400-A722-CAAEE56BC914}" sibTransId="{61F38FBE-3269-48C9-ADCC-D584152759F8}"/>
    <dgm:cxn modelId="{9A765B34-FC03-4B02-A8C4-127C5E9F6181}" srcId="{FCBE6E90-B68D-48BC-BF4C-A5CAA0B8216E}" destId="{46C35A4D-5DCE-4EE9-8607-1D755973F075}" srcOrd="4" destOrd="0" parTransId="{EF8620D6-8623-4524-BAE1-BA1C9DD5A24C}" sibTransId="{258473D2-A7A5-4278-99C5-65FFDBCE7D2F}"/>
    <dgm:cxn modelId="{7CBB043C-8108-4B83-B299-D7575A3A99A9}" type="presOf" srcId="{41EFD28F-4A7C-40F1-9398-505CAE174235}" destId="{4310CFC9-7B55-48D4-B2B7-DEE845BD01CA}" srcOrd="0" destOrd="4" presId="urn:microsoft.com/office/officeart/2005/8/layout/hList2"/>
    <dgm:cxn modelId="{952AC13E-EEEE-4A96-AB57-E98766F13432}" type="presOf" srcId="{1EAC485D-BD39-4DC3-9071-6F9DCDF5C1CB}" destId="{7593AB3F-5B83-490F-9F33-F683A28B8C76}" srcOrd="0" destOrd="0" presId="urn:microsoft.com/office/officeart/2005/8/layout/hList2"/>
    <dgm:cxn modelId="{D995835B-134C-4627-A1A1-3637673BF642}" srcId="{1C162732-E94D-4E52-9F43-8E00A2E55B22}" destId="{7DBF408A-9B32-463C-AA38-27E6C8AD0279}" srcOrd="2" destOrd="0" parTransId="{FE934C08-82B4-4EE9-ADE9-2B08C5A8BB51}" sibTransId="{5D543C1E-EAD4-4EFC-91EC-249CEBA8612B}"/>
    <dgm:cxn modelId="{5B63995F-4A30-4406-AE7B-7E6C7D848EDE}" srcId="{FCBE6E90-B68D-48BC-BF4C-A5CAA0B8216E}" destId="{0E9BED8C-3BBF-4732-96E5-0D0208F75104}" srcOrd="3" destOrd="0" parTransId="{2BA72B09-4DC3-4C98-B06B-ED926BA38CDE}" sibTransId="{20D7F42F-F3BF-43A8-AA09-9C4DED8D20EA}"/>
    <dgm:cxn modelId="{97C1DF65-7D89-4832-A7FB-908EB757D0A3}" type="presOf" srcId="{841FE08F-7CDF-46BF-A4F7-685AC1964A14}" destId="{7593AB3F-5B83-490F-9F33-F683A28B8C76}" srcOrd="0" destOrd="1" presId="urn:microsoft.com/office/officeart/2005/8/layout/hList2"/>
    <dgm:cxn modelId="{CD1F1972-4BD3-44B6-AFB3-2EB95F0F7EE6}" type="presOf" srcId="{0E9BED8C-3BBF-4732-96E5-0D0208F75104}" destId="{7593AB3F-5B83-490F-9F33-F683A28B8C76}" srcOrd="0" destOrd="3" presId="urn:microsoft.com/office/officeart/2005/8/layout/hList2"/>
    <dgm:cxn modelId="{D0F32156-EE4D-4F01-B484-4E8285221B37}" srcId="{FCBE6E90-B68D-48BC-BF4C-A5CAA0B8216E}" destId="{1EAC485D-BD39-4DC3-9071-6F9DCDF5C1CB}" srcOrd="0" destOrd="0" parTransId="{6C9CB8EF-0FCE-426E-BCCB-271CF62170AA}" sibTransId="{B5BD3AB7-5F0B-49A4-B529-A2A7AD7D6314}"/>
    <dgm:cxn modelId="{ABB3AA7F-DD94-4804-9854-7BFFBAE8CCCD}" srcId="{1C162732-E94D-4E52-9F43-8E00A2E55B22}" destId="{8C1F9B62-D98C-4685-BCCF-78DAA36EB7E8}" srcOrd="6" destOrd="0" parTransId="{2F6DEBA7-074C-46FB-BABD-397446DFDBB1}" sibTransId="{91341A97-8D1F-42CE-A13A-1E4149F1386E}"/>
    <dgm:cxn modelId="{5DAECB96-FBCA-4C09-BFF1-EDBBCF86574E}" type="presOf" srcId="{7DBF408A-9B32-463C-AA38-27E6C8AD0279}" destId="{4310CFC9-7B55-48D4-B2B7-DEE845BD01CA}" srcOrd="0" destOrd="2" presId="urn:microsoft.com/office/officeart/2005/8/layout/hList2"/>
    <dgm:cxn modelId="{33015297-BD8F-4E7D-BD79-6F13F234E37D}" type="presOf" srcId="{BE61BD2E-B086-431C-955C-BBE027EDE115}" destId="{4F38423E-F9AC-4E91-AC02-1F07F6A08443}" srcOrd="0" destOrd="0" presId="urn:microsoft.com/office/officeart/2005/8/layout/hList2"/>
    <dgm:cxn modelId="{031AC398-D7A4-43BC-944C-51CB8C4529EF}" srcId="{FCBE6E90-B68D-48BC-BF4C-A5CAA0B8216E}" destId="{F9337E48-8FCE-41BC-8C3F-FB5F0F14AB9F}" srcOrd="2" destOrd="0" parTransId="{F4A1B1D3-4163-4C72-9C2A-671AA89B101B}" sibTransId="{CBCE4CBC-6229-46F3-A990-627693BD1BD2}"/>
    <dgm:cxn modelId="{029B36A5-4537-4EEC-83B6-025544782E30}" srcId="{FCBE6E90-B68D-48BC-BF4C-A5CAA0B8216E}" destId="{841FE08F-7CDF-46BF-A4F7-685AC1964A14}" srcOrd="1" destOrd="0" parTransId="{E2E0B5D1-DF1C-4514-A131-5266F67BCF85}" sibTransId="{D14FD498-2731-48E0-994F-B4ADA10FF282}"/>
    <dgm:cxn modelId="{511A91A5-757D-4C1A-84D1-20C407084CB8}" srcId="{1C162732-E94D-4E52-9F43-8E00A2E55B22}" destId="{B4AA8E88-2071-47AB-B47B-447F1A26A1C8}" srcOrd="3" destOrd="0" parTransId="{2638964E-40C9-4405-8E03-56D41941442B}" sibTransId="{959BE2CE-C08A-482B-A2C8-5CCA401A84F4}"/>
    <dgm:cxn modelId="{F5BA0DA6-CCD3-46D3-85C7-8D7D26AD5288}" srcId="{1C162732-E94D-4E52-9F43-8E00A2E55B22}" destId="{266B029F-AC0C-47BE-BD3F-2AB8897D1EB7}" srcOrd="5" destOrd="0" parTransId="{C4486351-5CFD-4A04-8637-F8A702CA8773}" sibTransId="{C9E02F2A-B402-4C74-8594-8B69B8A37939}"/>
    <dgm:cxn modelId="{EAB1A5B7-DED6-4776-903B-FB460C166532}" type="presOf" srcId="{B4AA8E88-2071-47AB-B47B-447F1A26A1C8}" destId="{4310CFC9-7B55-48D4-B2B7-DEE845BD01CA}" srcOrd="0" destOrd="3" presId="urn:microsoft.com/office/officeart/2005/8/layout/hList2"/>
    <dgm:cxn modelId="{2B78B9BD-3341-415E-886C-5BE08F3A1F90}" type="presOf" srcId="{8C1F9B62-D98C-4685-BCCF-78DAA36EB7E8}" destId="{4310CFC9-7B55-48D4-B2B7-DEE845BD01CA}" srcOrd="0" destOrd="6" presId="urn:microsoft.com/office/officeart/2005/8/layout/hList2"/>
    <dgm:cxn modelId="{FE8CC9BD-C1D6-4533-B524-EAF22C4D9EE0}" type="presOf" srcId="{1C162732-E94D-4E52-9F43-8E00A2E55B22}" destId="{AA17229D-2C11-4FE4-A664-0A8E50EC7A25}" srcOrd="0" destOrd="0" presId="urn:microsoft.com/office/officeart/2005/8/layout/hList2"/>
    <dgm:cxn modelId="{AC3747C1-D138-45EC-AC0B-FF97516B1741}" type="presOf" srcId="{B2D19138-1187-4517-8C08-73A7710DBBF3}" destId="{4310CFC9-7B55-48D4-B2B7-DEE845BD01CA}" srcOrd="0" destOrd="1" presId="urn:microsoft.com/office/officeart/2005/8/layout/hList2"/>
    <dgm:cxn modelId="{E274B5D3-79BF-4171-897B-359F50CB5913}" srcId="{1C162732-E94D-4E52-9F43-8E00A2E55B22}" destId="{41EFD28F-4A7C-40F1-9398-505CAE174235}" srcOrd="4" destOrd="0" parTransId="{4BD436CB-4ED7-400D-B296-EF6E15D4CC92}" sibTransId="{A26F13AB-DD6A-4700-BEC4-0CE90CE2D39E}"/>
    <dgm:cxn modelId="{1A1854DE-3CA5-488C-BC3C-556436AE1F33}" type="presOf" srcId="{266B029F-AC0C-47BE-BD3F-2AB8897D1EB7}" destId="{4310CFC9-7B55-48D4-B2B7-DEE845BD01CA}" srcOrd="0" destOrd="5" presId="urn:microsoft.com/office/officeart/2005/8/layout/hList2"/>
    <dgm:cxn modelId="{A18805E4-DCA9-472D-A5ED-8CD383621399}" srcId="{1C162732-E94D-4E52-9F43-8E00A2E55B22}" destId="{7FD84C69-4119-42FE-9CD6-024EF6E42455}" srcOrd="0" destOrd="0" parTransId="{18B34076-6B7E-40CE-A2AC-80CBADDC2553}" sibTransId="{A1D6CC97-9B41-46B5-9D88-0B730C965203}"/>
    <dgm:cxn modelId="{52789DE6-0C5D-4A5E-8F17-7EB2EDF5166E}" type="presOf" srcId="{F9337E48-8FCE-41BC-8C3F-FB5F0F14AB9F}" destId="{7593AB3F-5B83-490F-9F33-F683A28B8C76}" srcOrd="0" destOrd="2" presId="urn:microsoft.com/office/officeart/2005/8/layout/hList2"/>
    <dgm:cxn modelId="{498D30F6-522E-4EA6-B4DC-D9791A366DAD}" type="presOf" srcId="{7FD84C69-4119-42FE-9CD6-024EF6E42455}" destId="{4310CFC9-7B55-48D4-B2B7-DEE845BD01CA}" srcOrd="0" destOrd="0" presId="urn:microsoft.com/office/officeart/2005/8/layout/hList2"/>
    <dgm:cxn modelId="{427F80F9-9D31-4CEE-8963-A20022BC9E65}" type="presOf" srcId="{FCBE6E90-B68D-48BC-BF4C-A5CAA0B8216E}" destId="{AB1F2E58-763E-4D66-8931-1A5A61B6BC26}" srcOrd="0" destOrd="0" presId="urn:microsoft.com/office/officeart/2005/8/layout/hList2"/>
    <dgm:cxn modelId="{B87F9E81-88B4-43C2-A106-ABCE2095658E}" type="presParOf" srcId="{4F38423E-F9AC-4E91-AC02-1F07F6A08443}" destId="{B4F4F923-719C-4AAB-835F-00D0B0B10B87}" srcOrd="0" destOrd="0" presId="urn:microsoft.com/office/officeart/2005/8/layout/hList2"/>
    <dgm:cxn modelId="{4E358EB3-EA8B-4165-B025-E835D0943381}" type="presParOf" srcId="{B4F4F923-719C-4AAB-835F-00D0B0B10B87}" destId="{36382F69-897B-44AB-930B-AC9F2FA71C72}" srcOrd="0" destOrd="0" presId="urn:microsoft.com/office/officeart/2005/8/layout/hList2"/>
    <dgm:cxn modelId="{E848BE78-6FEF-451A-A661-A897C48149C9}" type="presParOf" srcId="{B4F4F923-719C-4AAB-835F-00D0B0B10B87}" destId="{4310CFC9-7B55-48D4-B2B7-DEE845BD01CA}" srcOrd="1" destOrd="0" presId="urn:microsoft.com/office/officeart/2005/8/layout/hList2"/>
    <dgm:cxn modelId="{B0BCA5A6-9D36-44FC-A43E-702FA66B349D}" type="presParOf" srcId="{B4F4F923-719C-4AAB-835F-00D0B0B10B87}" destId="{AA17229D-2C11-4FE4-A664-0A8E50EC7A25}" srcOrd="2" destOrd="0" presId="urn:microsoft.com/office/officeart/2005/8/layout/hList2"/>
    <dgm:cxn modelId="{BC8CBAF3-3AEF-4811-A69E-4590DEDEB5DD}" type="presParOf" srcId="{4F38423E-F9AC-4E91-AC02-1F07F6A08443}" destId="{9A019064-09EB-4357-AC16-362987E42DCC}" srcOrd="1" destOrd="0" presId="urn:microsoft.com/office/officeart/2005/8/layout/hList2"/>
    <dgm:cxn modelId="{DBCDCCDF-186D-4DE4-BFF3-4EB52104D88E}" type="presParOf" srcId="{4F38423E-F9AC-4E91-AC02-1F07F6A08443}" destId="{10A23776-139F-4646-A6AC-2A9752754E57}" srcOrd="2" destOrd="0" presId="urn:microsoft.com/office/officeart/2005/8/layout/hList2"/>
    <dgm:cxn modelId="{E677DD0E-4E35-4D7F-83B1-00B96E3D77D6}" type="presParOf" srcId="{10A23776-139F-4646-A6AC-2A9752754E57}" destId="{1397177B-71ED-4D1C-B208-06F209874D52}" srcOrd="0" destOrd="0" presId="urn:microsoft.com/office/officeart/2005/8/layout/hList2"/>
    <dgm:cxn modelId="{F5706687-4DE5-4855-A769-6AFABE6FAB96}" type="presParOf" srcId="{10A23776-139F-4646-A6AC-2A9752754E57}" destId="{7593AB3F-5B83-490F-9F33-F683A28B8C76}" srcOrd="1" destOrd="0" presId="urn:microsoft.com/office/officeart/2005/8/layout/hList2"/>
    <dgm:cxn modelId="{F5F78505-F5A5-4FB0-A229-2C8B2E4131F1}" type="presParOf" srcId="{10A23776-139F-4646-A6AC-2A9752754E57}" destId="{AB1F2E58-763E-4D66-8931-1A5A61B6BC26}"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17229D-2C11-4FE4-A664-0A8E50EC7A25}">
      <dsp:nvSpPr>
        <dsp:cNvPr id="0" name=""/>
        <dsp:cNvSpPr/>
      </dsp:nvSpPr>
      <dsp:spPr>
        <a:xfrm rot="16200000">
          <a:off x="-1934300" y="2930188"/>
          <a:ext cx="4446788" cy="4980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39227" bIns="0" numCol="1" spcCol="1270" anchor="t" anchorCtr="0">
          <a:noAutofit/>
        </a:bodyPr>
        <a:lstStyle/>
        <a:p>
          <a:pPr marL="0" lvl="0" indent="0" algn="r" defTabSz="1200150">
            <a:lnSpc>
              <a:spcPct val="90000"/>
            </a:lnSpc>
            <a:spcBef>
              <a:spcPct val="0"/>
            </a:spcBef>
            <a:spcAft>
              <a:spcPct val="35000"/>
            </a:spcAft>
            <a:buNone/>
          </a:pPr>
          <a:r>
            <a:rPr lang="en-GB" sz="2700" kern="1200" dirty="0"/>
            <a:t>Talent Conversations</a:t>
          </a:r>
        </a:p>
      </dsp:txBody>
      <dsp:txXfrm>
        <a:off x="-1934300" y="2930188"/>
        <a:ext cx="4446788" cy="498021"/>
      </dsp:txXfrm>
    </dsp:sp>
    <dsp:sp modelId="{4310CFC9-7B55-48D4-B2B7-DEE845BD01CA}">
      <dsp:nvSpPr>
        <dsp:cNvPr id="0" name=""/>
        <dsp:cNvSpPr/>
      </dsp:nvSpPr>
      <dsp:spPr>
        <a:xfrm>
          <a:off x="538104" y="955805"/>
          <a:ext cx="2480675" cy="4446788"/>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439227" rIns="156464" bIns="156464" numCol="1" spcCol="1270" anchor="t" anchorCtr="0">
          <a:noAutofit/>
        </a:bodyPr>
        <a:lstStyle/>
        <a:p>
          <a:pPr marL="171450" lvl="1" indent="-171450" algn="l" defTabSz="755650">
            <a:lnSpc>
              <a:spcPct val="90000"/>
            </a:lnSpc>
            <a:spcBef>
              <a:spcPct val="0"/>
            </a:spcBef>
            <a:spcAft>
              <a:spcPct val="15000"/>
            </a:spcAft>
            <a:buChar char="•"/>
          </a:pPr>
          <a:r>
            <a:rPr lang="en-GB" sz="1700" kern="1200" dirty="0"/>
            <a:t>Employee career aspirations</a:t>
          </a:r>
        </a:p>
        <a:p>
          <a:pPr marL="171450" lvl="1" indent="-171450" algn="l" defTabSz="755650">
            <a:lnSpc>
              <a:spcPct val="90000"/>
            </a:lnSpc>
            <a:spcBef>
              <a:spcPct val="0"/>
            </a:spcBef>
            <a:spcAft>
              <a:spcPct val="15000"/>
            </a:spcAft>
            <a:buChar char="•"/>
          </a:pPr>
          <a:r>
            <a:rPr lang="en-GB" sz="1700" kern="1200" dirty="0"/>
            <a:t>Employee potential and readiness for progression</a:t>
          </a:r>
        </a:p>
        <a:p>
          <a:pPr marL="171450" lvl="1" indent="-171450" algn="l" defTabSz="755650">
            <a:lnSpc>
              <a:spcPct val="90000"/>
            </a:lnSpc>
            <a:spcBef>
              <a:spcPct val="0"/>
            </a:spcBef>
            <a:spcAft>
              <a:spcPct val="15000"/>
            </a:spcAft>
            <a:buChar char="•"/>
          </a:pPr>
          <a:r>
            <a:rPr lang="en-GB" sz="1700" kern="1200" dirty="0"/>
            <a:t>Employee profile, networks and brand / reputation</a:t>
          </a:r>
        </a:p>
        <a:p>
          <a:pPr marL="171450" lvl="1" indent="-171450" algn="l" defTabSz="755650">
            <a:lnSpc>
              <a:spcPct val="90000"/>
            </a:lnSpc>
            <a:spcBef>
              <a:spcPct val="0"/>
            </a:spcBef>
            <a:spcAft>
              <a:spcPct val="15000"/>
            </a:spcAft>
            <a:buChar char="•"/>
          </a:pPr>
          <a:r>
            <a:rPr lang="en-GB" sz="1700" kern="1200" dirty="0"/>
            <a:t>Actions to further employee career </a:t>
          </a:r>
        </a:p>
        <a:p>
          <a:pPr marL="171450" lvl="1" indent="-171450" algn="l" defTabSz="755650">
            <a:lnSpc>
              <a:spcPct val="90000"/>
            </a:lnSpc>
            <a:spcBef>
              <a:spcPct val="0"/>
            </a:spcBef>
            <a:spcAft>
              <a:spcPct val="15000"/>
            </a:spcAft>
            <a:buChar char="•"/>
          </a:pPr>
          <a:r>
            <a:rPr lang="en-GB" sz="1700" kern="1200" dirty="0"/>
            <a:t>Employee mobility</a:t>
          </a:r>
        </a:p>
        <a:p>
          <a:pPr marL="171450" lvl="1" indent="-171450" algn="l" defTabSz="755650">
            <a:lnSpc>
              <a:spcPct val="90000"/>
            </a:lnSpc>
            <a:spcBef>
              <a:spcPct val="0"/>
            </a:spcBef>
            <a:spcAft>
              <a:spcPct val="15000"/>
            </a:spcAft>
            <a:buChar char="•"/>
          </a:pPr>
          <a:r>
            <a:rPr lang="en-GB" sz="1700" kern="1200" dirty="0"/>
            <a:t>Employee strengths </a:t>
          </a:r>
        </a:p>
        <a:p>
          <a:pPr marL="171450" lvl="1" indent="-171450" algn="l" defTabSz="755650">
            <a:lnSpc>
              <a:spcPct val="90000"/>
            </a:lnSpc>
            <a:spcBef>
              <a:spcPct val="0"/>
            </a:spcBef>
            <a:spcAft>
              <a:spcPct val="15000"/>
            </a:spcAft>
            <a:buChar char="•"/>
          </a:pPr>
          <a:r>
            <a:rPr lang="en-GB" sz="1700" kern="1200" dirty="0"/>
            <a:t>Employee development actions for career</a:t>
          </a:r>
        </a:p>
      </dsp:txBody>
      <dsp:txXfrm>
        <a:off x="538104" y="955805"/>
        <a:ext cx="2480675" cy="4446788"/>
      </dsp:txXfrm>
    </dsp:sp>
    <dsp:sp modelId="{36382F69-897B-44AB-930B-AC9F2FA71C72}">
      <dsp:nvSpPr>
        <dsp:cNvPr id="0" name=""/>
        <dsp:cNvSpPr/>
      </dsp:nvSpPr>
      <dsp:spPr>
        <a:xfrm>
          <a:off x="40083" y="298416"/>
          <a:ext cx="996043" cy="996043"/>
        </a:xfrm>
        <a:prstGeom prst="rect">
          <a:avLst/>
        </a:prstGeom>
        <a:solidFill>
          <a:schemeClr val="accent4">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B1F2E58-763E-4D66-8931-1A5A61B6BC26}">
      <dsp:nvSpPr>
        <dsp:cNvPr id="0" name=""/>
        <dsp:cNvSpPr/>
      </dsp:nvSpPr>
      <dsp:spPr>
        <a:xfrm rot="16200000">
          <a:off x="1653215" y="2930188"/>
          <a:ext cx="4446788" cy="4980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39227" bIns="0" numCol="1" spcCol="1270" anchor="t" anchorCtr="0">
          <a:noAutofit/>
        </a:bodyPr>
        <a:lstStyle/>
        <a:p>
          <a:pPr marL="0" lvl="0" indent="0" algn="r" defTabSz="1200150">
            <a:lnSpc>
              <a:spcPct val="90000"/>
            </a:lnSpc>
            <a:spcBef>
              <a:spcPct val="0"/>
            </a:spcBef>
            <a:spcAft>
              <a:spcPct val="35000"/>
            </a:spcAft>
            <a:buNone/>
          </a:pPr>
          <a:r>
            <a:rPr lang="en-GB" sz="2700" kern="1200" dirty="0"/>
            <a:t>Performance Discussions</a:t>
          </a:r>
        </a:p>
      </dsp:txBody>
      <dsp:txXfrm>
        <a:off x="1653215" y="2930188"/>
        <a:ext cx="4446788" cy="498021"/>
      </dsp:txXfrm>
    </dsp:sp>
    <dsp:sp modelId="{7593AB3F-5B83-490F-9F33-F683A28B8C76}">
      <dsp:nvSpPr>
        <dsp:cNvPr id="0" name=""/>
        <dsp:cNvSpPr/>
      </dsp:nvSpPr>
      <dsp:spPr>
        <a:xfrm>
          <a:off x="4125620" y="955805"/>
          <a:ext cx="2480675" cy="4446788"/>
        </a:xfrm>
        <a:prstGeom prst="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439227" rIns="156464" bIns="156464" numCol="1" spcCol="1270" anchor="t" anchorCtr="0">
          <a:noAutofit/>
        </a:bodyPr>
        <a:lstStyle/>
        <a:p>
          <a:pPr marL="171450" lvl="1" indent="-171450" algn="l" defTabSz="755650">
            <a:lnSpc>
              <a:spcPct val="90000"/>
            </a:lnSpc>
            <a:spcBef>
              <a:spcPct val="0"/>
            </a:spcBef>
            <a:spcAft>
              <a:spcPct val="15000"/>
            </a:spcAft>
            <a:buChar char="•"/>
          </a:pPr>
          <a:r>
            <a:rPr lang="en-GB" sz="1700" kern="1200" dirty="0"/>
            <a:t>Employee objectives</a:t>
          </a:r>
        </a:p>
        <a:p>
          <a:pPr marL="171450" lvl="1" indent="-171450" algn="l" defTabSz="755650">
            <a:lnSpc>
              <a:spcPct val="90000"/>
            </a:lnSpc>
            <a:spcBef>
              <a:spcPct val="0"/>
            </a:spcBef>
            <a:spcAft>
              <a:spcPct val="15000"/>
            </a:spcAft>
            <a:buChar char="•"/>
          </a:pPr>
          <a:r>
            <a:rPr lang="en-GB" sz="1700" kern="1200" dirty="0"/>
            <a:t>Feedback on employee performance</a:t>
          </a:r>
        </a:p>
        <a:p>
          <a:pPr marL="171450" lvl="1" indent="-171450" algn="l" defTabSz="755650">
            <a:lnSpc>
              <a:spcPct val="90000"/>
            </a:lnSpc>
            <a:spcBef>
              <a:spcPct val="0"/>
            </a:spcBef>
            <a:spcAft>
              <a:spcPct val="15000"/>
            </a:spcAft>
            <a:buChar char="•"/>
          </a:pPr>
          <a:r>
            <a:rPr lang="en-GB" sz="1700" kern="1200" dirty="0"/>
            <a:t>Employee self-assessment of performance</a:t>
          </a:r>
        </a:p>
        <a:p>
          <a:pPr marL="171450" lvl="1" indent="-171450" algn="l" defTabSz="755650">
            <a:lnSpc>
              <a:spcPct val="90000"/>
            </a:lnSpc>
            <a:spcBef>
              <a:spcPct val="0"/>
            </a:spcBef>
            <a:spcAft>
              <a:spcPct val="15000"/>
            </a:spcAft>
            <a:buChar char="•"/>
          </a:pPr>
          <a:r>
            <a:rPr lang="en-GB" sz="1700" kern="1200" dirty="0"/>
            <a:t>Development actions and coaching to improve employee performance </a:t>
          </a:r>
        </a:p>
        <a:p>
          <a:pPr marL="171450" lvl="1" indent="-171450" algn="l" defTabSz="755650">
            <a:lnSpc>
              <a:spcPct val="90000"/>
            </a:lnSpc>
            <a:spcBef>
              <a:spcPct val="0"/>
            </a:spcBef>
            <a:spcAft>
              <a:spcPct val="15000"/>
            </a:spcAft>
            <a:buChar char="•"/>
          </a:pPr>
          <a:r>
            <a:rPr lang="en-GB" sz="1700" kern="1200" dirty="0"/>
            <a:t>Formal employee performance reviews</a:t>
          </a:r>
        </a:p>
      </dsp:txBody>
      <dsp:txXfrm>
        <a:off x="4125620" y="955805"/>
        <a:ext cx="2480675" cy="4446788"/>
      </dsp:txXfrm>
    </dsp:sp>
    <dsp:sp modelId="{1397177B-71ED-4D1C-B208-06F209874D52}">
      <dsp:nvSpPr>
        <dsp:cNvPr id="0" name=""/>
        <dsp:cNvSpPr/>
      </dsp:nvSpPr>
      <dsp:spPr>
        <a:xfrm>
          <a:off x="3627599" y="298416"/>
          <a:ext cx="996043" cy="996043"/>
        </a:xfrm>
        <a:prstGeom prst="rect">
          <a:avLst/>
        </a:prstGeom>
        <a:solidFill>
          <a:schemeClr val="accent4">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34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18971" y="0"/>
            <a:ext cx="2921582" cy="495348"/>
          </a:xfrm>
          <a:prstGeom prst="rect">
            <a:avLst/>
          </a:prstGeom>
        </p:spPr>
        <p:txBody>
          <a:bodyPr vert="horz" lIns="91440" tIns="45720" rIns="91440" bIns="45720" rtlCol="0"/>
          <a:lstStyle>
            <a:lvl1pPr algn="r">
              <a:defRPr sz="1200"/>
            </a:lvl1pPr>
          </a:lstStyle>
          <a:p>
            <a:fld id="{E3144561-7FCF-4510-A26D-9463CD453928}" type="datetimeFigureOut">
              <a:rPr lang="en-GB" smtClean="0"/>
              <a:t>19/06/2019</a:t>
            </a:fld>
            <a:endParaRPr lang="en-GB" dirty="0"/>
          </a:p>
        </p:txBody>
      </p:sp>
      <p:sp>
        <p:nvSpPr>
          <p:cNvPr id="4" name="Slide Image Placeholder 3"/>
          <p:cNvSpPr>
            <a:spLocks noGrp="1" noRot="1" noChangeAspect="1"/>
          </p:cNvSpPr>
          <p:nvPr>
            <p:ph type="sldImg" idx="2"/>
          </p:nvPr>
        </p:nvSpPr>
        <p:spPr>
          <a:xfrm>
            <a:off x="409575" y="1233488"/>
            <a:ext cx="5922963" cy="333216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4212" y="4751219"/>
            <a:ext cx="5393690" cy="388736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7"/>
            <a:ext cx="2921582" cy="49534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18971" y="9377317"/>
            <a:ext cx="2921582" cy="495347"/>
          </a:xfrm>
          <a:prstGeom prst="rect">
            <a:avLst/>
          </a:prstGeom>
        </p:spPr>
        <p:txBody>
          <a:bodyPr vert="horz" lIns="91440" tIns="45720" rIns="91440" bIns="45720" rtlCol="0" anchor="b"/>
          <a:lstStyle>
            <a:lvl1pPr algn="r">
              <a:defRPr sz="1200"/>
            </a:lvl1pPr>
          </a:lstStyle>
          <a:p>
            <a:fld id="{B0F08A07-AEAA-4650-80F7-EF9F140DEB06}" type="slidenum">
              <a:rPr lang="en-GB" smtClean="0"/>
              <a:t>‹#›</a:t>
            </a:fld>
            <a:endParaRPr lang="en-GB" dirty="0"/>
          </a:p>
        </p:txBody>
      </p:sp>
    </p:spTree>
    <p:extLst>
      <p:ext uri="{BB962C8B-B14F-4D97-AF65-F5344CB8AC3E}">
        <p14:creationId xmlns:p14="http://schemas.microsoft.com/office/powerpoint/2010/main" val="2917178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CCE15-F5F2-E34B-88BC-9442B6F4D188}"/>
              </a:ext>
            </a:extLst>
          </p:cNvPr>
          <p:cNvSpPr>
            <a:spLocks noGrp="1"/>
          </p:cNvSpPr>
          <p:nvPr>
            <p:ph type="ctrTitle" hasCustomPrompt="1"/>
          </p:nvPr>
        </p:nvSpPr>
        <p:spPr>
          <a:xfrm>
            <a:off x="6329082" y="3718439"/>
            <a:ext cx="5307106" cy="1803820"/>
          </a:xfrm>
          <a:prstGeom prst="rect">
            <a:avLst/>
          </a:prstGeom>
        </p:spPr>
        <p:txBody>
          <a:bodyPr anchor="t" anchorCtr="0">
            <a:normAutofit/>
          </a:bodyPr>
          <a:lstStyle>
            <a:lvl1pPr algn="l">
              <a:lnSpc>
                <a:spcPct val="80000"/>
              </a:lnSpc>
              <a:defRPr sz="3600" b="1" i="0" baseline="0">
                <a:solidFill>
                  <a:schemeClr val="tx1"/>
                </a:solidFill>
              </a:defRPr>
            </a:lvl1pPr>
          </a:lstStyle>
          <a:p>
            <a:r>
              <a:rPr lang="en-US" dirty="0"/>
              <a:t>Presentation title slide</a:t>
            </a:r>
            <a:br>
              <a:rPr lang="en-US" dirty="0"/>
            </a:br>
            <a:r>
              <a:rPr lang="en-US" dirty="0"/>
              <a:t>title goes here</a:t>
            </a:r>
          </a:p>
        </p:txBody>
      </p:sp>
      <p:sp>
        <p:nvSpPr>
          <p:cNvPr id="3" name="Subtitle 2">
            <a:extLst>
              <a:ext uri="{FF2B5EF4-FFF2-40B4-BE49-F238E27FC236}">
                <a16:creationId xmlns:a16="http://schemas.microsoft.com/office/drawing/2014/main" id="{936F7FF6-6173-A048-B2CA-7A11AAC38E02}"/>
              </a:ext>
            </a:extLst>
          </p:cNvPr>
          <p:cNvSpPr>
            <a:spLocks noGrp="1"/>
          </p:cNvSpPr>
          <p:nvPr>
            <p:ph type="subTitle" idx="1" hasCustomPrompt="1"/>
          </p:nvPr>
        </p:nvSpPr>
        <p:spPr>
          <a:xfrm>
            <a:off x="6329082" y="5834016"/>
            <a:ext cx="5307106" cy="325437"/>
          </a:xfrm>
          <a:prstGeom prst="rect">
            <a:avLst/>
          </a:prstGeom>
        </p:spPr>
        <p:txBody>
          <a:bodyPr>
            <a:normAutofit/>
          </a:bodyPr>
          <a:lstStyle>
            <a:lvl1pPr marL="0" indent="0" algn="l">
              <a:buNone/>
              <a:defRPr sz="1800" b="1" i="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 presentation to audience name</a:t>
            </a:r>
          </a:p>
        </p:txBody>
      </p:sp>
      <p:sp>
        <p:nvSpPr>
          <p:cNvPr id="15" name="Text Placeholder 14">
            <a:extLst>
              <a:ext uri="{FF2B5EF4-FFF2-40B4-BE49-F238E27FC236}">
                <a16:creationId xmlns:a16="http://schemas.microsoft.com/office/drawing/2014/main" id="{62EB299D-8ECE-1545-A1CD-FD1305D16E5F}"/>
              </a:ext>
            </a:extLst>
          </p:cNvPr>
          <p:cNvSpPr>
            <a:spLocks noGrp="1"/>
          </p:cNvSpPr>
          <p:nvPr>
            <p:ph type="body" sz="quarter" idx="12" hasCustomPrompt="1"/>
          </p:nvPr>
        </p:nvSpPr>
        <p:spPr>
          <a:xfrm>
            <a:off x="6329082" y="6190922"/>
            <a:ext cx="5307106" cy="284956"/>
          </a:xfrm>
          <a:prstGeom prst="rect">
            <a:avLst/>
          </a:prstGeom>
        </p:spPr>
        <p:txBody>
          <a:bodyPr/>
          <a:lstStyle>
            <a:lvl1pPr marL="0" indent="0">
              <a:buFontTx/>
              <a:buNone/>
              <a:defRPr sz="1600" baseline="0">
                <a:solidFill>
                  <a:schemeClr val="tx1"/>
                </a:solidFill>
              </a:defRPr>
            </a:lvl1pPr>
          </a:lstStyle>
          <a:p>
            <a:pPr lvl="0"/>
            <a:r>
              <a:rPr lang="en-US" dirty="0"/>
              <a:t>Author Name Job Title  –  Date</a:t>
            </a:r>
          </a:p>
        </p:txBody>
      </p:sp>
    </p:spTree>
    <p:extLst>
      <p:ext uri="{BB962C8B-B14F-4D97-AF65-F5344CB8AC3E}">
        <p14:creationId xmlns:p14="http://schemas.microsoft.com/office/powerpoint/2010/main" val="2606182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AEC33-326F-5342-ABB5-43B19B2FAD84}"/>
              </a:ext>
            </a:extLst>
          </p:cNvPr>
          <p:cNvSpPr>
            <a:spLocks noGrp="1"/>
          </p:cNvSpPr>
          <p:nvPr>
            <p:ph type="title" hasCustomPrompt="1"/>
          </p:nvPr>
        </p:nvSpPr>
        <p:spPr>
          <a:xfrm>
            <a:off x="851646" y="1390744"/>
            <a:ext cx="10502154" cy="452432"/>
          </a:xfrm>
          <a:prstGeom prst="rect">
            <a:avLst/>
          </a:prstGeom>
        </p:spPr>
        <p:txBody>
          <a:bodyPr wrap="square" anchor="t" anchorCtr="0">
            <a:spAutoFit/>
          </a:bodyPr>
          <a:lstStyle>
            <a:lvl1pPr>
              <a:defRPr sz="2600" baseline="0">
                <a:solidFill>
                  <a:srgbClr val="3D5567"/>
                </a:solidFill>
              </a:defRPr>
            </a:lvl1pPr>
          </a:lstStyle>
          <a:p>
            <a:r>
              <a:rPr lang="en-US" dirty="0"/>
              <a:t>First level – heading goes here</a:t>
            </a:r>
          </a:p>
        </p:txBody>
      </p:sp>
      <p:sp>
        <p:nvSpPr>
          <p:cNvPr id="3" name="Content Placeholder 2">
            <a:extLst>
              <a:ext uri="{FF2B5EF4-FFF2-40B4-BE49-F238E27FC236}">
                <a16:creationId xmlns:a16="http://schemas.microsoft.com/office/drawing/2014/main" id="{2D6BD904-CE62-DB4D-8305-7E06C8F28C0F}"/>
              </a:ext>
            </a:extLst>
          </p:cNvPr>
          <p:cNvSpPr>
            <a:spLocks noGrp="1"/>
          </p:cNvSpPr>
          <p:nvPr>
            <p:ph idx="1"/>
          </p:nvPr>
        </p:nvSpPr>
        <p:spPr>
          <a:xfrm>
            <a:off x="851646" y="2442603"/>
            <a:ext cx="10502154" cy="3257550"/>
          </a:xfrm>
          <a:prstGeom prst="rect">
            <a:avLst/>
          </a:prstGeom>
        </p:spPr>
        <p:txBody>
          <a:bodyPr/>
          <a:lstStyle>
            <a:lvl1pPr>
              <a:buClr>
                <a:srgbClr val="005EB8"/>
              </a:buClr>
              <a:buSzPct val="100000"/>
              <a:defRPr sz="2000" baseline="0">
                <a:solidFill>
                  <a:srgbClr val="3D5567"/>
                </a:solidFill>
              </a:defRPr>
            </a:lvl1pPr>
            <a:lvl2pPr marL="685800" indent="-228600">
              <a:buClr>
                <a:srgbClr val="005EB8"/>
              </a:buClr>
              <a:buFont typeface="Arial" panose="020B0604020202020204" pitchFamily="34" charset="0"/>
              <a:buChar char="•"/>
              <a:defRPr sz="1800" baseline="0">
                <a:solidFill>
                  <a:srgbClr val="3D5567"/>
                </a:solidFill>
              </a:defRPr>
            </a:lvl2pPr>
            <a:lvl3pPr marL="1143000" indent="-228600">
              <a:buClr>
                <a:srgbClr val="005EB8"/>
              </a:buClr>
              <a:buFont typeface="Arial" panose="020B0604020202020204" pitchFamily="34" charset="0"/>
              <a:buChar char="•"/>
              <a:defRPr sz="1600" baseline="0">
                <a:solidFill>
                  <a:srgbClr val="3D5567"/>
                </a:solidFill>
              </a:defRPr>
            </a:lvl3pPr>
          </a:lstStyle>
          <a:p>
            <a:pPr lvl="0"/>
            <a:r>
              <a:rPr lang="en-US"/>
              <a:t>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46E5B434-DE03-5F46-B300-67389E8A3386}"/>
              </a:ext>
            </a:extLst>
          </p:cNvPr>
          <p:cNvSpPr>
            <a:spLocks noGrp="1"/>
          </p:cNvSpPr>
          <p:nvPr>
            <p:ph type="sldNum" sz="quarter" idx="12"/>
          </p:nvPr>
        </p:nvSpPr>
        <p:spPr>
          <a:xfrm>
            <a:off x="10332000" y="864169"/>
            <a:ext cx="1507331" cy="238125"/>
          </a:xfrm>
          <a:prstGeom prst="rect">
            <a:avLst/>
          </a:prstGeom>
        </p:spPr>
        <p:txBody>
          <a:bodyPr anchor="t" anchorCtr="0"/>
          <a:lstStyle>
            <a:lvl1pPr algn="r">
              <a:defRPr sz="1000" baseline="0">
                <a:solidFill>
                  <a:srgbClr val="3D5567"/>
                </a:solidFill>
              </a:defRPr>
            </a:lvl1pPr>
          </a:lstStyle>
          <a:p>
            <a:fld id="{038ADB5E-7B1C-754E-B077-42405214C7C1}" type="slidenum">
              <a:rPr lang="en-US" smtClean="0"/>
              <a:pPr/>
              <a:t>‹#›</a:t>
            </a:fld>
            <a:endParaRPr lang="en-US" dirty="0"/>
          </a:p>
        </p:txBody>
      </p:sp>
      <p:sp>
        <p:nvSpPr>
          <p:cNvPr id="7" name="TextBox 6">
            <a:extLst>
              <a:ext uri="{FF2B5EF4-FFF2-40B4-BE49-F238E27FC236}">
                <a16:creationId xmlns:a16="http://schemas.microsoft.com/office/drawing/2014/main" id="{CD20E11E-F29E-234F-BBF5-E5B7D3ED07FA}"/>
              </a:ext>
            </a:extLst>
          </p:cNvPr>
          <p:cNvSpPr txBox="1"/>
          <p:nvPr userDrawn="1"/>
        </p:nvSpPr>
        <p:spPr>
          <a:xfrm>
            <a:off x="851646" y="6642556"/>
            <a:ext cx="11340354" cy="215444"/>
          </a:xfrm>
          <a:prstGeom prst="rect">
            <a:avLst/>
          </a:prstGeom>
          <a:noFill/>
        </p:spPr>
        <p:txBody>
          <a:bodyPr wrap="square" rtlCol="0">
            <a:spAutoFit/>
          </a:bodyPr>
          <a:lstStyle/>
          <a:p>
            <a:r>
              <a:rPr lang="en-GB" sz="800" dirty="0">
                <a:solidFill>
                  <a:srgbClr val="3D5567"/>
                </a:solidFill>
              </a:rPr>
              <a:t>© </a:t>
            </a:r>
            <a:r>
              <a:rPr lang="en-US" sz="800" baseline="0" dirty="0">
                <a:solidFill>
                  <a:srgbClr val="3D5567"/>
                </a:solidFill>
              </a:rPr>
              <a:t>2018 Aspire Together</a:t>
            </a:r>
          </a:p>
        </p:txBody>
      </p:sp>
      <p:sp>
        <p:nvSpPr>
          <p:cNvPr id="11" name="Text Placeholder 10">
            <a:extLst>
              <a:ext uri="{FF2B5EF4-FFF2-40B4-BE49-F238E27FC236}">
                <a16:creationId xmlns:a16="http://schemas.microsoft.com/office/drawing/2014/main" id="{DD3C75DB-8D0C-DF47-8343-4BF61BFA2AC0}"/>
              </a:ext>
            </a:extLst>
          </p:cNvPr>
          <p:cNvSpPr>
            <a:spLocks noGrp="1"/>
          </p:cNvSpPr>
          <p:nvPr>
            <p:ph type="body" sz="quarter" idx="15" hasCustomPrompt="1"/>
          </p:nvPr>
        </p:nvSpPr>
        <p:spPr>
          <a:xfrm>
            <a:off x="851646" y="1968734"/>
            <a:ext cx="10502154" cy="387825"/>
          </a:xfrm>
          <a:prstGeom prst="rect">
            <a:avLst/>
          </a:prstGeom>
        </p:spPr>
        <p:txBody>
          <a:bodyPr/>
          <a:lstStyle>
            <a:lvl1pPr marL="0" indent="0">
              <a:buFontTx/>
              <a:buNone/>
              <a:defRPr sz="2000" b="1">
                <a:solidFill>
                  <a:schemeClr val="accent1"/>
                </a:solidFill>
              </a:defRPr>
            </a:lvl1pPr>
            <a:lvl2pPr marL="457200" indent="0">
              <a:buFontTx/>
              <a:buNone/>
              <a:defRPr b="1">
                <a:solidFill>
                  <a:schemeClr val="accent1"/>
                </a:solidFill>
              </a:defRPr>
            </a:lvl2pPr>
            <a:lvl3pPr marL="914400" indent="0">
              <a:buFontTx/>
              <a:buNone/>
              <a:defRPr b="1">
                <a:solidFill>
                  <a:schemeClr val="accent1"/>
                </a:solidFill>
              </a:defRPr>
            </a:lvl3pPr>
            <a:lvl4pPr marL="1371600" indent="0">
              <a:buFontTx/>
              <a:buNone/>
              <a:defRPr b="1">
                <a:solidFill>
                  <a:schemeClr val="accent1"/>
                </a:solidFill>
              </a:defRPr>
            </a:lvl4pPr>
            <a:lvl5pPr marL="1828800" indent="0">
              <a:buFontTx/>
              <a:buNone/>
              <a:defRPr b="1">
                <a:solidFill>
                  <a:schemeClr val="accent1"/>
                </a:solidFill>
              </a:defRPr>
            </a:lvl5pPr>
          </a:lstStyle>
          <a:p>
            <a:pPr lvl="0"/>
            <a:r>
              <a:rPr lang="en-US" dirty="0"/>
              <a:t>Sub-heading – heading goes here</a:t>
            </a:r>
          </a:p>
        </p:txBody>
      </p:sp>
    </p:spTree>
    <p:extLst>
      <p:ext uri="{BB962C8B-B14F-4D97-AF65-F5344CB8AC3E}">
        <p14:creationId xmlns:p14="http://schemas.microsoft.com/office/powerpoint/2010/main" val="2593383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8341A73-51B5-094E-90CA-B0703A0DDE68}"/>
              </a:ext>
            </a:extLst>
          </p:cNvPr>
          <p:cNvSpPr>
            <a:spLocks noGrp="1"/>
          </p:cNvSpPr>
          <p:nvPr>
            <p:ph type="ctrTitle" hasCustomPrompt="1"/>
          </p:nvPr>
        </p:nvSpPr>
        <p:spPr>
          <a:xfrm>
            <a:off x="851646" y="1993033"/>
            <a:ext cx="10120312" cy="1067594"/>
          </a:xfrm>
          <a:prstGeom prst="rect">
            <a:avLst/>
          </a:prstGeom>
        </p:spPr>
        <p:txBody>
          <a:bodyPr anchor="t" anchorCtr="0">
            <a:normAutofit/>
          </a:bodyPr>
          <a:lstStyle>
            <a:lvl1pPr algn="l">
              <a:lnSpc>
                <a:spcPct val="80000"/>
              </a:lnSpc>
              <a:defRPr sz="3600" b="1" i="0" baseline="0">
                <a:solidFill>
                  <a:schemeClr val="bg1"/>
                </a:solidFill>
              </a:defRPr>
            </a:lvl1pPr>
          </a:lstStyle>
          <a:p>
            <a:r>
              <a:rPr lang="en-US" dirty="0"/>
              <a:t>Section title</a:t>
            </a:r>
            <a:br>
              <a:rPr lang="en-US" dirty="0"/>
            </a:br>
            <a:r>
              <a:rPr lang="en-US" dirty="0"/>
              <a:t>goes here</a:t>
            </a:r>
          </a:p>
        </p:txBody>
      </p:sp>
      <p:sp>
        <p:nvSpPr>
          <p:cNvPr id="5" name="Subtitle 2">
            <a:extLst>
              <a:ext uri="{FF2B5EF4-FFF2-40B4-BE49-F238E27FC236}">
                <a16:creationId xmlns:a16="http://schemas.microsoft.com/office/drawing/2014/main" id="{3B01B8FF-6E03-B648-9186-15F3B61EB309}"/>
              </a:ext>
            </a:extLst>
          </p:cNvPr>
          <p:cNvSpPr>
            <a:spLocks noGrp="1"/>
          </p:cNvSpPr>
          <p:nvPr>
            <p:ph type="subTitle" idx="1" hasCustomPrompt="1"/>
          </p:nvPr>
        </p:nvSpPr>
        <p:spPr>
          <a:xfrm>
            <a:off x="851646" y="3482075"/>
            <a:ext cx="10120312" cy="325437"/>
          </a:xfrm>
          <a:prstGeom prst="rect">
            <a:avLst/>
          </a:prstGeom>
        </p:spPr>
        <p:txBody>
          <a:bodyPr>
            <a:noAutofit/>
          </a:bodyPr>
          <a:lstStyle>
            <a:lvl1pPr marL="0" indent="0" algn="l">
              <a:buNone/>
              <a:defRPr sz="2000" b="0" i="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goes here</a:t>
            </a:r>
          </a:p>
        </p:txBody>
      </p:sp>
      <p:sp>
        <p:nvSpPr>
          <p:cNvPr id="6" name="TextBox 5">
            <a:extLst>
              <a:ext uri="{FF2B5EF4-FFF2-40B4-BE49-F238E27FC236}">
                <a16:creationId xmlns:a16="http://schemas.microsoft.com/office/drawing/2014/main" id="{B2A59A03-2E25-E240-8383-0C5AB65D8BC0}"/>
              </a:ext>
            </a:extLst>
          </p:cNvPr>
          <p:cNvSpPr txBox="1"/>
          <p:nvPr userDrawn="1"/>
        </p:nvSpPr>
        <p:spPr>
          <a:xfrm>
            <a:off x="851646" y="6642556"/>
            <a:ext cx="11340354" cy="215444"/>
          </a:xfrm>
          <a:prstGeom prst="rect">
            <a:avLst/>
          </a:prstGeom>
          <a:noFill/>
        </p:spPr>
        <p:txBody>
          <a:bodyPr wrap="square" rtlCol="0">
            <a:spAutoFit/>
          </a:bodyPr>
          <a:lstStyle/>
          <a:p>
            <a:r>
              <a:rPr lang="en-GB" sz="800" dirty="0">
                <a:solidFill>
                  <a:srgbClr val="3D5567"/>
                </a:solidFill>
              </a:rPr>
              <a:t>© </a:t>
            </a:r>
            <a:r>
              <a:rPr lang="en-US" sz="800" baseline="0" dirty="0">
                <a:solidFill>
                  <a:srgbClr val="3D5567"/>
                </a:solidFill>
              </a:rPr>
              <a:t>2018 Aspire Together</a:t>
            </a:r>
          </a:p>
        </p:txBody>
      </p:sp>
    </p:spTree>
    <p:extLst>
      <p:ext uri="{BB962C8B-B14F-4D97-AF65-F5344CB8AC3E}">
        <p14:creationId xmlns:p14="http://schemas.microsoft.com/office/powerpoint/2010/main" val="2635559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64A92F-1502-BA42-AC16-2612EEF76473}"/>
              </a:ext>
            </a:extLst>
          </p:cNvPr>
          <p:cNvSpPr txBox="1"/>
          <p:nvPr userDrawn="1"/>
        </p:nvSpPr>
        <p:spPr>
          <a:xfrm>
            <a:off x="851646" y="6642556"/>
            <a:ext cx="11340354" cy="215444"/>
          </a:xfrm>
          <a:prstGeom prst="rect">
            <a:avLst/>
          </a:prstGeom>
          <a:noFill/>
        </p:spPr>
        <p:txBody>
          <a:bodyPr wrap="square" rtlCol="0">
            <a:spAutoFit/>
          </a:bodyPr>
          <a:lstStyle/>
          <a:p>
            <a:r>
              <a:rPr lang="en-GB" sz="800" dirty="0">
                <a:solidFill>
                  <a:srgbClr val="3D5567"/>
                </a:solidFill>
              </a:rPr>
              <a:t>© </a:t>
            </a:r>
            <a:r>
              <a:rPr lang="en-US" sz="800" baseline="0" dirty="0">
                <a:solidFill>
                  <a:srgbClr val="3D5567"/>
                </a:solidFill>
              </a:rPr>
              <a:t>2018 Aspire Together</a:t>
            </a:r>
          </a:p>
        </p:txBody>
      </p:sp>
      <p:sp>
        <p:nvSpPr>
          <p:cNvPr id="4" name="Title 1">
            <a:extLst>
              <a:ext uri="{FF2B5EF4-FFF2-40B4-BE49-F238E27FC236}">
                <a16:creationId xmlns:a16="http://schemas.microsoft.com/office/drawing/2014/main" id="{211F6BD5-6946-144F-823E-50E243976ACC}"/>
              </a:ext>
            </a:extLst>
          </p:cNvPr>
          <p:cNvSpPr>
            <a:spLocks noGrp="1"/>
          </p:cNvSpPr>
          <p:nvPr>
            <p:ph type="ctrTitle" hasCustomPrompt="1"/>
          </p:nvPr>
        </p:nvSpPr>
        <p:spPr>
          <a:xfrm>
            <a:off x="851646" y="1993033"/>
            <a:ext cx="9778253" cy="1067594"/>
          </a:xfrm>
          <a:prstGeom prst="rect">
            <a:avLst/>
          </a:prstGeom>
        </p:spPr>
        <p:txBody>
          <a:bodyPr anchor="t" anchorCtr="0">
            <a:normAutofit/>
          </a:bodyPr>
          <a:lstStyle>
            <a:lvl1pPr algn="l">
              <a:lnSpc>
                <a:spcPct val="80000"/>
              </a:lnSpc>
              <a:defRPr sz="3600" b="1" i="0" baseline="0">
                <a:solidFill>
                  <a:schemeClr val="bg1"/>
                </a:solidFill>
              </a:defRPr>
            </a:lvl1pPr>
          </a:lstStyle>
          <a:p>
            <a:r>
              <a:rPr lang="en-US" dirty="0"/>
              <a:t>Thanks for listening.</a:t>
            </a:r>
            <a:br>
              <a:rPr lang="en-US" dirty="0"/>
            </a:br>
            <a:r>
              <a:rPr lang="en-US" dirty="0"/>
              <a:t>Any questions?</a:t>
            </a:r>
          </a:p>
        </p:txBody>
      </p:sp>
    </p:spTree>
    <p:extLst>
      <p:ext uri="{BB962C8B-B14F-4D97-AF65-F5344CB8AC3E}">
        <p14:creationId xmlns:p14="http://schemas.microsoft.com/office/powerpoint/2010/main" val="7089177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1688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mailto:aspire.together@nhs.net"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aspire.together@nhs.ne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10" Type="http://schemas.openxmlformats.org/officeDocument/2006/relationships/image" Target="../media/image8.svg"/><Relationship Id="rId4" Type="http://schemas.openxmlformats.org/officeDocument/2006/relationships/diagramQuickStyle" Target="../diagrams/quickStyle1.xml"/><Relationship Id="rId9"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leadershipacademy.nhs.uk/aspiretogether/"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www.leadershipacademy.nhs.uk/aspiretogether/" TargetMode="External"/><Relationship Id="rId2" Type="http://schemas.openxmlformats.org/officeDocument/2006/relationships/hyperlink" Target="mailto:aspire.together@nhs.net" TargetMode="External"/><Relationship Id="rId1" Type="http://schemas.openxmlformats.org/officeDocument/2006/relationships/slideLayout" Target="../slideLayouts/slideLayout2.xml"/><Relationship Id="rId5" Type="http://schemas.openxmlformats.org/officeDocument/2006/relationships/hyperlink" Target="http://execsearch.leadershipacademy.nhs.uk/" TargetMode="External"/><Relationship Id="rId4" Type="http://schemas.openxmlformats.org/officeDocument/2006/relationships/hyperlink" Target="https://www.leadershipacademy.nhs.uk/resources/talent-management-hub/"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s://www.leadershipacademy.nhs.uk/aspiretogether/aspire-together-the-midlands-and-east-regional-talent-board/nominate-or-apply-now/"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www.leadershipacademy.nhs.uk/aspiretogether/aspire-together-the-midlands-and-east-regional-talent-boar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D38AC-D6E4-4CF2-A4F0-E21A80812C8E}"/>
              </a:ext>
            </a:extLst>
          </p:cNvPr>
          <p:cNvSpPr>
            <a:spLocks noGrp="1"/>
          </p:cNvSpPr>
          <p:nvPr>
            <p:ph type="ctrTitle"/>
          </p:nvPr>
        </p:nvSpPr>
        <p:spPr>
          <a:xfrm>
            <a:off x="6329081" y="3466407"/>
            <a:ext cx="5307107" cy="1791393"/>
          </a:xfrm>
        </p:spPr>
        <p:txBody>
          <a:bodyPr>
            <a:normAutofit fontScale="90000"/>
          </a:bodyPr>
          <a:lstStyle/>
          <a:p>
            <a:r>
              <a:rPr lang="en-GB" dirty="0"/>
              <a:t>Aspire Together Talent Pool - Existing Directors</a:t>
            </a:r>
            <a:br>
              <a:rPr lang="en-GB" dirty="0"/>
            </a:br>
            <a:br>
              <a:rPr lang="en-GB" dirty="0"/>
            </a:br>
            <a:r>
              <a:rPr lang="en-GB" sz="2400" b="0" dirty="0"/>
              <a:t>Nomination Pack</a:t>
            </a:r>
            <a:endParaRPr lang="en-GB" sz="2400" dirty="0"/>
          </a:p>
        </p:txBody>
      </p:sp>
      <p:sp>
        <p:nvSpPr>
          <p:cNvPr id="3" name="Subtitle 2">
            <a:extLst>
              <a:ext uri="{FF2B5EF4-FFF2-40B4-BE49-F238E27FC236}">
                <a16:creationId xmlns:a16="http://schemas.microsoft.com/office/drawing/2014/main" id="{79A095C9-CBC0-48DE-928A-B41890A8A3C2}"/>
              </a:ext>
            </a:extLst>
          </p:cNvPr>
          <p:cNvSpPr>
            <a:spLocks noGrp="1"/>
          </p:cNvSpPr>
          <p:nvPr>
            <p:ph type="subTitle" idx="1"/>
          </p:nvPr>
        </p:nvSpPr>
        <p:spPr/>
        <p:txBody>
          <a:bodyPr>
            <a:normAutofit lnSpcReduction="10000"/>
          </a:bodyPr>
          <a:lstStyle/>
          <a:p>
            <a:r>
              <a:rPr lang="en-US" dirty="0"/>
              <a:t>The Midlands and East Regional Talent Board</a:t>
            </a:r>
          </a:p>
          <a:p>
            <a:endParaRPr lang="en-GB" dirty="0"/>
          </a:p>
        </p:txBody>
      </p:sp>
      <p:sp>
        <p:nvSpPr>
          <p:cNvPr id="4" name="Text Placeholder 3">
            <a:extLst>
              <a:ext uri="{FF2B5EF4-FFF2-40B4-BE49-F238E27FC236}">
                <a16:creationId xmlns:a16="http://schemas.microsoft.com/office/drawing/2014/main" id="{B05FF297-B628-4352-9D38-3F20CED083AE}"/>
              </a:ext>
            </a:extLst>
          </p:cNvPr>
          <p:cNvSpPr>
            <a:spLocks noGrp="1"/>
          </p:cNvSpPr>
          <p:nvPr>
            <p:ph type="body" sz="quarter" idx="12"/>
          </p:nvPr>
        </p:nvSpPr>
        <p:spPr/>
        <p:txBody>
          <a:bodyPr/>
          <a:lstStyle/>
          <a:p>
            <a:r>
              <a:rPr lang="en-GB" dirty="0"/>
              <a:t>June 2019</a:t>
            </a:r>
          </a:p>
        </p:txBody>
      </p:sp>
    </p:spTree>
    <p:extLst>
      <p:ext uri="{BB962C8B-B14F-4D97-AF65-F5344CB8AC3E}">
        <p14:creationId xmlns:p14="http://schemas.microsoft.com/office/powerpoint/2010/main" val="456174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89C9F-59DD-4315-8F4E-7CADE8AB80D1}"/>
              </a:ext>
            </a:extLst>
          </p:cNvPr>
          <p:cNvSpPr>
            <a:spLocks noGrp="1"/>
          </p:cNvSpPr>
          <p:nvPr>
            <p:ph type="title"/>
          </p:nvPr>
        </p:nvSpPr>
        <p:spPr>
          <a:xfrm>
            <a:off x="851645" y="1390744"/>
            <a:ext cx="10502155" cy="757130"/>
          </a:xfrm>
        </p:spPr>
        <p:txBody>
          <a:bodyPr/>
          <a:lstStyle/>
          <a:p>
            <a:r>
              <a:rPr lang="en-GB" sz="2400" dirty="0"/>
              <a:t>What are the benefits of the Aspire Together Talent Pool – Existing Directors?</a:t>
            </a:r>
          </a:p>
        </p:txBody>
      </p:sp>
      <p:sp>
        <p:nvSpPr>
          <p:cNvPr id="3" name="Content Placeholder 2">
            <a:extLst>
              <a:ext uri="{FF2B5EF4-FFF2-40B4-BE49-F238E27FC236}">
                <a16:creationId xmlns:a16="http://schemas.microsoft.com/office/drawing/2014/main" id="{EC0DB2C9-4AEB-40F8-869F-6725ADF0F9EB}"/>
              </a:ext>
            </a:extLst>
          </p:cNvPr>
          <p:cNvSpPr>
            <a:spLocks noGrp="1"/>
          </p:cNvSpPr>
          <p:nvPr>
            <p:ph idx="1"/>
          </p:nvPr>
        </p:nvSpPr>
        <p:spPr>
          <a:xfrm>
            <a:off x="851646" y="2739592"/>
            <a:ext cx="10502154" cy="3257550"/>
          </a:xfrm>
        </p:spPr>
        <p:txBody>
          <a:bodyPr/>
          <a:lstStyle/>
          <a:p>
            <a:pPr marL="0" indent="0">
              <a:buNone/>
            </a:pPr>
            <a:r>
              <a:rPr lang="en-GB" sz="1600" dirty="0"/>
              <a:t>Over time, this will be a pool of people who are seen as appointable to executive director level vacancies and visibility for these opportunities is guaranteed.</a:t>
            </a:r>
          </a:p>
          <a:p>
            <a:pPr marL="0" indent="0">
              <a:buNone/>
            </a:pPr>
            <a:r>
              <a:rPr lang="en-GB" sz="1600" dirty="0"/>
              <a:t>All individuals who become part of the talent pool will receive:</a:t>
            </a:r>
          </a:p>
          <a:p>
            <a:pPr lvl="1"/>
            <a:r>
              <a:rPr lang="en-GB" sz="1600" dirty="0"/>
              <a:t>A </a:t>
            </a:r>
            <a:r>
              <a:rPr lang="en-GB" sz="1600" b="1" dirty="0"/>
              <a:t>career coaching</a:t>
            </a:r>
            <a:r>
              <a:rPr lang="en-GB" sz="1600" dirty="0"/>
              <a:t> conversation to help them understand the potential next steps for them</a:t>
            </a:r>
          </a:p>
          <a:p>
            <a:pPr lvl="1"/>
            <a:r>
              <a:rPr lang="en-GB" sz="1600" dirty="0"/>
              <a:t>Appropriate next-steps, signposting </a:t>
            </a:r>
            <a:r>
              <a:rPr lang="en-GB" sz="1600" b="1" dirty="0"/>
              <a:t>to development opportunities </a:t>
            </a:r>
            <a:endParaRPr lang="en-GB" sz="1600" dirty="0"/>
          </a:p>
          <a:p>
            <a:pPr lvl="1"/>
            <a:r>
              <a:rPr lang="en-GB" sz="1600" b="1" dirty="0"/>
              <a:t>Visibility to senior leaders and regulators</a:t>
            </a:r>
          </a:p>
          <a:p>
            <a:pPr lvl="1"/>
            <a:r>
              <a:rPr lang="en-GB" sz="1600" dirty="0"/>
              <a:t>NHS Executive Search and Regional Talent Board staff will work on their behalf to</a:t>
            </a:r>
            <a:r>
              <a:rPr lang="en-GB" sz="1600" b="1" dirty="0"/>
              <a:t> proactively match them with appropriate roles, and support them in applying</a:t>
            </a:r>
            <a:r>
              <a:rPr lang="en-GB" sz="1600" dirty="0"/>
              <a:t>. </a:t>
            </a:r>
          </a:p>
          <a:p>
            <a:pPr marL="457200" lvl="1" indent="0">
              <a:buNone/>
            </a:pPr>
            <a:endParaRPr lang="en-GB" sz="2800" dirty="0"/>
          </a:p>
        </p:txBody>
      </p:sp>
      <p:sp>
        <p:nvSpPr>
          <p:cNvPr id="4" name="Text Placeholder 3">
            <a:extLst>
              <a:ext uri="{FF2B5EF4-FFF2-40B4-BE49-F238E27FC236}">
                <a16:creationId xmlns:a16="http://schemas.microsoft.com/office/drawing/2014/main" id="{60594B1B-2543-460A-9F76-332DBB9900B5}"/>
              </a:ext>
            </a:extLst>
          </p:cNvPr>
          <p:cNvSpPr>
            <a:spLocks noGrp="1"/>
          </p:cNvSpPr>
          <p:nvPr>
            <p:ph type="body" sz="quarter" idx="15"/>
          </p:nvPr>
        </p:nvSpPr>
        <p:spPr>
          <a:xfrm>
            <a:off x="851646" y="2147874"/>
            <a:ext cx="10502154" cy="387825"/>
          </a:xfrm>
        </p:spPr>
        <p:txBody>
          <a:bodyPr/>
          <a:lstStyle/>
          <a:p>
            <a:r>
              <a:rPr lang="en-GB" dirty="0"/>
              <a:t>What are the benefits for individuals?</a:t>
            </a:r>
            <a:r>
              <a:rPr lang="en-GB" dirty="0">
                <a:solidFill>
                  <a:srgbClr val="FF0000"/>
                </a:solidFill>
              </a:rPr>
              <a:t> </a:t>
            </a:r>
          </a:p>
          <a:p>
            <a:endParaRPr lang="en-GB" dirty="0"/>
          </a:p>
        </p:txBody>
      </p:sp>
    </p:spTree>
    <p:extLst>
      <p:ext uri="{BB962C8B-B14F-4D97-AF65-F5344CB8AC3E}">
        <p14:creationId xmlns:p14="http://schemas.microsoft.com/office/powerpoint/2010/main" val="4025131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B6A7D-E3A3-4E19-B0DD-534F6F8C0DD8}"/>
              </a:ext>
            </a:extLst>
          </p:cNvPr>
          <p:cNvSpPr>
            <a:spLocks noGrp="1"/>
          </p:cNvSpPr>
          <p:nvPr>
            <p:ph type="title"/>
          </p:nvPr>
        </p:nvSpPr>
        <p:spPr>
          <a:xfrm>
            <a:off x="851645" y="1390744"/>
            <a:ext cx="10502155" cy="757130"/>
          </a:xfrm>
        </p:spPr>
        <p:txBody>
          <a:bodyPr/>
          <a:lstStyle/>
          <a:p>
            <a:r>
              <a:rPr lang="en-GB" sz="2400" dirty="0"/>
              <a:t>What are the benefits of the Aspire Together Talent Pool – Existing Directors?</a:t>
            </a:r>
          </a:p>
        </p:txBody>
      </p:sp>
      <p:sp>
        <p:nvSpPr>
          <p:cNvPr id="3" name="Content Placeholder 2">
            <a:extLst>
              <a:ext uri="{FF2B5EF4-FFF2-40B4-BE49-F238E27FC236}">
                <a16:creationId xmlns:a16="http://schemas.microsoft.com/office/drawing/2014/main" id="{88256FE8-4A9F-4E6A-9A9A-3CE114AA6493}"/>
              </a:ext>
            </a:extLst>
          </p:cNvPr>
          <p:cNvSpPr>
            <a:spLocks noGrp="1"/>
          </p:cNvSpPr>
          <p:nvPr>
            <p:ph idx="1"/>
          </p:nvPr>
        </p:nvSpPr>
        <p:spPr>
          <a:xfrm>
            <a:off x="844922" y="2163125"/>
            <a:ext cx="10502155" cy="4434934"/>
          </a:xfrm>
        </p:spPr>
        <p:txBody>
          <a:bodyPr/>
          <a:lstStyle/>
          <a:p>
            <a:pPr marL="0" indent="0">
              <a:buNone/>
            </a:pPr>
            <a:r>
              <a:rPr lang="en-GB" sz="1600" dirty="0"/>
              <a:t>When an individual is placed in the pool, they will also have access to:</a:t>
            </a:r>
          </a:p>
          <a:p>
            <a:r>
              <a:rPr lang="en-GB" sz="1600" b="1" dirty="0"/>
              <a:t>Online career resource portal </a:t>
            </a:r>
          </a:p>
          <a:p>
            <a:pPr marL="457200" lvl="1" indent="0">
              <a:buNone/>
            </a:pPr>
            <a:r>
              <a:rPr lang="en-GB" sz="1600" dirty="0"/>
              <a:t>The portal is focused on career development for senior leaders within the NHS and includes career development tools and resources</a:t>
            </a:r>
            <a:endParaRPr lang="en-GB" sz="1600" dirty="0">
              <a:highlight>
                <a:srgbClr val="FFFF00"/>
              </a:highlight>
            </a:endParaRPr>
          </a:p>
          <a:p>
            <a:r>
              <a:rPr lang="en-GB" sz="1600" b="1" dirty="0"/>
              <a:t>1:1 application support</a:t>
            </a:r>
          </a:p>
          <a:p>
            <a:pPr marL="457200" lvl="1" indent="0">
              <a:buNone/>
            </a:pPr>
            <a:r>
              <a:rPr lang="en-GB" sz="1600" dirty="0"/>
              <a:t>If identified as a suitable match for a position, pool members will receive support from a member of the Executive Search team who will be able to offer advice on CVs and applications</a:t>
            </a:r>
          </a:p>
          <a:p>
            <a:r>
              <a:rPr lang="en-GB" sz="1600" b="1" dirty="0"/>
              <a:t>Mock interviews</a:t>
            </a:r>
          </a:p>
          <a:p>
            <a:pPr marL="457200" lvl="1" indent="0">
              <a:buNone/>
            </a:pPr>
            <a:r>
              <a:rPr lang="en-GB" sz="1600" dirty="0"/>
              <a:t>Led by an experienced interviewer, the 1-hour session provides an opportunity to prepare for upcoming interviews followed by a detailed feedback session to help improve performance</a:t>
            </a:r>
          </a:p>
          <a:p>
            <a:r>
              <a:rPr lang="en-GB" sz="1600" b="1" dirty="0"/>
              <a:t>Career Coaching</a:t>
            </a:r>
          </a:p>
          <a:p>
            <a:pPr marL="457200" lvl="1" indent="0">
              <a:buNone/>
            </a:pPr>
            <a:r>
              <a:rPr lang="en-GB" sz="1600" dirty="0"/>
              <a:t>Up to 3 hours of tailored coaching to help pool members to reach their full potential</a:t>
            </a:r>
          </a:p>
          <a:p>
            <a:r>
              <a:rPr lang="en-GB" sz="1600" b="1" dirty="0"/>
              <a:t>Career development workshops</a:t>
            </a:r>
          </a:p>
          <a:p>
            <a:pPr marL="457200" lvl="1" indent="0">
              <a:buNone/>
            </a:pPr>
            <a:r>
              <a:rPr lang="en-GB" sz="1600" dirty="0"/>
              <a:t>Workshops which seek to provide an insight into the senior appointment process and aid career planning</a:t>
            </a:r>
            <a:endParaRPr lang="en-GB" sz="1800" dirty="0"/>
          </a:p>
          <a:p>
            <a:endParaRPr lang="en-GB" sz="1800" dirty="0"/>
          </a:p>
          <a:p>
            <a:endParaRPr lang="en-GB" sz="1800" dirty="0"/>
          </a:p>
        </p:txBody>
      </p:sp>
    </p:spTree>
    <p:extLst>
      <p:ext uri="{BB962C8B-B14F-4D97-AF65-F5344CB8AC3E}">
        <p14:creationId xmlns:p14="http://schemas.microsoft.com/office/powerpoint/2010/main" val="787407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24D6E-A65D-4CBD-9F8A-A8DA0E89F127}"/>
              </a:ext>
            </a:extLst>
          </p:cNvPr>
          <p:cNvSpPr>
            <a:spLocks noGrp="1"/>
          </p:cNvSpPr>
          <p:nvPr>
            <p:ph type="title"/>
          </p:nvPr>
        </p:nvSpPr>
        <p:spPr>
          <a:xfrm>
            <a:off x="851645" y="1390744"/>
            <a:ext cx="10502155" cy="757130"/>
          </a:xfrm>
        </p:spPr>
        <p:txBody>
          <a:bodyPr/>
          <a:lstStyle/>
          <a:p>
            <a:r>
              <a:rPr lang="en-GB" sz="2400" dirty="0"/>
              <a:t>The Aspire Together Talent Pool – Existing Directors is Now Ready for Nominations</a:t>
            </a:r>
          </a:p>
        </p:txBody>
      </p:sp>
      <p:sp>
        <p:nvSpPr>
          <p:cNvPr id="3" name="Content Placeholder 2">
            <a:extLst>
              <a:ext uri="{FF2B5EF4-FFF2-40B4-BE49-F238E27FC236}">
                <a16:creationId xmlns:a16="http://schemas.microsoft.com/office/drawing/2014/main" id="{4D061BB3-0F27-4420-9F25-1471C397A462}"/>
              </a:ext>
            </a:extLst>
          </p:cNvPr>
          <p:cNvSpPr>
            <a:spLocks noGrp="1"/>
          </p:cNvSpPr>
          <p:nvPr>
            <p:ph idx="1"/>
          </p:nvPr>
        </p:nvSpPr>
        <p:spPr>
          <a:xfrm>
            <a:off x="851645" y="2176449"/>
            <a:ext cx="10502155" cy="2667000"/>
          </a:xfrm>
        </p:spPr>
        <p:txBody>
          <a:bodyPr/>
          <a:lstStyle/>
          <a:p>
            <a:pPr fontAlgn="base"/>
            <a:r>
              <a:rPr lang="en-GB" sz="1600" dirty="0"/>
              <a:t>We are now ready to create a talent pool for existing Executive Directors from providers and CCGs who are looking for new and different roles.</a:t>
            </a:r>
          </a:p>
          <a:p>
            <a:pPr fontAlgn="base"/>
            <a:r>
              <a:rPr lang="en-GB" sz="1600" dirty="0"/>
              <a:t>From June 5</a:t>
            </a:r>
            <a:r>
              <a:rPr lang="en-GB" sz="1600" baseline="30000" dirty="0"/>
              <a:t>th</a:t>
            </a:r>
            <a:r>
              <a:rPr lang="en-GB" sz="1600" dirty="0"/>
              <a:t> 2019 we will be seeking nominations for individuals who are considering a move into a new role and are willing to be contacted about current and future opportunities. Nominations should (ideally) be a joint process agreed between the potential candidate and their CEO/AO.</a:t>
            </a:r>
          </a:p>
          <a:p>
            <a:pPr fontAlgn="base"/>
            <a:r>
              <a:rPr lang="en-GB" sz="1600" dirty="0"/>
              <a:t>The following pages outline the process that should be used to evaluate candidate suitability for the talent pool and the process to follow for making nominations. </a:t>
            </a:r>
          </a:p>
          <a:p>
            <a:endParaRPr lang="en-GB" sz="1600" dirty="0"/>
          </a:p>
        </p:txBody>
      </p:sp>
    </p:spTree>
    <p:extLst>
      <p:ext uri="{BB962C8B-B14F-4D97-AF65-F5344CB8AC3E}">
        <p14:creationId xmlns:p14="http://schemas.microsoft.com/office/powerpoint/2010/main" val="823104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FAD0E-9C51-4A4B-AE11-67752AE33983}"/>
              </a:ext>
            </a:extLst>
          </p:cNvPr>
          <p:cNvSpPr>
            <a:spLocks noGrp="1"/>
          </p:cNvSpPr>
          <p:nvPr>
            <p:ph type="ctrTitle"/>
          </p:nvPr>
        </p:nvSpPr>
        <p:spPr/>
        <p:txBody>
          <a:bodyPr/>
          <a:lstStyle/>
          <a:p>
            <a:r>
              <a:rPr lang="en-GB" dirty="0"/>
              <a:t>Overview of the Nomination Process</a:t>
            </a:r>
          </a:p>
        </p:txBody>
      </p:sp>
    </p:spTree>
    <p:extLst>
      <p:ext uri="{BB962C8B-B14F-4D97-AF65-F5344CB8AC3E}">
        <p14:creationId xmlns:p14="http://schemas.microsoft.com/office/powerpoint/2010/main" val="71685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19E20-37DA-4155-AEBD-300E45083679}"/>
              </a:ext>
            </a:extLst>
          </p:cNvPr>
          <p:cNvSpPr>
            <a:spLocks noGrp="1"/>
          </p:cNvSpPr>
          <p:nvPr>
            <p:ph type="title"/>
          </p:nvPr>
        </p:nvSpPr>
        <p:spPr>
          <a:xfrm>
            <a:off x="865093" y="2265031"/>
            <a:ext cx="10502154" cy="341632"/>
          </a:xfrm>
        </p:spPr>
        <p:txBody>
          <a:bodyPr/>
          <a:lstStyle/>
          <a:p>
            <a:r>
              <a:rPr lang="en-GB" sz="1800" b="1" dirty="0">
                <a:solidFill>
                  <a:schemeClr val="accent1"/>
                </a:solidFill>
                <a:latin typeface="+mn-lt"/>
                <a:ea typeface="+mn-ea"/>
                <a:cs typeface="+mn-cs"/>
              </a:rPr>
              <a:t>Manager Nominations</a:t>
            </a:r>
            <a:r>
              <a:rPr lang="en-GB" sz="1800" dirty="0"/>
              <a:t>	</a:t>
            </a:r>
          </a:p>
        </p:txBody>
      </p:sp>
      <p:sp>
        <p:nvSpPr>
          <p:cNvPr id="3" name="Content Placeholder 2">
            <a:extLst>
              <a:ext uri="{FF2B5EF4-FFF2-40B4-BE49-F238E27FC236}">
                <a16:creationId xmlns:a16="http://schemas.microsoft.com/office/drawing/2014/main" id="{40BE98A4-6042-4D67-8295-2B2A950CDA5C}"/>
              </a:ext>
            </a:extLst>
          </p:cNvPr>
          <p:cNvSpPr>
            <a:spLocks noGrp="1"/>
          </p:cNvSpPr>
          <p:nvPr>
            <p:ph idx="1"/>
          </p:nvPr>
        </p:nvSpPr>
        <p:spPr>
          <a:xfrm>
            <a:off x="865091" y="2636549"/>
            <a:ext cx="10502155" cy="853142"/>
          </a:xfrm>
        </p:spPr>
        <p:txBody>
          <a:bodyPr/>
          <a:lstStyle/>
          <a:p>
            <a:r>
              <a:rPr lang="en-GB" sz="1600" dirty="0"/>
              <a:t>From CEO/AO ownership and with knowledge of the individuals with potential and readiness for their next career move, CEO/AOs would in most cases be the right people to make nominations to the talent pool</a:t>
            </a:r>
          </a:p>
          <a:p>
            <a:r>
              <a:rPr lang="en-GB" sz="1600" dirty="0"/>
              <a:t>Organisation level talent conversations are encouraged, therefore this route should be used where possible.</a:t>
            </a:r>
          </a:p>
        </p:txBody>
      </p:sp>
      <p:sp>
        <p:nvSpPr>
          <p:cNvPr id="7" name="Title 5">
            <a:extLst>
              <a:ext uri="{FF2B5EF4-FFF2-40B4-BE49-F238E27FC236}">
                <a16:creationId xmlns:a16="http://schemas.microsoft.com/office/drawing/2014/main" id="{0283B607-CED5-4713-AA5F-BB296BA41BE7}"/>
              </a:ext>
            </a:extLst>
          </p:cNvPr>
          <p:cNvSpPr txBox="1">
            <a:spLocks/>
          </p:cNvSpPr>
          <p:nvPr/>
        </p:nvSpPr>
        <p:spPr>
          <a:xfrm>
            <a:off x="844921" y="3585356"/>
            <a:ext cx="10502155" cy="729430"/>
          </a:xfrm>
          <a:prstGeom prst="rect">
            <a:avLst/>
          </a:prstGeom>
        </p:spPr>
        <p:txBody>
          <a:bodyPr wrap="square" anchor="t" anchorCtr="0">
            <a:spAutoFit/>
          </a:bodyPr>
          <a:lstStyle>
            <a:lvl1pPr algn="l" defTabSz="914400" rtl="0" eaLnBrk="1" latinLnBrk="0" hangingPunct="1">
              <a:lnSpc>
                <a:spcPct val="90000"/>
              </a:lnSpc>
              <a:spcBef>
                <a:spcPct val="0"/>
              </a:spcBef>
              <a:buNone/>
              <a:defRPr sz="2600" kern="1200" baseline="0">
                <a:solidFill>
                  <a:srgbClr val="3D5567"/>
                </a:solidFill>
                <a:latin typeface="+mj-lt"/>
                <a:ea typeface="+mj-ea"/>
                <a:cs typeface="+mj-cs"/>
              </a:defRPr>
            </a:lvl1pPr>
          </a:lstStyle>
          <a:p>
            <a:r>
              <a:rPr lang="en-GB" sz="1800" b="1" dirty="0">
                <a:solidFill>
                  <a:schemeClr val="accent1"/>
                </a:solidFill>
                <a:latin typeface="+mn-lt"/>
                <a:ea typeface="+mn-ea"/>
                <a:cs typeface="+mn-cs"/>
              </a:rPr>
              <a:t>Self-Nominations</a:t>
            </a:r>
            <a:br>
              <a:rPr lang="en-GB" dirty="0"/>
            </a:br>
            <a:endParaRPr lang="en-GB" dirty="0"/>
          </a:p>
        </p:txBody>
      </p:sp>
      <p:sp>
        <p:nvSpPr>
          <p:cNvPr id="8" name="Content Placeholder 2">
            <a:extLst>
              <a:ext uri="{FF2B5EF4-FFF2-40B4-BE49-F238E27FC236}">
                <a16:creationId xmlns:a16="http://schemas.microsoft.com/office/drawing/2014/main" id="{10240533-8178-4121-9CB7-324B43431A85}"/>
              </a:ext>
            </a:extLst>
          </p:cNvPr>
          <p:cNvSpPr txBox="1">
            <a:spLocks/>
          </p:cNvSpPr>
          <p:nvPr/>
        </p:nvSpPr>
        <p:spPr>
          <a:xfrm>
            <a:off x="844923" y="3967774"/>
            <a:ext cx="10502155" cy="2278454"/>
          </a:xfrm>
          <a:prstGeom prst="rect">
            <a:avLst/>
          </a:prstGeom>
        </p:spPr>
        <p:txBody>
          <a:bodyPr/>
          <a:lstStyle>
            <a:lvl1pPr marL="228600" indent="-228600" algn="l" defTabSz="914400" rtl="0" eaLnBrk="1" latinLnBrk="0" hangingPunct="1">
              <a:lnSpc>
                <a:spcPct val="90000"/>
              </a:lnSpc>
              <a:spcBef>
                <a:spcPts val="1000"/>
              </a:spcBef>
              <a:buClr>
                <a:srgbClr val="005EB8"/>
              </a:buClr>
              <a:buSzPct val="100000"/>
              <a:buFont typeface="Arial" panose="020B0604020202020204" pitchFamily="34" charset="0"/>
              <a:buChar char="•"/>
              <a:defRPr sz="2000" kern="1200" baseline="0">
                <a:solidFill>
                  <a:srgbClr val="3D5567"/>
                </a:solidFill>
                <a:latin typeface="+mn-lt"/>
                <a:ea typeface="+mn-ea"/>
                <a:cs typeface="+mn-cs"/>
              </a:defRPr>
            </a:lvl1pPr>
            <a:lvl2pPr marL="685800" indent="-228600" algn="l" defTabSz="914400" rtl="0" eaLnBrk="1" latinLnBrk="0" hangingPunct="1">
              <a:lnSpc>
                <a:spcPct val="90000"/>
              </a:lnSpc>
              <a:spcBef>
                <a:spcPts val="500"/>
              </a:spcBef>
              <a:buClr>
                <a:srgbClr val="005EB8"/>
              </a:buClr>
              <a:buFont typeface="Arial" panose="020B0604020202020204" pitchFamily="34" charset="0"/>
              <a:buChar char="•"/>
              <a:defRPr sz="1800" kern="1200" baseline="0">
                <a:solidFill>
                  <a:srgbClr val="3D5567"/>
                </a:solidFill>
                <a:latin typeface="+mn-lt"/>
                <a:ea typeface="+mn-ea"/>
                <a:cs typeface="+mn-cs"/>
              </a:defRPr>
            </a:lvl2pPr>
            <a:lvl3pPr marL="1143000" indent="-228600" algn="l" defTabSz="914400" rtl="0" eaLnBrk="1" latinLnBrk="0" hangingPunct="1">
              <a:lnSpc>
                <a:spcPct val="90000"/>
              </a:lnSpc>
              <a:spcBef>
                <a:spcPts val="500"/>
              </a:spcBef>
              <a:buClr>
                <a:srgbClr val="005EB8"/>
              </a:buClr>
              <a:buFont typeface="Arial" panose="020B0604020202020204" pitchFamily="34" charset="0"/>
              <a:buChar char="•"/>
              <a:defRPr sz="1600" kern="1200" baseline="0">
                <a:solidFill>
                  <a:srgbClr val="3D5567"/>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dirty="0"/>
              <a:t>Research tells us that solely relying on manager nominations can often disadvantage those with protected characteristics and that a self-nomination process tends to, over time, widen the diversity of individuals in the available talent pool.</a:t>
            </a:r>
          </a:p>
          <a:p>
            <a:r>
              <a:rPr lang="en-GB" sz="1600" dirty="0"/>
              <a:t>Where an individual is keen to self-nominate, but support from their CEO/AO is not forthcoming, they can have their talent conversation with a n</a:t>
            </a:r>
            <a:r>
              <a:rPr lang="en-GB" sz="1600" dirty="0">
                <a:latin typeface="Arial" panose="020B0604020202020204" pitchFamily="34" charset="0"/>
                <a:ea typeface="Calibri" panose="020F0502020204030204" pitchFamily="34" charset="0"/>
              </a:rPr>
              <a:t>ominated executive of their choice (this must be someone at CEO/Chair/NED level and who has worked with the candidate sufficiently to comment on their performance) or their HRD</a:t>
            </a:r>
          </a:p>
          <a:p>
            <a:r>
              <a:rPr lang="en-GB" sz="1600" dirty="0"/>
              <a:t>Ideally, individuals who choose to self-nominate would still seek support from their CEO/AO. All self-nominations will be notified to the relevant HRD who will be asked to only use the ‘base criteria’ (see note on page 19) in ruling anyone out from the nomination process.</a:t>
            </a:r>
          </a:p>
        </p:txBody>
      </p:sp>
      <p:sp>
        <p:nvSpPr>
          <p:cNvPr id="6" name="Title 1">
            <a:extLst>
              <a:ext uri="{FF2B5EF4-FFF2-40B4-BE49-F238E27FC236}">
                <a16:creationId xmlns:a16="http://schemas.microsoft.com/office/drawing/2014/main" id="{058CD1AB-E11A-49C9-969A-6D11BE8322C7}"/>
              </a:ext>
            </a:extLst>
          </p:cNvPr>
          <p:cNvSpPr txBox="1">
            <a:spLocks/>
          </p:cNvSpPr>
          <p:nvPr/>
        </p:nvSpPr>
        <p:spPr>
          <a:xfrm>
            <a:off x="844922" y="1321874"/>
            <a:ext cx="10502155" cy="757130"/>
          </a:xfrm>
          <a:prstGeom prst="rect">
            <a:avLst/>
          </a:prstGeom>
        </p:spPr>
        <p:txBody>
          <a:bodyPr wrap="square" anchor="t" anchorCtr="0">
            <a:spAutoFit/>
          </a:bodyPr>
          <a:lstStyle>
            <a:lvl1pPr algn="l" defTabSz="914400" rtl="0" eaLnBrk="1" latinLnBrk="0" hangingPunct="1">
              <a:lnSpc>
                <a:spcPct val="90000"/>
              </a:lnSpc>
              <a:spcBef>
                <a:spcPct val="0"/>
              </a:spcBef>
              <a:buNone/>
              <a:defRPr sz="2600" kern="1200" baseline="0">
                <a:solidFill>
                  <a:srgbClr val="3D5567"/>
                </a:solidFill>
                <a:latin typeface="+mj-lt"/>
                <a:ea typeface="+mj-ea"/>
                <a:cs typeface="+mj-cs"/>
              </a:defRPr>
            </a:lvl1pPr>
          </a:lstStyle>
          <a:p>
            <a:r>
              <a:rPr lang="en-GB" sz="2400" dirty="0"/>
              <a:t>The Nomination Process – Manager and Self Nominations</a:t>
            </a:r>
            <a:br>
              <a:rPr lang="en-GB" sz="2400" dirty="0"/>
            </a:br>
            <a:endParaRPr lang="en-GB" sz="2400" dirty="0"/>
          </a:p>
        </p:txBody>
      </p:sp>
      <p:sp>
        <p:nvSpPr>
          <p:cNvPr id="9" name="Title 1">
            <a:extLst>
              <a:ext uri="{FF2B5EF4-FFF2-40B4-BE49-F238E27FC236}">
                <a16:creationId xmlns:a16="http://schemas.microsoft.com/office/drawing/2014/main" id="{3108EAE6-DE63-4323-AD48-0FA49D311A6A}"/>
              </a:ext>
            </a:extLst>
          </p:cNvPr>
          <p:cNvSpPr txBox="1">
            <a:spLocks/>
          </p:cNvSpPr>
          <p:nvPr/>
        </p:nvSpPr>
        <p:spPr>
          <a:xfrm>
            <a:off x="865091" y="1700439"/>
            <a:ext cx="10542492" cy="867930"/>
          </a:xfrm>
          <a:prstGeom prst="rect">
            <a:avLst/>
          </a:prstGeom>
        </p:spPr>
        <p:txBody>
          <a:bodyPr wrap="square" anchor="t" anchorCtr="0">
            <a:spAutoFit/>
          </a:bodyPr>
          <a:lstStyle>
            <a:lvl1pPr algn="l" defTabSz="914400" rtl="0" eaLnBrk="1" latinLnBrk="0" hangingPunct="1">
              <a:lnSpc>
                <a:spcPct val="90000"/>
              </a:lnSpc>
              <a:spcBef>
                <a:spcPct val="0"/>
              </a:spcBef>
              <a:buNone/>
              <a:defRPr sz="2600" kern="1200" baseline="0">
                <a:solidFill>
                  <a:srgbClr val="3D5567"/>
                </a:solidFill>
                <a:latin typeface="+mj-lt"/>
                <a:ea typeface="+mj-ea"/>
                <a:cs typeface="+mj-cs"/>
              </a:defRPr>
            </a:lvl1pPr>
          </a:lstStyle>
          <a:p>
            <a:r>
              <a:rPr lang="en-GB" sz="1600" dirty="0">
                <a:latin typeface="+mn-lt"/>
                <a:ea typeface="+mn-ea"/>
                <a:cs typeface="+mn-cs"/>
              </a:rPr>
              <a:t>We are keen to broaden the range of talents and backgrounds in the pool and are therefore adopting a hybrid approach where both managers and individuals can initiate the nomination process. </a:t>
            </a:r>
          </a:p>
          <a:p>
            <a:endParaRPr lang="en-GB" sz="2400" dirty="0"/>
          </a:p>
        </p:txBody>
      </p:sp>
    </p:spTree>
    <p:extLst>
      <p:ext uri="{BB962C8B-B14F-4D97-AF65-F5344CB8AC3E}">
        <p14:creationId xmlns:p14="http://schemas.microsoft.com/office/powerpoint/2010/main" val="3157319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726EF-78D6-41AE-8AE3-B7A31D262D94}"/>
              </a:ext>
            </a:extLst>
          </p:cNvPr>
          <p:cNvSpPr>
            <a:spLocks noGrp="1"/>
          </p:cNvSpPr>
          <p:nvPr>
            <p:ph type="ctrTitle"/>
          </p:nvPr>
        </p:nvSpPr>
        <p:spPr/>
        <p:txBody>
          <a:bodyPr/>
          <a:lstStyle/>
          <a:p>
            <a:r>
              <a:rPr lang="en-US" dirty="0"/>
              <a:t>Who is Eligible to Apply?	</a:t>
            </a:r>
            <a:endParaRPr lang="en-GB" dirty="0"/>
          </a:p>
        </p:txBody>
      </p:sp>
    </p:spTree>
    <p:extLst>
      <p:ext uri="{BB962C8B-B14F-4D97-AF65-F5344CB8AC3E}">
        <p14:creationId xmlns:p14="http://schemas.microsoft.com/office/powerpoint/2010/main" val="16523800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3E49E-6CC2-4E61-BBC4-1BA1EFD737E2}"/>
              </a:ext>
            </a:extLst>
          </p:cNvPr>
          <p:cNvSpPr>
            <a:spLocks noGrp="1"/>
          </p:cNvSpPr>
          <p:nvPr>
            <p:ph type="title"/>
          </p:nvPr>
        </p:nvSpPr>
        <p:spPr>
          <a:xfrm>
            <a:off x="844921" y="1443986"/>
            <a:ext cx="10750047" cy="757130"/>
          </a:xfrm>
        </p:spPr>
        <p:txBody>
          <a:bodyPr/>
          <a:lstStyle/>
          <a:p>
            <a:r>
              <a:rPr lang="en-GB" sz="2400" dirty="0"/>
              <a:t>Who is eligible to be nominated for the Aspire Together Talent Pool – Existing Directors?</a:t>
            </a:r>
            <a:endParaRPr lang="en-GB" dirty="0"/>
          </a:p>
        </p:txBody>
      </p:sp>
      <p:sp>
        <p:nvSpPr>
          <p:cNvPr id="3" name="Content Placeholder 2">
            <a:extLst>
              <a:ext uri="{FF2B5EF4-FFF2-40B4-BE49-F238E27FC236}">
                <a16:creationId xmlns:a16="http://schemas.microsoft.com/office/drawing/2014/main" id="{49FA652E-B9DE-49B3-81E6-C0B3F242BD88}"/>
              </a:ext>
            </a:extLst>
          </p:cNvPr>
          <p:cNvSpPr>
            <a:spLocks noGrp="1"/>
          </p:cNvSpPr>
          <p:nvPr>
            <p:ph idx="1"/>
          </p:nvPr>
        </p:nvSpPr>
        <p:spPr>
          <a:xfrm>
            <a:off x="844921" y="2201116"/>
            <a:ext cx="10863169" cy="3257550"/>
          </a:xfrm>
        </p:spPr>
        <p:txBody>
          <a:bodyPr/>
          <a:lstStyle/>
          <a:p>
            <a:pPr marL="0" indent="0">
              <a:buNone/>
            </a:pPr>
            <a:r>
              <a:rPr lang="en-GB" sz="1600" dirty="0"/>
              <a:t>Any existing director is eligible to be nominated/self-nominate to be part of the Aspire Together Existing Director Pool as long as the base criteria applies:</a:t>
            </a:r>
          </a:p>
          <a:p>
            <a:pPr marL="0" indent="0">
              <a:buNone/>
            </a:pPr>
            <a:endParaRPr lang="en-GB" sz="1600" dirty="0"/>
          </a:p>
          <a:p>
            <a:pPr lvl="0"/>
            <a:r>
              <a:rPr lang="en-GB" sz="1600" dirty="0"/>
              <a:t>They have been in post for more than two years (unless there are reasonable exceptional circumstances)*</a:t>
            </a:r>
          </a:p>
          <a:p>
            <a:pPr lvl="0"/>
            <a:r>
              <a:rPr lang="en-GB" sz="1600" dirty="0"/>
              <a:t>They </a:t>
            </a:r>
            <a:r>
              <a:rPr lang="en-US" sz="1600" dirty="0">
                <a:latin typeface="Arial" panose="020B0604020202020204" pitchFamily="34" charset="0"/>
                <a:ea typeface="Calibri" panose="020F0502020204030204" pitchFamily="34" charset="0"/>
              </a:rPr>
              <a:t>are not involved in any ongoing performance grievance, disciplinary process or investigation </a:t>
            </a:r>
          </a:p>
          <a:p>
            <a:pPr lvl="0"/>
            <a:r>
              <a:rPr lang="en-US" sz="1600" dirty="0">
                <a:latin typeface="Arial" panose="020B0604020202020204" pitchFamily="34" charset="0"/>
              </a:rPr>
              <a:t>The</a:t>
            </a:r>
            <a:r>
              <a:rPr lang="en-GB" sz="1600" dirty="0"/>
              <a:t>y meet the Fit and Proper Person Test </a:t>
            </a:r>
          </a:p>
          <a:p>
            <a:pPr lvl="0"/>
            <a:r>
              <a:rPr lang="en-GB" sz="1600" dirty="0"/>
              <a:t>They are ready to move to a new Executive Director position within a provider board or CCG governing body in the next six months</a:t>
            </a:r>
          </a:p>
          <a:p>
            <a:pPr lvl="0"/>
            <a:endParaRPr lang="en-GB" sz="1600" dirty="0"/>
          </a:p>
          <a:p>
            <a:pPr marL="0" lvl="0" indent="0">
              <a:buNone/>
            </a:pPr>
            <a:r>
              <a:rPr lang="en-GB" sz="1600" dirty="0"/>
              <a:t>If you have any questions about eligibility, please contact: </a:t>
            </a:r>
            <a:r>
              <a:rPr lang="en-GB" sz="1600" dirty="0">
                <a:hlinkClick r:id="rId2"/>
              </a:rPr>
              <a:t>aspire.together@nhs.net</a:t>
            </a:r>
            <a:r>
              <a:rPr lang="en-GB" sz="1600" dirty="0"/>
              <a:t>  </a:t>
            </a:r>
          </a:p>
          <a:p>
            <a:pPr marL="0" indent="0">
              <a:buNone/>
            </a:pPr>
            <a:endParaRPr lang="en-GB" dirty="0"/>
          </a:p>
          <a:p>
            <a:pPr marL="0" indent="0">
              <a:buNone/>
            </a:pPr>
            <a:r>
              <a:rPr lang="en-GB" sz="1400" i="1" dirty="0"/>
              <a:t>* For example a change in role for personal reasons, restructure or reorganisation. Those who are on secondment or acting up, must have been in an executive level position for at least two years, otherwise you will be required to apply for the Aspire Together Aspirant Director Pool</a:t>
            </a:r>
          </a:p>
          <a:p>
            <a:pPr marL="0" indent="0">
              <a:buNone/>
            </a:pPr>
            <a:endParaRPr lang="en-GB" sz="1400" i="1" dirty="0"/>
          </a:p>
          <a:p>
            <a:pPr marL="0" indent="0">
              <a:buNone/>
            </a:pPr>
            <a:endParaRPr lang="en-GB" dirty="0"/>
          </a:p>
        </p:txBody>
      </p:sp>
      <p:sp>
        <p:nvSpPr>
          <p:cNvPr id="18" name="Rectangle 73">
            <a:extLst>
              <a:ext uri="{FF2B5EF4-FFF2-40B4-BE49-F238E27FC236}">
                <a16:creationId xmlns:a16="http://schemas.microsoft.com/office/drawing/2014/main" id="{3D952104-74FC-48AF-AF7E-558E0CB14461}"/>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19" name="Rectangle 94">
            <a:extLst>
              <a:ext uri="{FF2B5EF4-FFF2-40B4-BE49-F238E27FC236}">
                <a16:creationId xmlns:a16="http://schemas.microsoft.com/office/drawing/2014/main" id="{F58A5DD7-9E75-4F50-B5BB-401750B45704}"/>
              </a:ext>
            </a:extLst>
          </p:cNvPr>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altLang="en-US" sz="1100" b="1"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br>
              <a:rPr kumimoji="0" lang="en-GB" altLang="en-US" sz="1100" b="1"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br>
            <a:endParaRPr kumimoji="0" lang="en-GB"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931829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77440-F769-4B04-9267-576E088F3184}"/>
              </a:ext>
            </a:extLst>
          </p:cNvPr>
          <p:cNvSpPr>
            <a:spLocks noGrp="1"/>
          </p:cNvSpPr>
          <p:nvPr>
            <p:ph type="ctrTitle"/>
          </p:nvPr>
        </p:nvSpPr>
        <p:spPr/>
        <p:txBody>
          <a:bodyPr/>
          <a:lstStyle/>
          <a:p>
            <a:r>
              <a:rPr lang="en-US" dirty="0"/>
              <a:t>Overview of the Nomination and Application Process</a:t>
            </a:r>
            <a:endParaRPr lang="en-GB" dirty="0"/>
          </a:p>
        </p:txBody>
      </p:sp>
    </p:spTree>
    <p:extLst>
      <p:ext uri="{BB962C8B-B14F-4D97-AF65-F5344CB8AC3E}">
        <p14:creationId xmlns:p14="http://schemas.microsoft.com/office/powerpoint/2010/main" val="1266460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342E9E4-B542-4C9C-A460-9DDEE08AC507}"/>
              </a:ext>
            </a:extLst>
          </p:cNvPr>
          <p:cNvSpPr>
            <a:spLocks noGrp="1"/>
          </p:cNvSpPr>
          <p:nvPr>
            <p:ph type="title"/>
          </p:nvPr>
        </p:nvSpPr>
        <p:spPr>
          <a:xfrm>
            <a:off x="4502522" y="669638"/>
            <a:ext cx="3186955" cy="424732"/>
          </a:xfrm>
        </p:spPr>
        <p:txBody>
          <a:bodyPr/>
          <a:lstStyle/>
          <a:p>
            <a:r>
              <a:rPr lang="en-GB" sz="2400" dirty="0"/>
              <a:t>Nomination Process</a:t>
            </a:r>
          </a:p>
        </p:txBody>
      </p:sp>
      <p:sp>
        <p:nvSpPr>
          <p:cNvPr id="10" name="TextBox 9">
            <a:extLst>
              <a:ext uri="{FF2B5EF4-FFF2-40B4-BE49-F238E27FC236}">
                <a16:creationId xmlns:a16="http://schemas.microsoft.com/office/drawing/2014/main" id="{CA99D6C5-8FED-4E5F-A128-5910D8BD6DC9}"/>
              </a:ext>
            </a:extLst>
          </p:cNvPr>
          <p:cNvSpPr txBox="1"/>
          <p:nvPr/>
        </p:nvSpPr>
        <p:spPr>
          <a:xfrm>
            <a:off x="548097" y="5294007"/>
            <a:ext cx="11491502" cy="923330"/>
          </a:xfrm>
          <a:prstGeom prst="rect">
            <a:avLst/>
          </a:prstGeom>
          <a:noFill/>
          <a:ln>
            <a:solidFill>
              <a:srgbClr val="4472C4"/>
            </a:solidFill>
            <a:prstDash val="sysDot"/>
          </a:ln>
          <a:effectLst>
            <a:softEdge rad="12700"/>
          </a:effectLst>
        </p:spPr>
        <p:txBody>
          <a:bodyPr wrap="square" rtlCol="0">
            <a:spAutoFit/>
          </a:bodyPr>
          <a:lstStyle/>
          <a:p>
            <a:pPr algn="ctr"/>
            <a:r>
              <a:rPr lang="en-GB" sz="1200" b="1" u="sng" dirty="0"/>
              <a:t>Notes</a:t>
            </a:r>
            <a:r>
              <a:rPr lang="en-GB" sz="1200" dirty="0"/>
              <a:t>:</a:t>
            </a:r>
          </a:p>
          <a:p>
            <a:r>
              <a:rPr lang="en-GB" sz="1200" b="1" dirty="0"/>
              <a:t>Base criteria: </a:t>
            </a:r>
            <a:r>
              <a:rPr lang="en-US" sz="1200" dirty="0"/>
              <a:t>CEOs/AOs or HRD are asked to confirm that the individual has been in post for more than 2 years, not subject to any ongoing performance grievance, disciplinary or investigation, and that they meet the ‘fit and proper persons test’. If these base criteria are met, please support the nomination.</a:t>
            </a:r>
          </a:p>
          <a:p>
            <a:endParaRPr lang="en-GB" dirty="0"/>
          </a:p>
        </p:txBody>
      </p:sp>
      <p:sp>
        <p:nvSpPr>
          <p:cNvPr id="5" name="Text Placeholder 3">
            <a:extLst>
              <a:ext uri="{FF2B5EF4-FFF2-40B4-BE49-F238E27FC236}">
                <a16:creationId xmlns:a16="http://schemas.microsoft.com/office/drawing/2014/main" id="{A058AB6E-E385-4904-9118-5B04F274FBE0}"/>
              </a:ext>
            </a:extLst>
          </p:cNvPr>
          <p:cNvSpPr>
            <a:spLocks noGrp="1"/>
          </p:cNvSpPr>
          <p:nvPr>
            <p:ph type="body" sz="quarter" idx="15"/>
          </p:nvPr>
        </p:nvSpPr>
        <p:spPr>
          <a:xfrm>
            <a:off x="377551" y="1694948"/>
            <a:ext cx="11585495" cy="721106"/>
          </a:xfrm>
        </p:spPr>
        <p:txBody>
          <a:bodyPr/>
          <a:lstStyle/>
          <a:p>
            <a:pPr algn="ctr"/>
            <a:r>
              <a:rPr lang="en-GB" sz="1800" dirty="0"/>
              <a:t>The following visual demonstrates the nomination and application process for those who are organisation nominated </a:t>
            </a:r>
          </a:p>
        </p:txBody>
      </p:sp>
      <p:sp>
        <p:nvSpPr>
          <p:cNvPr id="2" name="Rectangle: Rounded Corners 1">
            <a:extLst>
              <a:ext uri="{FF2B5EF4-FFF2-40B4-BE49-F238E27FC236}">
                <a16:creationId xmlns:a16="http://schemas.microsoft.com/office/drawing/2014/main" id="{60F9095F-12D2-4151-8D7E-A7ABF3578C1A}"/>
              </a:ext>
            </a:extLst>
          </p:cNvPr>
          <p:cNvSpPr/>
          <p:nvPr/>
        </p:nvSpPr>
        <p:spPr>
          <a:xfrm>
            <a:off x="538490" y="3320906"/>
            <a:ext cx="1944915" cy="991503"/>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Regional Talent Board announce process for nominations is open</a:t>
            </a:r>
            <a:endParaRPr lang="en-GB" sz="1200" dirty="0"/>
          </a:p>
        </p:txBody>
      </p:sp>
      <p:sp>
        <p:nvSpPr>
          <p:cNvPr id="3" name="Rectangle: Rounded Corners 2">
            <a:extLst>
              <a:ext uri="{FF2B5EF4-FFF2-40B4-BE49-F238E27FC236}">
                <a16:creationId xmlns:a16="http://schemas.microsoft.com/office/drawing/2014/main" id="{BB95B48B-CCF7-41DF-B285-24CC635066EF}"/>
              </a:ext>
            </a:extLst>
          </p:cNvPr>
          <p:cNvSpPr/>
          <p:nvPr/>
        </p:nvSpPr>
        <p:spPr>
          <a:xfrm>
            <a:off x="3430196" y="3146312"/>
            <a:ext cx="3119291" cy="1363298"/>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200" b="1" u="sng" dirty="0"/>
              <a:t>CEO/AO</a:t>
            </a:r>
          </a:p>
          <a:p>
            <a:pPr lvl="0" algn="ctr"/>
            <a:r>
              <a:rPr lang="en-GB" sz="1200" dirty="0"/>
              <a:t>Using own organisations Talent Management processes, identify suitable individuals, undertake talent conversation and complete nomination form with individual</a:t>
            </a:r>
          </a:p>
        </p:txBody>
      </p:sp>
      <p:sp>
        <p:nvSpPr>
          <p:cNvPr id="6" name="Rectangle: Rounded Corners 5">
            <a:extLst>
              <a:ext uri="{FF2B5EF4-FFF2-40B4-BE49-F238E27FC236}">
                <a16:creationId xmlns:a16="http://schemas.microsoft.com/office/drawing/2014/main" id="{63C700AB-A491-48F5-9715-D92EF75DBB54}"/>
              </a:ext>
            </a:extLst>
          </p:cNvPr>
          <p:cNvSpPr/>
          <p:nvPr/>
        </p:nvSpPr>
        <p:spPr>
          <a:xfrm>
            <a:off x="7543775" y="2867796"/>
            <a:ext cx="1724106" cy="179977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200" dirty="0"/>
              <a:t>CEO/AO asked to approve all nominations except where the candidate does not meet the ‘base criteria’ </a:t>
            </a:r>
          </a:p>
          <a:p>
            <a:pPr lvl="0" algn="ctr"/>
            <a:r>
              <a:rPr lang="en-GB" sz="1200" dirty="0"/>
              <a:t>(see notes below)</a:t>
            </a:r>
          </a:p>
          <a:p>
            <a:pPr algn="ctr"/>
            <a:endParaRPr lang="en-GB" sz="1200" dirty="0"/>
          </a:p>
        </p:txBody>
      </p:sp>
      <p:sp>
        <p:nvSpPr>
          <p:cNvPr id="11" name="Rectangle: Rounded Corners 10">
            <a:extLst>
              <a:ext uri="{FF2B5EF4-FFF2-40B4-BE49-F238E27FC236}">
                <a16:creationId xmlns:a16="http://schemas.microsoft.com/office/drawing/2014/main" id="{C41F4368-CA3A-40C2-AADF-338421F6C3B6}"/>
              </a:ext>
            </a:extLst>
          </p:cNvPr>
          <p:cNvSpPr/>
          <p:nvPr/>
        </p:nvSpPr>
        <p:spPr>
          <a:xfrm>
            <a:off x="10159883" y="3054958"/>
            <a:ext cx="1724106" cy="1620315"/>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Candidate sends nomination form on to the Regional Talent Board Team</a:t>
            </a:r>
          </a:p>
          <a:p>
            <a:pPr algn="ctr"/>
            <a:endParaRPr lang="en-GB" sz="1200" dirty="0"/>
          </a:p>
        </p:txBody>
      </p:sp>
      <p:sp>
        <p:nvSpPr>
          <p:cNvPr id="14" name="Arrow: Right 13">
            <a:extLst>
              <a:ext uri="{FF2B5EF4-FFF2-40B4-BE49-F238E27FC236}">
                <a16:creationId xmlns:a16="http://schemas.microsoft.com/office/drawing/2014/main" id="{4C593ADF-6304-4300-B635-D564E0A930F7}"/>
              </a:ext>
            </a:extLst>
          </p:cNvPr>
          <p:cNvSpPr/>
          <p:nvPr/>
        </p:nvSpPr>
        <p:spPr>
          <a:xfrm>
            <a:off x="6913185" y="3682417"/>
            <a:ext cx="360897" cy="266085"/>
          </a:xfrm>
          <a:prstGeom prst="righ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Arrow: Right 16">
            <a:extLst>
              <a:ext uri="{FF2B5EF4-FFF2-40B4-BE49-F238E27FC236}">
                <a16:creationId xmlns:a16="http://schemas.microsoft.com/office/drawing/2014/main" id="{EFB8672F-8FCF-44EE-923C-E0D3AE6FAAF0}"/>
              </a:ext>
            </a:extLst>
          </p:cNvPr>
          <p:cNvSpPr/>
          <p:nvPr/>
        </p:nvSpPr>
        <p:spPr>
          <a:xfrm>
            <a:off x="2799606" y="3682416"/>
            <a:ext cx="360897" cy="266085"/>
          </a:xfrm>
          <a:prstGeom prst="righ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Arrow: Right 17">
            <a:extLst>
              <a:ext uri="{FF2B5EF4-FFF2-40B4-BE49-F238E27FC236}">
                <a16:creationId xmlns:a16="http://schemas.microsoft.com/office/drawing/2014/main" id="{5EEA06DD-DD0F-47FC-8C96-B3E7B995D377}"/>
              </a:ext>
            </a:extLst>
          </p:cNvPr>
          <p:cNvSpPr/>
          <p:nvPr/>
        </p:nvSpPr>
        <p:spPr>
          <a:xfrm>
            <a:off x="9576421" y="3694919"/>
            <a:ext cx="360897" cy="266085"/>
          </a:xfrm>
          <a:prstGeom prst="righ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0190064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342E9E4-B542-4C9C-A460-9DDEE08AC507}"/>
              </a:ext>
            </a:extLst>
          </p:cNvPr>
          <p:cNvSpPr>
            <a:spLocks noGrp="1"/>
          </p:cNvSpPr>
          <p:nvPr>
            <p:ph type="title"/>
          </p:nvPr>
        </p:nvSpPr>
        <p:spPr>
          <a:xfrm>
            <a:off x="4502522" y="669638"/>
            <a:ext cx="4003303" cy="757130"/>
          </a:xfrm>
        </p:spPr>
        <p:txBody>
          <a:bodyPr/>
          <a:lstStyle/>
          <a:p>
            <a:r>
              <a:rPr lang="en-GB" sz="2400" dirty="0"/>
              <a:t>Self - Nomination Process</a:t>
            </a:r>
          </a:p>
        </p:txBody>
      </p:sp>
      <p:sp>
        <p:nvSpPr>
          <p:cNvPr id="10" name="TextBox 9">
            <a:extLst>
              <a:ext uri="{FF2B5EF4-FFF2-40B4-BE49-F238E27FC236}">
                <a16:creationId xmlns:a16="http://schemas.microsoft.com/office/drawing/2014/main" id="{CA99D6C5-8FED-4E5F-A128-5910D8BD6DC9}"/>
              </a:ext>
            </a:extLst>
          </p:cNvPr>
          <p:cNvSpPr txBox="1"/>
          <p:nvPr/>
        </p:nvSpPr>
        <p:spPr>
          <a:xfrm>
            <a:off x="548097" y="5294007"/>
            <a:ext cx="11491502" cy="1292662"/>
          </a:xfrm>
          <a:prstGeom prst="rect">
            <a:avLst/>
          </a:prstGeom>
          <a:noFill/>
          <a:ln>
            <a:solidFill>
              <a:srgbClr val="4472C4"/>
            </a:solidFill>
            <a:prstDash val="sysDot"/>
          </a:ln>
          <a:effectLst>
            <a:softEdge rad="12700"/>
          </a:effectLst>
        </p:spPr>
        <p:txBody>
          <a:bodyPr wrap="square" rtlCol="0">
            <a:spAutoFit/>
          </a:bodyPr>
          <a:lstStyle/>
          <a:p>
            <a:pPr algn="ctr"/>
            <a:r>
              <a:rPr lang="en-GB" sz="1200" b="1" u="sng" dirty="0"/>
              <a:t>Notes</a:t>
            </a:r>
            <a:r>
              <a:rPr lang="en-GB" sz="1200" dirty="0"/>
              <a:t>:</a:t>
            </a:r>
          </a:p>
          <a:p>
            <a:r>
              <a:rPr lang="en-GB" sz="1200" b="1" dirty="0"/>
              <a:t>Base criteria: </a:t>
            </a:r>
            <a:r>
              <a:rPr lang="en-US" sz="1200" dirty="0"/>
              <a:t>CEOs/AOs or HRD are asked to confirm that the individual has been in post for more than 2 years, not subject to any ongoing performance grievance, disciplinary or investigation, and that they meet the ‘fit and proper persons test’. If these base criteria are met, please support the nomination.</a:t>
            </a:r>
          </a:p>
          <a:p>
            <a:r>
              <a:rPr lang="en-GB" sz="1200" b="1" dirty="0"/>
              <a:t>Self-nomination: </a:t>
            </a:r>
            <a:r>
              <a:rPr lang="en-GB" sz="1200" dirty="0"/>
              <a:t>If self-nominated individuals do not receive the CEO/AO or HRD support required for reasons other than not meeting the base criteria, please contact the RTB for guidance: </a:t>
            </a:r>
            <a:r>
              <a:rPr lang="en-GB" sz="1200" dirty="0">
                <a:hlinkClick r:id="rId2"/>
              </a:rPr>
              <a:t>aspire.together@nhs.net</a:t>
            </a:r>
            <a:r>
              <a:rPr lang="en-GB" sz="1200" dirty="0"/>
              <a:t> </a:t>
            </a:r>
            <a:endParaRPr lang="en-US" sz="1200" dirty="0"/>
          </a:p>
          <a:p>
            <a:endParaRPr lang="en-GB" dirty="0"/>
          </a:p>
        </p:txBody>
      </p:sp>
      <p:sp>
        <p:nvSpPr>
          <p:cNvPr id="5" name="Text Placeholder 3">
            <a:extLst>
              <a:ext uri="{FF2B5EF4-FFF2-40B4-BE49-F238E27FC236}">
                <a16:creationId xmlns:a16="http://schemas.microsoft.com/office/drawing/2014/main" id="{A058AB6E-E385-4904-9118-5B04F274FBE0}"/>
              </a:ext>
            </a:extLst>
          </p:cNvPr>
          <p:cNvSpPr>
            <a:spLocks noGrp="1"/>
          </p:cNvSpPr>
          <p:nvPr>
            <p:ph type="body" sz="quarter" idx="15"/>
          </p:nvPr>
        </p:nvSpPr>
        <p:spPr>
          <a:xfrm>
            <a:off x="333828" y="1788390"/>
            <a:ext cx="11585495" cy="721106"/>
          </a:xfrm>
        </p:spPr>
        <p:txBody>
          <a:bodyPr/>
          <a:lstStyle/>
          <a:p>
            <a:pPr algn="ctr"/>
            <a:r>
              <a:rPr lang="en-GB" sz="1800" dirty="0"/>
              <a:t>The following visual demonstrates the nomination and application process for those who are </a:t>
            </a:r>
          </a:p>
          <a:p>
            <a:pPr algn="ctr"/>
            <a:r>
              <a:rPr lang="en-GB" sz="1800" dirty="0"/>
              <a:t>self-nominated </a:t>
            </a:r>
          </a:p>
        </p:txBody>
      </p:sp>
      <p:sp>
        <p:nvSpPr>
          <p:cNvPr id="2" name="Rectangle: Rounded Corners 1">
            <a:extLst>
              <a:ext uri="{FF2B5EF4-FFF2-40B4-BE49-F238E27FC236}">
                <a16:creationId xmlns:a16="http://schemas.microsoft.com/office/drawing/2014/main" id="{60F9095F-12D2-4151-8D7E-A7ABF3578C1A}"/>
              </a:ext>
            </a:extLst>
          </p:cNvPr>
          <p:cNvSpPr/>
          <p:nvPr/>
        </p:nvSpPr>
        <p:spPr>
          <a:xfrm>
            <a:off x="111648" y="3320906"/>
            <a:ext cx="1944915" cy="991503"/>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Regional Talent Board announce process for nominations is open</a:t>
            </a:r>
            <a:endParaRPr lang="en-GB" sz="1200" dirty="0"/>
          </a:p>
        </p:txBody>
      </p:sp>
      <p:sp>
        <p:nvSpPr>
          <p:cNvPr id="9" name="Rectangle: Rounded Corners 8">
            <a:extLst>
              <a:ext uri="{FF2B5EF4-FFF2-40B4-BE49-F238E27FC236}">
                <a16:creationId xmlns:a16="http://schemas.microsoft.com/office/drawing/2014/main" id="{845BF2AD-7F2A-4DFD-BCBF-17A45EA02EF4}"/>
              </a:ext>
            </a:extLst>
          </p:cNvPr>
          <p:cNvSpPr/>
          <p:nvPr/>
        </p:nvSpPr>
        <p:spPr>
          <a:xfrm>
            <a:off x="2522348" y="3168733"/>
            <a:ext cx="3119290" cy="1213804"/>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GB" sz="1200" b="1" u="sng" dirty="0"/>
          </a:p>
          <a:p>
            <a:pPr lvl="0" algn="ctr"/>
            <a:r>
              <a:rPr lang="en-GB" sz="1100" b="1" u="sng" dirty="0"/>
              <a:t>INDIVIDUALS</a:t>
            </a:r>
          </a:p>
          <a:p>
            <a:pPr lvl="0" algn="ctr"/>
            <a:r>
              <a:rPr lang="en-GB" sz="1100" dirty="0"/>
              <a:t>Seek out a talent conversation with executive leader (must be operating at Executive CEO/AO/Chair level) and complete nomination form</a:t>
            </a:r>
          </a:p>
          <a:p>
            <a:pPr algn="ctr"/>
            <a:endParaRPr lang="en-GB" sz="1200" dirty="0"/>
          </a:p>
        </p:txBody>
      </p:sp>
      <p:sp>
        <p:nvSpPr>
          <p:cNvPr id="4" name="Rectangle: Rounded Corners 3">
            <a:extLst>
              <a:ext uri="{FF2B5EF4-FFF2-40B4-BE49-F238E27FC236}">
                <a16:creationId xmlns:a16="http://schemas.microsoft.com/office/drawing/2014/main" id="{0A97B52C-BA72-4302-8EC0-3EB3C10514D5}"/>
              </a:ext>
            </a:extLst>
          </p:cNvPr>
          <p:cNvSpPr/>
          <p:nvPr/>
        </p:nvSpPr>
        <p:spPr>
          <a:xfrm>
            <a:off x="6115389" y="3252922"/>
            <a:ext cx="1478908" cy="1138773"/>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p>
          <a:p>
            <a:pPr algn="ctr"/>
            <a:r>
              <a:rPr lang="en-GB" sz="1200" dirty="0"/>
              <a:t>Self-nomination form forwarded  to HRD for approval</a:t>
            </a:r>
          </a:p>
          <a:p>
            <a:pPr algn="ctr"/>
            <a:endParaRPr lang="en-GB" dirty="0"/>
          </a:p>
        </p:txBody>
      </p:sp>
      <p:sp>
        <p:nvSpPr>
          <p:cNvPr id="6" name="Rectangle: Rounded Corners 5">
            <a:extLst>
              <a:ext uri="{FF2B5EF4-FFF2-40B4-BE49-F238E27FC236}">
                <a16:creationId xmlns:a16="http://schemas.microsoft.com/office/drawing/2014/main" id="{63C700AB-A491-48F5-9715-D92EF75DBB54}"/>
              </a:ext>
            </a:extLst>
          </p:cNvPr>
          <p:cNvSpPr/>
          <p:nvPr/>
        </p:nvSpPr>
        <p:spPr>
          <a:xfrm>
            <a:off x="8100378" y="2965231"/>
            <a:ext cx="1724106" cy="179977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200" dirty="0"/>
              <a:t>HRD asked to approve all nominations except where the candidate does not meet the ‘base criteria’ </a:t>
            </a:r>
          </a:p>
          <a:p>
            <a:pPr lvl="0" algn="ctr"/>
            <a:r>
              <a:rPr lang="en-GB" sz="1200" dirty="0"/>
              <a:t>(see notes below)</a:t>
            </a:r>
          </a:p>
          <a:p>
            <a:pPr algn="ctr"/>
            <a:endParaRPr lang="en-GB" sz="1200" dirty="0"/>
          </a:p>
        </p:txBody>
      </p:sp>
      <p:sp>
        <p:nvSpPr>
          <p:cNvPr id="11" name="Rectangle: Rounded Corners 10">
            <a:extLst>
              <a:ext uri="{FF2B5EF4-FFF2-40B4-BE49-F238E27FC236}">
                <a16:creationId xmlns:a16="http://schemas.microsoft.com/office/drawing/2014/main" id="{C41F4368-CA3A-40C2-AADF-338421F6C3B6}"/>
              </a:ext>
            </a:extLst>
          </p:cNvPr>
          <p:cNvSpPr/>
          <p:nvPr/>
        </p:nvSpPr>
        <p:spPr>
          <a:xfrm>
            <a:off x="10315493" y="3001539"/>
            <a:ext cx="1724106" cy="1620315"/>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Candidate sends nomination form on to the Regional Talent Board Team</a:t>
            </a:r>
          </a:p>
          <a:p>
            <a:pPr algn="ctr"/>
            <a:endParaRPr lang="en-GB" sz="1200" dirty="0"/>
          </a:p>
        </p:txBody>
      </p:sp>
      <p:sp>
        <p:nvSpPr>
          <p:cNvPr id="14" name="Arrow: Right 13">
            <a:extLst>
              <a:ext uri="{FF2B5EF4-FFF2-40B4-BE49-F238E27FC236}">
                <a16:creationId xmlns:a16="http://schemas.microsoft.com/office/drawing/2014/main" id="{4C593ADF-6304-4300-B635-D564E0A930F7}"/>
              </a:ext>
            </a:extLst>
          </p:cNvPr>
          <p:cNvSpPr/>
          <p:nvPr/>
        </p:nvSpPr>
        <p:spPr>
          <a:xfrm>
            <a:off x="7672511" y="3678651"/>
            <a:ext cx="360897" cy="266085"/>
          </a:xfrm>
          <a:prstGeom prst="righ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Arrow: Right 15">
            <a:extLst>
              <a:ext uri="{FF2B5EF4-FFF2-40B4-BE49-F238E27FC236}">
                <a16:creationId xmlns:a16="http://schemas.microsoft.com/office/drawing/2014/main" id="{438C202F-3459-486E-AD35-B4575AB2FC45}"/>
              </a:ext>
            </a:extLst>
          </p:cNvPr>
          <p:cNvSpPr/>
          <p:nvPr/>
        </p:nvSpPr>
        <p:spPr>
          <a:xfrm>
            <a:off x="5707391" y="3693720"/>
            <a:ext cx="360897" cy="266085"/>
          </a:xfrm>
          <a:prstGeom prst="righ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Arrow: Right 16">
            <a:extLst>
              <a:ext uri="{FF2B5EF4-FFF2-40B4-BE49-F238E27FC236}">
                <a16:creationId xmlns:a16="http://schemas.microsoft.com/office/drawing/2014/main" id="{EFB8672F-8FCF-44EE-923C-E0D3AE6FAAF0}"/>
              </a:ext>
            </a:extLst>
          </p:cNvPr>
          <p:cNvSpPr/>
          <p:nvPr/>
        </p:nvSpPr>
        <p:spPr>
          <a:xfrm>
            <a:off x="2118225" y="3678652"/>
            <a:ext cx="360897" cy="266085"/>
          </a:xfrm>
          <a:prstGeom prst="righ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Arrow: Right 17">
            <a:extLst>
              <a:ext uri="{FF2B5EF4-FFF2-40B4-BE49-F238E27FC236}">
                <a16:creationId xmlns:a16="http://schemas.microsoft.com/office/drawing/2014/main" id="{5EEA06DD-DD0F-47FC-8C96-B3E7B995D377}"/>
              </a:ext>
            </a:extLst>
          </p:cNvPr>
          <p:cNvSpPr/>
          <p:nvPr/>
        </p:nvSpPr>
        <p:spPr>
          <a:xfrm>
            <a:off x="9911530" y="3689267"/>
            <a:ext cx="360897" cy="266085"/>
          </a:xfrm>
          <a:prstGeom prst="righ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795126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8E82C-440E-42F0-9406-6CC6E1FAFDA4}"/>
              </a:ext>
            </a:extLst>
          </p:cNvPr>
          <p:cNvSpPr>
            <a:spLocks noGrp="1"/>
          </p:cNvSpPr>
          <p:nvPr>
            <p:ph type="ctrTitle"/>
          </p:nvPr>
        </p:nvSpPr>
        <p:spPr>
          <a:xfrm>
            <a:off x="851647" y="1376521"/>
            <a:ext cx="10120312" cy="1067594"/>
          </a:xfrm>
        </p:spPr>
        <p:txBody>
          <a:bodyPr/>
          <a:lstStyle/>
          <a:p>
            <a:r>
              <a:rPr lang="en-GB" dirty="0"/>
              <a:t>Contents</a:t>
            </a:r>
          </a:p>
        </p:txBody>
      </p:sp>
      <p:sp>
        <p:nvSpPr>
          <p:cNvPr id="3" name="Subtitle 2">
            <a:extLst>
              <a:ext uri="{FF2B5EF4-FFF2-40B4-BE49-F238E27FC236}">
                <a16:creationId xmlns:a16="http://schemas.microsoft.com/office/drawing/2014/main" id="{FD95ED54-C8BC-4ED6-96F4-5C7487F9BC6A}"/>
              </a:ext>
            </a:extLst>
          </p:cNvPr>
          <p:cNvSpPr>
            <a:spLocks noGrp="1"/>
          </p:cNvSpPr>
          <p:nvPr>
            <p:ph type="subTitle" idx="1"/>
          </p:nvPr>
        </p:nvSpPr>
        <p:spPr>
          <a:xfrm>
            <a:off x="851647" y="1982802"/>
            <a:ext cx="10120312" cy="3498677"/>
          </a:xfrm>
        </p:spPr>
        <p:txBody>
          <a:bodyPr/>
          <a:lstStyle/>
          <a:p>
            <a:pPr marL="285750" indent="-285750">
              <a:lnSpc>
                <a:spcPct val="100000"/>
              </a:lnSpc>
              <a:buFont typeface="Arial" panose="020B0604020202020204" pitchFamily="34" charset="0"/>
              <a:buChar char="•"/>
            </a:pPr>
            <a:r>
              <a:rPr lang="en-US" sz="1600" dirty="0"/>
              <a:t>Introduction to the </a:t>
            </a:r>
            <a:r>
              <a:rPr lang="en-GB" sz="1600" dirty="0"/>
              <a:t>Midlands and East Regional Talent Board</a:t>
            </a:r>
            <a:endParaRPr lang="en-US" sz="1600" dirty="0"/>
          </a:p>
          <a:p>
            <a:pPr marL="285750" indent="-285750">
              <a:lnSpc>
                <a:spcPct val="100000"/>
              </a:lnSpc>
              <a:buFont typeface="Arial" panose="020B0604020202020204" pitchFamily="34" charset="0"/>
              <a:buChar char="•"/>
            </a:pPr>
            <a:r>
              <a:rPr lang="en-US" sz="1600" dirty="0"/>
              <a:t>Purpose of the Nomination pack			</a:t>
            </a:r>
          </a:p>
          <a:p>
            <a:pPr marL="285750" indent="-285750">
              <a:lnSpc>
                <a:spcPct val="100000"/>
              </a:lnSpc>
              <a:buFont typeface="Arial" panose="020B0604020202020204" pitchFamily="34" charset="0"/>
              <a:buChar char="•"/>
            </a:pPr>
            <a:r>
              <a:rPr lang="en-US" sz="1600" dirty="0"/>
              <a:t>The Benefits of the </a:t>
            </a:r>
            <a:r>
              <a:rPr lang="en-GB" sz="1600" dirty="0"/>
              <a:t>Aspire Together Talent Pool – Existing Directors</a:t>
            </a:r>
            <a:r>
              <a:rPr lang="en-US" sz="1600" dirty="0"/>
              <a:t>				</a:t>
            </a:r>
          </a:p>
          <a:p>
            <a:pPr marL="285750" indent="-285750">
              <a:lnSpc>
                <a:spcPct val="100000"/>
              </a:lnSpc>
              <a:buFont typeface="Arial" panose="020B0604020202020204" pitchFamily="34" charset="0"/>
              <a:buChar char="•"/>
            </a:pPr>
            <a:r>
              <a:rPr lang="en-US" sz="1600" dirty="0"/>
              <a:t>Overview of the Nomination Process					</a:t>
            </a:r>
          </a:p>
          <a:p>
            <a:pPr marL="285750" indent="-285750">
              <a:lnSpc>
                <a:spcPct val="100000"/>
              </a:lnSpc>
              <a:buFont typeface="Arial" panose="020B0604020202020204" pitchFamily="34" charset="0"/>
              <a:buChar char="•"/>
            </a:pPr>
            <a:r>
              <a:rPr lang="en-US" sz="1600" dirty="0"/>
              <a:t>Who is Eligible to Apply?	</a:t>
            </a:r>
          </a:p>
          <a:p>
            <a:pPr marL="285750" indent="-285750">
              <a:lnSpc>
                <a:spcPct val="100000"/>
              </a:lnSpc>
              <a:buFont typeface="Arial" panose="020B0604020202020204" pitchFamily="34" charset="0"/>
              <a:buChar char="•"/>
            </a:pPr>
            <a:r>
              <a:rPr lang="en-US" sz="1600" dirty="0"/>
              <a:t>Overview of the Nomination and Application Process	</a:t>
            </a:r>
          </a:p>
          <a:p>
            <a:pPr marL="285750" indent="-285750">
              <a:lnSpc>
                <a:spcPct val="100000"/>
              </a:lnSpc>
              <a:buFont typeface="Arial" panose="020B0604020202020204" pitchFamily="34" charset="0"/>
              <a:buChar char="•"/>
            </a:pPr>
            <a:r>
              <a:rPr lang="en-US" sz="1600" dirty="0"/>
              <a:t>Talent Conversation Guidance</a:t>
            </a:r>
          </a:p>
          <a:p>
            <a:pPr marL="285750" indent="-285750">
              <a:lnSpc>
                <a:spcPct val="100000"/>
              </a:lnSpc>
              <a:buFont typeface="Arial" panose="020B0604020202020204" pitchFamily="34" charset="0"/>
              <a:buChar char="•"/>
            </a:pPr>
            <a:r>
              <a:rPr lang="en-US" sz="1600" dirty="0"/>
              <a:t>Becoming a Member of the </a:t>
            </a:r>
            <a:r>
              <a:rPr lang="en-GB" sz="1600" dirty="0"/>
              <a:t>Aspire Together Talent Pool - Existing Directors</a:t>
            </a:r>
            <a:r>
              <a:rPr lang="en-US" sz="1600" dirty="0"/>
              <a:t>		</a:t>
            </a:r>
          </a:p>
          <a:p>
            <a:pPr marL="285750" indent="-285750">
              <a:lnSpc>
                <a:spcPct val="100000"/>
              </a:lnSpc>
              <a:buFont typeface="Arial" panose="020B0604020202020204" pitchFamily="34" charset="0"/>
              <a:buChar char="•"/>
            </a:pPr>
            <a:r>
              <a:rPr lang="en-US" sz="1600" dirty="0"/>
              <a:t>Contact Details and Further Reading</a:t>
            </a:r>
          </a:p>
          <a:p>
            <a:pPr marL="285750" indent="-285750">
              <a:buFont typeface="Arial" panose="020B0604020202020204" pitchFamily="34" charset="0"/>
              <a:buChar char="•"/>
            </a:pPr>
            <a:endParaRPr lang="en-GB" sz="1600" dirty="0"/>
          </a:p>
        </p:txBody>
      </p:sp>
    </p:spTree>
    <p:extLst>
      <p:ext uri="{BB962C8B-B14F-4D97-AF65-F5344CB8AC3E}">
        <p14:creationId xmlns:p14="http://schemas.microsoft.com/office/powerpoint/2010/main" val="152566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726EF-78D6-41AE-8AE3-B7A31D262D94}"/>
              </a:ext>
            </a:extLst>
          </p:cNvPr>
          <p:cNvSpPr>
            <a:spLocks noGrp="1"/>
          </p:cNvSpPr>
          <p:nvPr>
            <p:ph type="ctrTitle"/>
          </p:nvPr>
        </p:nvSpPr>
        <p:spPr>
          <a:xfrm>
            <a:off x="851646" y="1993033"/>
            <a:ext cx="10409912" cy="1067594"/>
          </a:xfrm>
        </p:spPr>
        <p:txBody>
          <a:bodyPr/>
          <a:lstStyle/>
          <a:p>
            <a:r>
              <a:rPr lang="en-US" dirty="0"/>
              <a:t>Talent Conversation Guidance</a:t>
            </a:r>
            <a:endParaRPr lang="en-GB" dirty="0"/>
          </a:p>
        </p:txBody>
      </p:sp>
    </p:spTree>
    <p:extLst>
      <p:ext uri="{BB962C8B-B14F-4D97-AF65-F5344CB8AC3E}">
        <p14:creationId xmlns:p14="http://schemas.microsoft.com/office/powerpoint/2010/main" val="2832467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CB603C-1C83-AB4A-9147-CD720AE54D2C}"/>
              </a:ext>
            </a:extLst>
          </p:cNvPr>
          <p:cNvSpPr>
            <a:spLocks noGrp="1"/>
          </p:cNvSpPr>
          <p:nvPr>
            <p:ph idx="1"/>
          </p:nvPr>
        </p:nvSpPr>
        <p:spPr>
          <a:xfrm>
            <a:off x="779173" y="1743446"/>
            <a:ext cx="4428931" cy="4354815"/>
          </a:xfrm>
        </p:spPr>
        <p:txBody>
          <a:bodyPr anchor="t"/>
          <a:lstStyle/>
          <a:p>
            <a:pPr marL="0" indent="0">
              <a:buNone/>
            </a:pPr>
            <a:endParaRPr lang="en-GB" sz="1600" dirty="0"/>
          </a:p>
          <a:p>
            <a:pPr marL="0" indent="0">
              <a:buNone/>
            </a:pPr>
            <a:r>
              <a:rPr lang="en-GB" sz="1600" dirty="0"/>
              <a:t>The talent conversation forms an important part of the nomination process and provides an opportunity for existing Executive Directors to reflect on their strengths and development areas in relation to the Success Profile. </a:t>
            </a:r>
          </a:p>
          <a:p>
            <a:pPr marL="0" indent="0">
              <a:buNone/>
            </a:pPr>
            <a:r>
              <a:rPr lang="en-GB" sz="1600" dirty="0"/>
              <a:t>The conversation should take place before the nomination and help to confirm that the existing Executive Director is at a point in their career where they are ready to move into a new role.</a:t>
            </a:r>
          </a:p>
          <a:p>
            <a:pPr marL="0" indent="0">
              <a:buNone/>
            </a:pPr>
            <a:r>
              <a:rPr lang="en-US" sz="1600" dirty="0"/>
              <a:t>It is important to remember that a talent conversation is not a performance management discussion (differences highlighted in the adjacent diagram).</a:t>
            </a:r>
          </a:p>
          <a:p>
            <a:pPr marL="0" indent="0">
              <a:buNone/>
            </a:pPr>
            <a:endParaRPr lang="en-US" sz="1600" dirty="0"/>
          </a:p>
        </p:txBody>
      </p:sp>
      <p:sp>
        <p:nvSpPr>
          <p:cNvPr id="5" name="Text Placeholder 3"/>
          <p:cNvSpPr txBox="1">
            <a:spLocks/>
          </p:cNvSpPr>
          <p:nvPr/>
        </p:nvSpPr>
        <p:spPr>
          <a:xfrm>
            <a:off x="851646" y="1968734"/>
            <a:ext cx="10502154" cy="387825"/>
          </a:xfrm>
          <a:prstGeom prst="rect">
            <a:avLst/>
          </a:prstGeom>
        </p:spPr>
        <p:txBody>
          <a:bodyPr/>
          <a:lstStyle>
            <a:lvl1pPr marL="0" indent="0" algn="l" defTabSz="914400" rtl="0" eaLnBrk="1" latinLnBrk="0" hangingPunct="1">
              <a:lnSpc>
                <a:spcPct val="90000"/>
              </a:lnSpc>
              <a:spcBef>
                <a:spcPts val="1000"/>
              </a:spcBef>
              <a:buFontTx/>
              <a:buNone/>
              <a:defRPr sz="2000" b="1" kern="1200">
                <a:solidFill>
                  <a:schemeClr val="accent1"/>
                </a:solidFill>
                <a:latin typeface="+mn-lt"/>
                <a:ea typeface="+mn-ea"/>
                <a:cs typeface="+mn-cs"/>
              </a:defRPr>
            </a:lvl1pPr>
            <a:lvl2pPr marL="457200" indent="0" algn="l" defTabSz="914400" rtl="0" eaLnBrk="1" latinLnBrk="0" hangingPunct="1">
              <a:lnSpc>
                <a:spcPct val="90000"/>
              </a:lnSpc>
              <a:spcBef>
                <a:spcPts val="500"/>
              </a:spcBef>
              <a:buFontTx/>
              <a:buNone/>
              <a:defRPr sz="2400" b="1" kern="1200">
                <a:solidFill>
                  <a:schemeClr val="accent1"/>
                </a:solidFill>
                <a:latin typeface="+mn-lt"/>
                <a:ea typeface="+mn-ea"/>
                <a:cs typeface="+mn-cs"/>
              </a:defRPr>
            </a:lvl2pPr>
            <a:lvl3pPr marL="914400" indent="0" algn="l" defTabSz="914400" rtl="0" eaLnBrk="1" latinLnBrk="0" hangingPunct="1">
              <a:lnSpc>
                <a:spcPct val="90000"/>
              </a:lnSpc>
              <a:spcBef>
                <a:spcPts val="500"/>
              </a:spcBef>
              <a:buFontTx/>
              <a:buNone/>
              <a:defRPr sz="2000" b="1" kern="1200">
                <a:solidFill>
                  <a:schemeClr val="accent1"/>
                </a:solidFill>
                <a:latin typeface="+mn-lt"/>
                <a:ea typeface="+mn-ea"/>
                <a:cs typeface="+mn-cs"/>
              </a:defRPr>
            </a:lvl3pPr>
            <a:lvl4pPr marL="1371600" indent="0" algn="l" defTabSz="914400" rtl="0" eaLnBrk="1" latinLnBrk="0" hangingPunct="1">
              <a:lnSpc>
                <a:spcPct val="90000"/>
              </a:lnSpc>
              <a:spcBef>
                <a:spcPts val="500"/>
              </a:spcBef>
              <a:buFontTx/>
              <a:buNone/>
              <a:defRPr sz="1800" b="1" kern="1200">
                <a:solidFill>
                  <a:schemeClr val="accent1"/>
                </a:solidFill>
                <a:latin typeface="+mn-lt"/>
                <a:ea typeface="+mn-ea"/>
                <a:cs typeface="+mn-cs"/>
              </a:defRPr>
            </a:lvl4pPr>
            <a:lvl5pPr marL="1828800" indent="0" algn="l" defTabSz="914400" rtl="0" eaLnBrk="1" latinLnBrk="0" hangingPunct="1">
              <a:lnSpc>
                <a:spcPct val="90000"/>
              </a:lnSpc>
              <a:spcBef>
                <a:spcPts val="500"/>
              </a:spcBef>
              <a:buFontTx/>
              <a:buNone/>
              <a:defRPr sz="1800" b="1"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sp>
        <p:nvSpPr>
          <p:cNvPr id="4" name="Title 1">
            <a:extLst>
              <a:ext uri="{FF2B5EF4-FFF2-40B4-BE49-F238E27FC236}">
                <a16:creationId xmlns:a16="http://schemas.microsoft.com/office/drawing/2014/main" id="{3B5B9915-5F54-42C4-A7AB-50A41979E2C1}"/>
              </a:ext>
            </a:extLst>
          </p:cNvPr>
          <p:cNvSpPr>
            <a:spLocks noGrp="1"/>
          </p:cNvSpPr>
          <p:nvPr>
            <p:ph type="title"/>
          </p:nvPr>
        </p:nvSpPr>
        <p:spPr>
          <a:xfrm>
            <a:off x="779173" y="1318714"/>
            <a:ext cx="4205782" cy="757130"/>
          </a:xfrm>
        </p:spPr>
        <p:txBody>
          <a:bodyPr/>
          <a:lstStyle/>
          <a:p>
            <a:r>
              <a:rPr lang="en-GB" sz="2400" dirty="0"/>
              <a:t>The purpose of the Talent Conversation</a:t>
            </a:r>
            <a:endParaRPr lang="en-GB" sz="2400" b="1" dirty="0"/>
          </a:p>
        </p:txBody>
      </p:sp>
      <p:graphicFrame>
        <p:nvGraphicFramePr>
          <p:cNvPr id="2" name="Diagram 1">
            <a:extLst>
              <a:ext uri="{FF2B5EF4-FFF2-40B4-BE49-F238E27FC236}">
                <a16:creationId xmlns:a16="http://schemas.microsoft.com/office/drawing/2014/main" id="{28192CA4-3ED0-409E-9B28-BAE58AFC3481}"/>
              </a:ext>
            </a:extLst>
          </p:cNvPr>
          <p:cNvGraphicFramePr/>
          <p:nvPr>
            <p:extLst>
              <p:ext uri="{D42A27DB-BD31-4B8C-83A1-F6EECF244321}">
                <p14:modId xmlns:p14="http://schemas.microsoft.com/office/powerpoint/2010/main" val="1351765683"/>
              </p:ext>
            </p:extLst>
          </p:nvPr>
        </p:nvGraphicFramePr>
        <p:xfrm>
          <a:off x="5280577" y="291548"/>
          <a:ext cx="6646380" cy="57010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Graphic 7" descr="Chat">
            <a:extLst>
              <a:ext uri="{FF2B5EF4-FFF2-40B4-BE49-F238E27FC236}">
                <a16:creationId xmlns:a16="http://schemas.microsoft.com/office/drawing/2014/main" id="{8E5F96CF-80CB-4719-BDE8-5E76681603D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66715" y="657173"/>
            <a:ext cx="914400" cy="917713"/>
          </a:xfrm>
          <a:prstGeom prst="rect">
            <a:avLst/>
          </a:prstGeom>
        </p:spPr>
      </p:pic>
      <p:pic>
        <p:nvPicPr>
          <p:cNvPr id="10" name="Graphic 9" descr="List">
            <a:extLst>
              <a:ext uri="{FF2B5EF4-FFF2-40B4-BE49-F238E27FC236}">
                <a16:creationId xmlns:a16="http://schemas.microsoft.com/office/drawing/2014/main" id="{25089BFE-F338-482F-9CCA-DD66E7C53EB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1354" y="727937"/>
            <a:ext cx="748747" cy="748747"/>
          </a:xfrm>
          <a:prstGeom prst="rect">
            <a:avLst/>
          </a:prstGeom>
        </p:spPr>
      </p:pic>
    </p:spTree>
    <p:extLst>
      <p:ext uri="{BB962C8B-B14F-4D97-AF65-F5344CB8AC3E}">
        <p14:creationId xmlns:p14="http://schemas.microsoft.com/office/powerpoint/2010/main" val="795195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1646" y="1276444"/>
            <a:ext cx="10502154" cy="424732"/>
          </a:xfrm>
        </p:spPr>
        <p:txBody>
          <a:bodyPr/>
          <a:lstStyle/>
          <a:p>
            <a:r>
              <a:rPr lang="en-GB" sz="2400" dirty="0"/>
              <a:t>Manager Role in Talent Conversation</a:t>
            </a:r>
            <a:endParaRPr lang="en-GB" b="1" dirty="0"/>
          </a:p>
        </p:txBody>
      </p:sp>
      <p:sp>
        <p:nvSpPr>
          <p:cNvPr id="6" name="Text Placeholder 4"/>
          <p:cNvSpPr>
            <a:spLocks noGrp="1"/>
          </p:cNvSpPr>
          <p:nvPr>
            <p:ph idx="1"/>
          </p:nvPr>
        </p:nvSpPr>
        <p:spPr>
          <a:xfrm>
            <a:off x="850900" y="1881809"/>
            <a:ext cx="10943535" cy="4415804"/>
          </a:xfrm>
        </p:spPr>
        <p:txBody>
          <a:bodyPr/>
          <a:lstStyle/>
          <a:p>
            <a:pPr marL="381000" indent="-381000">
              <a:buFontTx/>
              <a:buAutoNum type="arabicPeriod"/>
            </a:pPr>
            <a:r>
              <a:rPr lang="en-AU" altLang="en-US" dirty="0"/>
              <a:t>Be clear on the differences between a performance and a talent discussion</a:t>
            </a:r>
          </a:p>
          <a:p>
            <a:pPr marL="381000" indent="-381000">
              <a:buFontTx/>
              <a:buAutoNum type="arabicPeriod"/>
            </a:pPr>
            <a:r>
              <a:rPr lang="en-AU" altLang="en-US" dirty="0"/>
              <a:t>Give feedback and views on strengths and areas for development in relation to the Success Profile</a:t>
            </a:r>
          </a:p>
          <a:p>
            <a:pPr marL="381000" indent="-381000">
              <a:buFontTx/>
              <a:buAutoNum type="arabicPeriod"/>
            </a:pPr>
            <a:r>
              <a:rPr lang="en-AU" altLang="en-US" dirty="0"/>
              <a:t>Explore what experiences they have gained to equip them for a move to a more challenging role</a:t>
            </a:r>
          </a:p>
          <a:p>
            <a:pPr marL="381000" indent="-381000">
              <a:buFontTx/>
              <a:buAutoNum type="arabicPeriod"/>
            </a:pPr>
            <a:r>
              <a:rPr lang="en-AU" altLang="en-US" dirty="0"/>
              <a:t>Discuss their drivers and assess readiness for a move </a:t>
            </a:r>
          </a:p>
          <a:p>
            <a:pPr marL="381000" indent="-381000">
              <a:buFontTx/>
              <a:buAutoNum type="arabicPeriod"/>
            </a:pPr>
            <a:r>
              <a:rPr lang="en-AU" altLang="en-US" dirty="0"/>
              <a:t>Identify opportunities and projects that offer learning and development (specifically with the Aspire Together Talent Pool – Existing Directors in mind, if applicable)</a:t>
            </a:r>
          </a:p>
          <a:p>
            <a:pPr marL="381000" indent="-381000">
              <a:buFontTx/>
              <a:buAutoNum type="arabicPeriod"/>
            </a:pPr>
            <a:r>
              <a:rPr lang="en-AU" altLang="en-US" dirty="0"/>
              <a:t>Provide perspective and contacts who can help</a:t>
            </a:r>
          </a:p>
          <a:p>
            <a:pPr marL="0" indent="0">
              <a:buNone/>
            </a:pPr>
            <a:endParaRPr lang="en-GB" sz="2800" dirty="0"/>
          </a:p>
          <a:p>
            <a:pPr marL="0" indent="0">
              <a:buNone/>
            </a:pPr>
            <a:endParaRPr lang="en-GB" sz="2800" dirty="0"/>
          </a:p>
        </p:txBody>
      </p:sp>
    </p:spTree>
    <p:extLst>
      <p:ext uri="{BB962C8B-B14F-4D97-AF65-F5344CB8AC3E}">
        <p14:creationId xmlns:p14="http://schemas.microsoft.com/office/powerpoint/2010/main" val="132476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EC47D-C886-4157-BB6E-B97560D8DC97}"/>
              </a:ext>
            </a:extLst>
          </p:cNvPr>
          <p:cNvSpPr>
            <a:spLocks noGrp="1"/>
          </p:cNvSpPr>
          <p:nvPr>
            <p:ph type="title"/>
          </p:nvPr>
        </p:nvSpPr>
        <p:spPr>
          <a:xfrm>
            <a:off x="838200" y="1390744"/>
            <a:ext cx="10502154" cy="812530"/>
          </a:xfrm>
        </p:spPr>
        <p:txBody>
          <a:bodyPr/>
          <a:lstStyle/>
          <a:p>
            <a:r>
              <a:rPr lang="en-US" dirty="0"/>
              <a:t>NHS Executive Director Success Profile</a:t>
            </a:r>
            <a:br>
              <a:rPr lang="en-US" dirty="0"/>
            </a:br>
            <a:endParaRPr lang="en-GB" dirty="0"/>
          </a:p>
        </p:txBody>
      </p:sp>
      <p:sp>
        <p:nvSpPr>
          <p:cNvPr id="3" name="Content Placeholder 2">
            <a:extLst>
              <a:ext uri="{FF2B5EF4-FFF2-40B4-BE49-F238E27FC236}">
                <a16:creationId xmlns:a16="http://schemas.microsoft.com/office/drawing/2014/main" id="{33B028BE-2ED9-4E7F-B93C-B49127AD18C4}"/>
              </a:ext>
            </a:extLst>
          </p:cNvPr>
          <p:cNvSpPr>
            <a:spLocks noGrp="1"/>
          </p:cNvSpPr>
          <p:nvPr>
            <p:ph idx="1"/>
          </p:nvPr>
        </p:nvSpPr>
        <p:spPr>
          <a:xfrm>
            <a:off x="838200" y="1802996"/>
            <a:ext cx="10502154" cy="4339770"/>
          </a:xfrm>
        </p:spPr>
        <p:txBody>
          <a:bodyPr/>
          <a:lstStyle/>
          <a:p>
            <a:pPr marL="0" indent="0">
              <a:buNone/>
            </a:pPr>
            <a:r>
              <a:rPr lang="en-US" sz="1600" dirty="0"/>
              <a:t>We have collaborated with Talent Management industry leading experts Korn Ferry to establish a ‘Success Profile’ of key characteristics needed for these roles. You can find the full document on our website </a:t>
            </a:r>
            <a:r>
              <a:rPr lang="en-US" sz="1600" dirty="0">
                <a:hlinkClick r:id="rId2"/>
              </a:rPr>
              <a:t>Aspire Together</a:t>
            </a:r>
            <a:endParaRPr lang="en-US" sz="1600" dirty="0"/>
          </a:p>
          <a:p>
            <a:pPr marL="0" indent="0">
              <a:buNone/>
            </a:pPr>
            <a:r>
              <a:rPr lang="en-US" sz="1600" b="1" dirty="0"/>
              <a:t>What is a Success Profile?</a:t>
            </a:r>
            <a:r>
              <a:rPr lang="en-US" sz="1600" dirty="0"/>
              <a:t> </a:t>
            </a:r>
          </a:p>
          <a:p>
            <a:pPr marL="457200" lvl="1" indent="0">
              <a:buNone/>
            </a:pPr>
            <a:r>
              <a:rPr lang="en-US" sz="1600" dirty="0"/>
              <a:t>It defines the optimal characteristics that drive success in an Executive Director level role in the NHS</a:t>
            </a:r>
          </a:p>
          <a:p>
            <a:pPr marL="457200" lvl="1" indent="0">
              <a:buNone/>
            </a:pPr>
            <a:endParaRPr lang="en-US" sz="1600" dirty="0"/>
          </a:p>
          <a:p>
            <a:pPr marL="0" indent="0">
              <a:buNone/>
            </a:pPr>
            <a:r>
              <a:rPr lang="en-US" sz="1600" b="1" dirty="0"/>
              <a:t>How was the Success Profile defined?</a:t>
            </a:r>
          </a:p>
          <a:p>
            <a:pPr marL="457200" lvl="1" indent="0">
              <a:buNone/>
            </a:pPr>
            <a:r>
              <a:rPr lang="en-US" sz="1600" dirty="0"/>
              <a:t>Data contributing to this Success Profile includes:</a:t>
            </a:r>
          </a:p>
          <a:p>
            <a:pPr lvl="1"/>
            <a:r>
              <a:rPr lang="en-US" sz="1600" dirty="0"/>
              <a:t>Review of existing documents and models describing the competencies and capabilities critical for success as an Executive Director, as well as research into drivers of success in similar roles facing similar challenges, in other sectors</a:t>
            </a:r>
          </a:p>
          <a:p>
            <a:pPr lvl="1"/>
            <a:r>
              <a:rPr lang="en-US" sz="1600" dirty="0"/>
              <a:t>Interviews with NHS leaders, regulators and professional leads on the future of the NHS and the capabilities required to succeed, as well as current success drivers</a:t>
            </a:r>
          </a:p>
          <a:p>
            <a:pPr lvl="1"/>
            <a:r>
              <a:rPr lang="en-US" sz="1600" dirty="0"/>
              <a:t>Behavioural interviews with Executive Director role models in the NHS, to understand the strengths and experiences that have contributed to their success</a:t>
            </a:r>
          </a:p>
          <a:p>
            <a:pPr lvl="1"/>
            <a:r>
              <a:rPr lang="en-US" sz="1600" dirty="0"/>
              <a:t>Interviews with middle managers in the NHS to understand how they see leadership roles evolving and what they will need in future from Executive Directors to perform at their best</a:t>
            </a:r>
            <a:endParaRPr lang="en-GB" sz="1600" dirty="0"/>
          </a:p>
        </p:txBody>
      </p:sp>
    </p:spTree>
    <p:extLst>
      <p:ext uri="{BB962C8B-B14F-4D97-AF65-F5344CB8AC3E}">
        <p14:creationId xmlns:p14="http://schemas.microsoft.com/office/powerpoint/2010/main" val="30307442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4BE01-170B-4D35-8C12-28BC2415C6E3}"/>
              </a:ext>
            </a:extLst>
          </p:cNvPr>
          <p:cNvSpPr>
            <a:spLocks noGrp="1"/>
          </p:cNvSpPr>
          <p:nvPr>
            <p:ph type="title"/>
          </p:nvPr>
        </p:nvSpPr>
        <p:spPr/>
        <p:txBody>
          <a:bodyPr/>
          <a:lstStyle/>
          <a:p>
            <a:r>
              <a:rPr lang="en-US" dirty="0"/>
              <a:t>NHS Executive Director Success Profile</a:t>
            </a:r>
            <a:endParaRPr lang="en-GB" dirty="0"/>
          </a:p>
        </p:txBody>
      </p:sp>
      <p:sp>
        <p:nvSpPr>
          <p:cNvPr id="3" name="Content Placeholder 2">
            <a:extLst>
              <a:ext uri="{FF2B5EF4-FFF2-40B4-BE49-F238E27FC236}">
                <a16:creationId xmlns:a16="http://schemas.microsoft.com/office/drawing/2014/main" id="{9BAF7D94-865A-4E14-BF08-F4958069F09D}"/>
              </a:ext>
            </a:extLst>
          </p:cNvPr>
          <p:cNvSpPr>
            <a:spLocks noGrp="1"/>
          </p:cNvSpPr>
          <p:nvPr>
            <p:ph idx="1"/>
          </p:nvPr>
        </p:nvSpPr>
        <p:spPr>
          <a:xfrm>
            <a:off x="851646" y="1966497"/>
            <a:ext cx="5244354" cy="4419789"/>
          </a:xfrm>
        </p:spPr>
        <p:txBody>
          <a:bodyPr/>
          <a:lstStyle/>
          <a:p>
            <a:pPr marL="0" indent="0">
              <a:buNone/>
            </a:pPr>
            <a:r>
              <a:rPr lang="en-US" sz="1500" b="1" u="sng" dirty="0"/>
              <a:t>Organisations</a:t>
            </a:r>
          </a:p>
          <a:p>
            <a:pPr marL="0" indent="0">
              <a:buNone/>
            </a:pPr>
            <a:r>
              <a:rPr lang="en-US" sz="1500" b="1" dirty="0"/>
              <a:t>What is it used for? </a:t>
            </a:r>
            <a:r>
              <a:rPr lang="en-US" sz="1500" dirty="0"/>
              <a:t> </a:t>
            </a:r>
          </a:p>
          <a:p>
            <a:pPr lvl="1"/>
            <a:r>
              <a:rPr lang="en-US" sz="1500" dirty="0"/>
              <a:t>The Success Profile will be used to support broader talent management conversations. It is not expected that directors will meet all criteria.</a:t>
            </a:r>
          </a:p>
          <a:p>
            <a:pPr marL="0" indent="0">
              <a:buNone/>
            </a:pPr>
            <a:r>
              <a:rPr lang="en-US" sz="1500" b="1" dirty="0"/>
              <a:t>What is it not intended for?</a:t>
            </a:r>
            <a:r>
              <a:rPr lang="en-US" sz="1500" dirty="0"/>
              <a:t>  </a:t>
            </a:r>
          </a:p>
          <a:p>
            <a:pPr lvl="1"/>
            <a:r>
              <a:rPr lang="en-US" sz="1500" dirty="0"/>
              <a:t>The Success Profile should not be used to make specific appointment decisions – e.g., ‘Is this person ready for the Director of Strategy in this CCG’.  To make specific appointment decisions, hiring managers should look in detail at the specific role requirements and candidate fit.</a:t>
            </a:r>
          </a:p>
          <a:p>
            <a:pPr marL="0" indent="0">
              <a:buNone/>
            </a:pPr>
            <a:r>
              <a:rPr lang="en-US" sz="1500" b="1" dirty="0"/>
              <a:t>What will use of the Success Profile deliver?  </a:t>
            </a:r>
          </a:p>
          <a:p>
            <a:pPr lvl="1"/>
            <a:r>
              <a:rPr lang="en-US" sz="1500" dirty="0"/>
              <a:t>When you are looking for candidates for Executive Director roles, hiring organisations can have confidence in the quality of the talent pool as individuals will have been assessed as having the characteristics required for success in these roles.</a:t>
            </a:r>
          </a:p>
        </p:txBody>
      </p:sp>
      <p:sp>
        <p:nvSpPr>
          <p:cNvPr id="4" name="TextBox 3">
            <a:extLst>
              <a:ext uri="{FF2B5EF4-FFF2-40B4-BE49-F238E27FC236}">
                <a16:creationId xmlns:a16="http://schemas.microsoft.com/office/drawing/2014/main" id="{677D36D7-B486-46D4-934C-70847AC29556}"/>
              </a:ext>
            </a:extLst>
          </p:cNvPr>
          <p:cNvSpPr txBox="1"/>
          <p:nvPr/>
        </p:nvSpPr>
        <p:spPr>
          <a:xfrm>
            <a:off x="6096000" y="1966497"/>
            <a:ext cx="5244354" cy="4996240"/>
          </a:xfrm>
          <a:prstGeom prst="rect">
            <a:avLst/>
          </a:prstGeom>
          <a:noFill/>
        </p:spPr>
        <p:txBody>
          <a:bodyPr wrap="square" rtlCol="0">
            <a:spAutoFit/>
          </a:bodyPr>
          <a:lstStyle/>
          <a:p>
            <a:pPr lvl="0">
              <a:lnSpc>
                <a:spcPct val="90000"/>
              </a:lnSpc>
              <a:spcBef>
                <a:spcPts val="1000"/>
              </a:spcBef>
              <a:buClr>
                <a:srgbClr val="005EB8"/>
              </a:buClr>
              <a:buSzPct val="100000"/>
            </a:pPr>
            <a:r>
              <a:rPr lang="en-US" sz="1500" b="1" u="sng" dirty="0">
                <a:solidFill>
                  <a:srgbClr val="3D5567"/>
                </a:solidFill>
              </a:rPr>
              <a:t>Candidates</a:t>
            </a:r>
          </a:p>
          <a:p>
            <a:pPr lvl="0">
              <a:lnSpc>
                <a:spcPct val="90000"/>
              </a:lnSpc>
              <a:spcBef>
                <a:spcPts val="1000"/>
              </a:spcBef>
              <a:buClr>
                <a:srgbClr val="005EB8"/>
              </a:buClr>
              <a:buSzPct val="100000"/>
            </a:pPr>
            <a:r>
              <a:rPr lang="en-US" sz="1500" b="1" dirty="0">
                <a:solidFill>
                  <a:srgbClr val="3D5567"/>
                </a:solidFill>
              </a:rPr>
              <a:t>What is it used for? </a:t>
            </a:r>
            <a:r>
              <a:rPr lang="en-US" sz="1500" dirty="0">
                <a:solidFill>
                  <a:srgbClr val="3D5567"/>
                </a:solidFill>
              </a:rPr>
              <a:t> </a:t>
            </a:r>
          </a:p>
          <a:p>
            <a:pPr marL="685800" lvl="1" indent="-228600">
              <a:lnSpc>
                <a:spcPct val="90000"/>
              </a:lnSpc>
              <a:spcBef>
                <a:spcPts val="500"/>
              </a:spcBef>
              <a:buClr>
                <a:srgbClr val="005EB8"/>
              </a:buClr>
              <a:buFont typeface="Arial" panose="020B0604020202020204" pitchFamily="34" charset="0"/>
              <a:buChar char="•"/>
            </a:pPr>
            <a:r>
              <a:rPr lang="en-US" sz="1500" dirty="0">
                <a:solidFill>
                  <a:srgbClr val="3D5567"/>
                </a:solidFill>
              </a:rPr>
              <a:t>The Success Profile will be used to structure talent management conversations with your line manager. It is not expected that you will meet all criteria but use of the profile will help you</a:t>
            </a:r>
            <a:r>
              <a:rPr lang="en-GB" sz="1500" dirty="0">
                <a:solidFill>
                  <a:srgbClr val="3D5567"/>
                </a:solidFill>
              </a:rPr>
              <a:t> understand the requirements for success.</a:t>
            </a:r>
            <a:r>
              <a:rPr lang="en-US" sz="1500" dirty="0">
                <a:solidFill>
                  <a:srgbClr val="3D5567"/>
                </a:solidFill>
              </a:rPr>
              <a:t> </a:t>
            </a:r>
          </a:p>
          <a:p>
            <a:pPr>
              <a:lnSpc>
                <a:spcPct val="90000"/>
              </a:lnSpc>
              <a:spcBef>
                <a:spcPts val="500"/>
              </a:spcBef>
              <a:buClr>
                <a:srgbClr val="005EB8"/>
              </a:buClr>
            </a:pPr>
            <a:r>
              <a:rPr lang="en-US" sz="1500" b="1" dirty="0">
                <a:solidFill>
                  <a:srgbClr val="3D5567"/>
                </a:solidFill>
              </a:rPr>
              <a:t>What is it not intended for?</a:t>
            </a:r>
            <a:r>
              <a:rPr lang="en-US" sz="1500" dirty="0">
                <a:solidFill>
                  <a:srgbClr val="3D5567"/>
                </a:solidFill>
              </a:rPr>
              <a:t>  </a:t>
            </a:r>
          </a:p>
          <a:p>
            <a:pPr marL="685800" lvl="1" indent="-228600">
              <a:lnSpc>
                <a:spcPct val="90000"/>
              </a:lnSpc>
              <a:spcBef>
                <a:spcPts val="500"/>
              </a:spcBef>
              <a:buClr>
                <a:srgbClr val="005EB8"/>
              </a:buClr>
              <a:buFont typeface="Arial" panose="020B0604020202020204" pitchFamily="34" charset="0"/>
              <a:buChar char="•"/>
            </a:pPr>
            <a:r>
              <a:rPr lang="en-US" sz="1500" dirty="0">
                <a:solidFill>
                  <a:srgbClr val="3D5567"/>
                </a:solidFill>
              </a:rPr>
              <a:t>The Success Profile will not be used to make specific appointment decisions – e.g., ‘Is this person ready for the Director of Strategy in this CCG’.  However, it will provide clear expectations for Executive Director level roles.</a:t>
            </a:r>
          </a:p>
          <a:p>
            <a:pPr>
              <a:lnSpc>
                <a:spcPct val="90000"/>
              </a:lnSpc>
              <a:spcBef>
                <a:spcPts val="500"/>
              </a:spcBef>
              <a:buClr>
                <a:srgbClr val="005EB8"/>
              </a:buClr>
            </a:pPr>
            <a:r>
              <a:rPr lang="en-US" sz="1500" b="1" dirty="0">
                <a:solidFill>
                  <a:srgbClr val="3D5567"/>
                </a:solidFill>
              </a:rPr>
              <a:t>What will use of the Success Profile deliver?  </a:t>
            </a:r>
          </a:p>
          <a:p>
            <a:pPr marL="742950" lvl="1" indent="-285750">
              <a:lnSpc>
                <a:spcPct val="90000"/>
              </a:lnSpc>
              <a:spcBef>
                <a:spcPts val="500"/>
              </a:spcBef>
              <a:buClr>
                <a:srgbClr val="005EB8"/>
              </a:buClr>
              <a:buFont typeface="Arial" panose="020B0604020202020204" pitchFamily="34" charset="0"/>
              <a:buChar char="•"/>
            </a:pPr>
            <a:r>
              <a:rPr lang="en-US" sz="1500" dirty="0">
                <a:solidFill>
                  <a:srgbClr val="3D5567"/>
                </a:solidFill>
              </a:rPr>
              <a:t>When looking for candidates for Executive Director roles, hiring organisations will have confidence in your abilities as you will have been assessed as having the characteristics required for success in Executive Director level roles.</a:t>
            </a:r>
          </a:p>
          <a:p>
            <a:endParaRPr lang="en-US" sz="1500" b="1" u="sng" dirty="0"/>
          </a:p>
          <a:p>
            <a:endParaRPr lang="en-GB" dirty="0"/>
          </a:p>
        </p:txBody>
      </p:sp>
    </p:spTree>
    <p:extLst>
      <p:ext uri="{BB962C8B-B14F-4D97-AF65-F5344CB8AC3E}">
        <p14:creationId xmlns:p14="http://schemas.microsoft.com/office/powerpoint/2010/main" val="4500656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9D101-CC83-4027-B6D0-41E351EE62A9}"/>
              </a:ext>
            </a:extLst>
          </p:cNvPr>
          <p:cNvSpPr>
            <a:spLocks noGrp="1"/>
          </p:cNvSpPr>
          <p:nvPr>
            <p:ph type="title"/>
          </p:nvPr>
        </p:nvSpPr>
        <p:spPr>
          <a:xfrm>
            <a:off x="3037634" y="672736"/>
            <a:ext cx="10502154" cy="452432"/>
          </a:xfrm>
        </p:spPr>
        <p:txBody>
          <a:bodyPr/>
          <a:lstStyle/>
          <a:p>
            <a:r>
              <a:rPr lang="en-GB" dirty="0"/>
              <a:t>Executive Director Success Profile – High level overview</a:t>
            </a:r>
          </a:p>
        </p:txBody>
      </p:sp>
      <p:graphicFrame>
        <p:nvGraphicFramePr>
          <p:cNvPr id="7" name="Table 6">
            <a:extLst>
              <a:ext uri="{FF2B5EF4-FFF2-40B4-BE49-F238E27FC236}">
                <a16:creationId xmlns:a16="http://schemas.microsoft.com/office/drawing/2014/main" id="{66D82320-36CB-4003-A324-61AAD9A941E4}"/>
              </a:ext>
            </a:extLst>
          </p:cNvPr>
          <p:cNvGraphicFramePr>
            <a:graphicFrameLocks noGrp="1"/>
          </p:cNvGraphicFramePr>
          <p:nvPr>
            <p:extLst/>
          </p:nvPr>
        </p:nvGraphicFramePr>
        <p:xfrm>
          <a:off x="814388" y="1360128"/>
          <a:ext cx="10502154" cy="2197200"/>
        </p:xfrm>
        <a:graphic>
          <a:graphicData uri="http://schemas.openxmlformats.org/drawingml/2006/table">
            <a:tbl>
              <a:tblPr/>
              <a:tblGrid>
                <a:gridCol w="2474402">
                  <a:extLst>
                    <a:ext uri="{9D8B030D-6E8A-4147-A177-3AD203B41FA5}">
                      <a16:colId xmlns:a16="http://schemas.microsoft.com/office/drawing/2014/main" val="1209447577"/>
                    </a:ext>
                  </a:extLst>
                </a:gridCol>
                <a:gridCol w="2762533">
                  <a:extLst>
                    <a:ext uri="{9D8B030D-6E8A-4147-A177-3AD203B41FA5}">
                      <a16:colId xmlns:a16="http://schemas.microsoft.com/office/drawing/2014/main" val="3520114214"/>
                    </a:ext>
                  </a:extLst>
                </a:gridCol>
                <a:gridCol w="5265219">
                  <a:extLst>
                    <a:ext uri="{9D8B030D-6E8A-4147-A177-3AD203B41FA5}">
                      <a16:colId xmlns:a16="http://schemas.microsoft.com/office/drawing/2014/main" val="1186818483"/>
                    </a:ext>
                  </a:extLst>
                </a:gridCol>
              </a:tblGrid>
              <a:tr h="191039">
                <a:tc gridSpan="2">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spcBef>
                          <a:spcPts val="300"/>
                        </a:spcBef>
                        <a:spcAft>
                          <a:spcPts val="300"/>
                        </a:spcAf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Competencies</a:t>
                      </a:r>
                      <a:endParaRPr lang="en-GB"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ACF00"/>
                    </a:solidFill>
                  </a:tcPr>
                </a:tc>
                <a:tc hMerge="1">
                  <a:txBody>
                    <a:bodyPr/>
                    <a:lstStyle/>
                    <a:p>
                      <a:pPr>
                        <a:spcBef>
                          <a:spcPts val="300"/>
                        </a:spcBef>
                        <a:spcAft>
                          <a:spcPts val="300"/>
                        </a:spcAft>
                      </a:pPr>
                      <a:endParaRPr lang="en-GB"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ACF00"/>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spcBef>
                          <a:spcPts val="300"/>
                        </a:spcBef>
                        <a:spcAft>
                          <a:spcPts val="300"/>
                        </a:spcAf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Experiences</a:t>
                      </a:r>
                      <a:endParaRPr lang="en-GB"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0A7A"/>
                    </a:solidFill>
                  </a:tcPr>
                </a:tc>
                <a:extLst>
                  <a:ext uri="{0D108BD9-81ED-4DB2-BD59-A6C34878D82A}">
                    <a16:rowId xmlns:a16="http://schemas.microsoft.com/office/drawing/2014/main" val="4251762336"/>
                  </a:ext>
                </a:extLst>
              </a:tr>
              <a:tr h="1401050">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None/>
                        <a:tabLst/>
                        <a:defRPr/>
                      </a:pPr>
                      <a:r>
                        <a:rPr lang="en-GB" sz="1000" b="1">
                          <a:solidFill>
                            <a:srgbClr val="FFC000"/>
                          </a:solidFill>
                        </a:rPr>
                        <a:t>The high performing Executive Directors of today are supported by the following competencies …</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000" b="1">
                          <a:solidFill>
                            <a:schemeClr val="tx1"/>
                          </a:solidFill>
                        </a:rPr>
                        <a:t>Drives for better outcomes</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000" b="1">
                          <a:solidFill>
                            <a:schemeClr val="tx1"/>
                          </a:solidFill>
                        </a:rPr>
                        <a:t>Engages and aligns others</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000" b="1">
                          <a:solidFill>
                            <a:schemeClr val="tx1"/>
                          </a:solidFill>
                        </a:rPr>
                        <a:t>Speaks up</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000" b="1">
                          <a:solidFill>
                            <a:schemeClr val="tx1"/>
                          </a:solidFill>
                        </a:rPr>
                        <a:t>Brings compassion and humility</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000" b="1">
                          <a:solidFill>
                            <a:schemeClr val="tx1"/>
                          </a:solidFill>
                        </a:rPr>
                        <a:t>Brings a learning mindset</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endParaRPr lang="en-GB" sz="1000">
                        <a:solidFill>
                          <a:schemeClr val="tx1">
                            <a:lumMod val="75000"/>
                            <a:lumOff val="25000"/>
                          </a:schemeClr>
                        </a:solidFill>
                      </a:endParaRP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None/>
                        <a:tabLst/>
                        <a:defRPr/>
                      </a:pPr>
                      <a:r>
                        <a:rPr lang="en-GB" sz="1000" b="1" dirty="0">
                          <a:solidFill>
                            <a:srgbClr val="FFC000"/>
                          </a:solidFill>
                        </a:rPr>
                        <a:t>The high performing Executive Directors of tomorrow will be supported by the following competencies….</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000" b="1" dirty="0">
                          <a:solidFill>
                            <a:schemeClr val="tx1"/>
                          </a:solidFill>
                        </a:rPr>
                        <a:t>Takes a system perspective</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000" b="1" dirty="0">
                          <a:solidFill>
                            <a:schemeClr val="tx1"/>
                          </a:solidFill>
                        </a:rPr>
                        <a:t>Finds new solutions</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000" b="1" dirty="0">
                          <a:solidFill>
                            <a:schemeClr val="tx1"/>
                          </a:solidFill>
                        </a:rPr>
                        <a:t>Develops people</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000" b="1" dirty="0">
                          <a:solidFill>
                            <a:schemeClr val="tx1"/>
                          </a:solidFill>
                        </a:rPr>
                        <a:t>Builds a culture of inclusion </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endParaRPr lang="en-GB" sz="1000" b="1" dirty="0">
                        <a:solidFill>
                          <a:schemeClr val="tx1">
                            <a:lumMod val="75000"/>
                            <a:lumOff val="25000"/>
                          </a:schemeClr>
                        </a:solidFill>
                      </a:endParaRP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endParaRPr lang="en-GB" sz="1000" dirty="0">
                        <a:solidFill>
                          <a:schemeClr val="tx1">
                            <a:lumMod val="75000"/>
                            <a:lumOff val="25000"/>
                          </a:schemeClr>
                        </a:solidFill>
                      </a:endParaRP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171450" lvl="0" indent="-171450">
                        <a:spcAft>
                          <a:spcPts val="600"/>
                        </a:spcAft>
                        <a:buClr>
                          <a:schemeClr val="accent3"/>
                        </a:buClr>
                        <a:buFont typeface="Wingdings" panose="05000000000000000000" pitchFamily="2" charset="2"/>
                        <a:buChar char="§"/>
                      </a:pPr>
                      <a:r>
                        <a:rPr lang="en-GB" sz="1000" b="1" kern="1200" dirty="0">
                          <a:solidFill>
                            <a:prstClr val="black">
                              <a:lumMod val="75000"/>
                              <a:lumOff val="25000"/>
                            </a:prstClr>
                          </a:solidFill>
                          <a:latin typeface="+mn-lt"/>
                          <a:ea typeface="+mn-ea"/>
                          <a:cs typeface="+mn-cs"/>
                        </a:rPr>
                        <a:t>Driving change and delivering tangible results</a:t>
                      </a:r>
                    </a:p>
                    <a:p>
                      <a:pPr marL="171450" lvl="0" indent="-171450">
                        <a:spcAft>
                          <a:spcPts val="600"/>
                        </a:spcAft>
                        <a:buClr>
                          <a:schemeClr val="accent3"/>
                        </a:buClr>
                        <a:buFont typeface="Wingdings" panose="05000000000000000000" pitchFamily="2" charset="2"/>
                        <a:buChar char="§"/>
                      </a:pPr>
                      <a:r>
                        <a:rPr lang="en-GB" sz="1000" b="1" kern="1200" dirty="0">
                          <a:solidFill>
                            <a:prstClr val="black">
                              <a:lumMod val="75000"/>
                              <a:lumOff val="25000"/>
                            </a:prstClr>
                          </a:solidFill>
                          <a:latin typeface="+mn-lt"/>
                          <a:ea typeface="+mn-ea"/>
                          <a:cs typeface="+mn-cs"/>
                        </a:rPr>
                        <a:t>Engaging external stakeholders</a:t>
                      </a:r>
                    </a:p>
                    <a:p>
                      <a:pPr marL="171450" lvl="0" indent="-171450">
                        <a:spcAft>
                          <a:spcPts val="600"/>
                        </a:spcAft>
                        <a:buClr>
                          <a:schemeClr val="accent3"/>
                        </a:buClr>
                        <a:buFont typeface="Wingdings" panose="05000000000000000000" pitchFamily="2" charset="2"/>
                        <a:buChar char="§"/>
                      </a:pPr>
                      <a:r>
                        <a:rPr lang="en-GB" sz="1000" b="1" kern="1200" dirty="0">
                          <a:solidFill>
                            <a:prstClr val="black">
                              <a:lumMod val="75000"/>
                              <a:lumOff val="25000"/>
                            </a:prstClr>
                          </a:solidFill>
                          <a:latin typeface="+mn-lt"/>
                          <a:ea typeface="+mn-ea"/>
                          <a:cs typeface="+mn-cs"/>
                        </a:rPr>
                        <a:t>Engaging clinicians</a:t>
                      </a:r>
                    </a:p>
                    <a:p>
                      <a:pPr marL="171450" lvl="0" indent="-171450">
                        <a:spcAft>
                          <a:spcPts val="600"/>
                        </a:spcAft>
                        <a:buClr>
                          <a:schemeClr val="accent3"/>
                        </a:buClr>
                        <a:buFont typeface="Wingdings" panose="05000000000000000000" pitchFamily="2" charset="2"/>
                        <a:buChar char="§"/>
                      </a:pPr>
                      <a:r>
                        <a:rPr lang="en-GB" sz="1000" b="1" kern="1200" dirty="0">
                          <a:solidFill>
                            <a:prstClr val="black">
                              <a:lumMod val="75000"/>
                              <a:lumOff val="25000"/>
                            </a:prstClr>
                          </a:solidFill>
                          <a:latin typeface="+mn-lt"/>
                          <a:ea typeface="+mn-ea"/>
                          <a:cs typeface="+mn-cs"/>
                        </a:rPr>
                        <a:t>Cross-boundary working</a:t>
                      </a:r>
                    </a:p>
                    <a:p>
                      <a:pPr marL="171450" lvl="0" indent="-171450">
                        <a:spcAft>
                          <a:spcPts val="600"/>
                        </a:spcAft>
                        <a:buClr>
                          <a:schemeClr val="accent3"/>
                        </a:buClr>
                        <a:buFont typeface="Wingdings" panose="05000000000000000000" pitchFamily="2" charset="2"/>
                        <a:buChar char="§"/>
                      </a:pPr>
                      <a:r>
                        <a:rPr lang="en-GB" sz="1000" b="1" kern="1200" dirty="0">
                          <a:solidFill>
                            <a:prstClr val="black">
                              <a:lumMod val="75000"/>
                              <a:lumOff val="25000"/>
                            </a:prstClr>
                          </a:solidFill>
                          <a:latin typeface="+mn-lt"/>
                          <a:ea typeface="+mn-ea"/>
                          <a:cs typeface="+mn-cs"/>
                        </a:rPr>
                        <a:t>Managed budgets</a:t>
                      </a:r>
                    </a:p>
                    <a:p>
                      <a:pPr marL="171450" indent="-171450">
                        <a:spcAft>
                          <a:spcPts val="600"/>
                        </a:spcAft>
                        <a:buClr>
                          <a:schemeClr val="accent3"/>
                        </a:buClr>
                        <a:buFont typeface="Wingdings" panose="05000000000000000000" pitchFamily="2" charset="2"/>
                        <a:buChar char="§"/>
                      </a:pPr>
                      <a:r>
                        <a:rPr lang="en-GB" sz="1000" b="1" kern="1200" dirty="0">
                          <a:solidFill>
                            <a:srgbClr val="404040"/>
                          </a:solidFill>
                          <a:latin typeface="+mn-lt"/>
                          <a:ea typeface="+mn-ea"/>
                          <a:cs typeface="+mn-cs"/>
                        </a:rPr>
                        <a:t>Managing poor performance</a:t>
                      </a:r>
                    </a:p>
                    <a:p>
                      <a:pPr marL="171450" indent="-171450">
                        <a:spcAft>
                          <a:spcPts val="600"/>
                        </a:spcAft>
                        <a:buClr>
                          <a:schemeClr val="accent3"/>
                        </a:buClr>
                        <a:buFont typeface="Wingdings" panose="05000000000000000000" pitchFamily="2" charset="2"/>
                        <a:buChar char="§"/>
                      </a:pPr>
                      <a:r>
                        <a:rPr lang="en-GB" sz="1000" b="1" dirty="0">
                          <a:solidFill>
                            <a:prstClr val="black">
                              <a:lumMod val="75000"/>
                              <a:lumOff val="25000"/>
                            </a:prstClr>
                          </a:solidFill>
                        </a:rPr>
                        <a:t>Leading leaders and engaging the workforce</a:t>
                      </a:r>
                    </a:p>
                    <a:p>
                      <a:pPr marL="171450" indent="-171450">
                        <a:spcAft>
                          <a:spcPts val="600"/>
                        </a:spcAft>
                        <a:buClr>
                          <a:schemeClr val="accent3"/>
                        </a:buClr>
                        <a:buFont typeface="Wingdings" panose="05000000000000000000" pitchFamily="2" charset="2"/>
                        <a:buChar char="§"/>
                      </a:pPr>
                      <a:r>
                        <a:rPr lang="en-GB" sz="1000" b="1" dirty="0">
                          <a:solidFill>
                            <a:schemeClr val="tx1">
                              <a:lumMod val="75000"/>
                              <a:lumOff val="25000"/>
                            </a:schemeClr>
                          </a:solidFill>
                        </a:rPr>
                        <a:t>Building a more inclusive and compassionate culture</a:t>
                      </a:r>
                      <a:endParaRPr lang="en-GB" sz="1000" kern="1200" dirty="0">
                        <a:solidFill>
                          <a:schemeClr val="tx1"/>
                        </a:solidFill>
                        <a:effectLst/>
                        <a:latin typeface="+mj-lt"/>
                        <a:ea typeface="+mn-ea"/>
                        <a:cs typeface="Times New Roman" panose="02020603050405020304" pitchFamily="18" charset="0"/>
                      </a:endParaRP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12562336"/>
                  </a:ext>
                </a:extLst>
              </a:tr>
            </a:tbl>
          </a:graphicData>
        </a:graphic>
      </p:graphicFrame>
      <p:graphicFrame>
        <p:nvGraphicFramePr>
          <p:cNvPr id="8" name="Table 7">
            <a:extLst>
              <a:ext uri="{FF2B5EF4-FFF2-40B4-BE49-F238E27FC236}">
                <a16:creationId xmlns:a16="http://schemas.microsoft.com/office/drawing/2014/main" id="{738E975B-9781-45A2-9385-9A65E47BFCC9}"/>
              </a:ext>
            </a:extLst>
          </p:cNvPr>
          <p:cNvGraphicFramePr>
            <a:graphicFrameLocks noGrp="1"/>
          </p:cNvGraphicFramePr>
          <p:nvPr>
            <p:extLst/>
          </p:nvPr>
        </p:nvGraphicFramePr>
        <p:xfrm>
          <a:off x="814388" y="3626324"/>
          <a:ext cx="10502154" cy="3080223"/>
        </p:xfrm>
        <a:graphic>
          <a:graphicData uri="http://schemas.openxmlformats.org/drawingml/2006/table">
            <a:tbl>
              <a:tblPr/>
              <a:tblGrid>
                <a:gridCol w="2494074">
                  <a:extLst>
                    <a:ext uri="{9D8B030D-6E8A-4147-A177-3AD203B41FA5}">
                      <a16:colId xmlns:a16="http://schemas.microsoft.com/office/drawing/2014/main" val="2409510966"/>
                    </a:ext>
                  </a:extLst>
                </a:gridCol>
                <a:gridCol w="2778013">
                  <a:extLst>
                    <a:ext uri="{9D8B030D-6E8A-4147-A177-3AD203B41FA5}">
                      <a16:colId xmlns:a16="http://schemas.microsoft.com/office/drawing/2014/main" val="3745359584"/>
                    </a:ext>
                  </a:extLst>
                </a:gridCol>
                <a:gridCol w="5230067">
                  <a:extLst>
                    <a:ext uri="{9D8B030D-6E8A-4147-A177-3AD203B41FA5}">
                      <a16:colId xmlns:a16="http://schemas.microsoft.com/office/drawing/2014/main" val="3557789889"/>
                    </a:ext>
                  </a:extLst>
                </a:gridCol>
              </a:tblGrid>
              <a:tr h="204013">
                <a:tc gridSpan="2">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spcBef>
                          <a:spcPts val="300"/>
                        </a:spcBef>
                        <a:spcAft>
                          <a:spcPts val="300"/>
                        </a:spcAft>
                      </a:pPr>
                      <a:r>
                        <a:rPr lang="en-US" sz="10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Traits</a:t>
                      </a:r>
                      <a:endParaRPr lang="en-GB" sz="10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nchor="ctr">
                    <a:lnL>
                      <a:noFill/>
                    </a:lnL>
                    <a:lnR>
                      <a:noFill/>
                    </a:lnR>
                    <a:lnT>
                      <a:noFill/>
                    </a:lnT>
                    <a:lnB>
                      <a:noFill/>
                    </a:lnB>
                    <a:lnTlToBr w="12700" cmpd="sng">
                      <a:noFill/>
                      <a:prstDash val="solid"/>
                    </a:lnTlToBr>
                    <a:lnBlToTr w="12700" cmpd="sng">
                      <a:noFill/>
                      <a:prstDash val="solid"/>
                    </a:lnBlToTr>
                    <a:solidFill>
                      <a:srgbClr val="009A72"/>
                    </a:solidFill>
                  </a:tcPr>
                </a:tc>
                <a:tc hMerge="1">
                  <a:txBody>
                    <a:bodyPr/>
                    <a:lstStyle/>
                    <a:p>
                      <a:pPr>
                        <a:spcBef>
                          <a:spcPts val="300"/>
                        </a:spcBef>
                        <a:spcAft>
                          <a:spcPts val="300"/>
                        </a:spcAft>
                      </a:pPr>
                      <a:endParaRPr lang="en-GB"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nchor="ctr">
                    <a:lnL>
                      <a:noFill/>
                    </a:lnL>
                    <a:lnR>
                      <a:noFill/>
                    </a:lnR>
                    <a:lnT>
                      <a:noFill/>
                    </a:lnT>
                    <a:lnB>
                      <a:noFill/>
                    </a:lnB>
                    <a:solidFill>
                      <a:srgbClr val="009A7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spcBef>
                          <a:spcPts val="300"/>
                        </a:spcBef>
                        <a:spcAft>
                          <a:spcPts val="300"/>
                        </a:spcAft>
                      </a:pPr>
                      <a:r>
                        <a:rPr lang="en-GB" sz="1000" b="1">
                          <a:solidFill>
                            <a:srgbClr val="FFFFFF"/>
                          </a:solidFill>
                          <a:effectLst/>
                          <a:latin typeface="Arial"/>
                          <a:ea typeface="Times New Roman" panose="02020603050405020304" pitchFamily="18" charset="0"/>
                          <a:cs typeface="Times New Roman"/>
                        </a:rPr>
                        <a:t>Drivers</a:t>
                      </a:r>
                    </a:p>
                  </a:txBody>
                  <a:tcPr marL="68580" marR="68580" marT="36000" marB="36000" anchor="ctr">
                    <a:lnL>
                      <a:noFill/>
                    </a:lnL>
                    <a:lnR>
                      <a:noFill/>
                    </a:lnR>
                    <a:lnT>
                      <a:noFill/>
                    </a:lnT>
                    <a:lnB>
                      <a:noFill/>
                    </a:lnB>
                    <a:lnTlToBr w="12700" cmpd="sng">
                      <a:noFill/>
                      <a:prstDash val="solid"/>
                    </a:lnTlToBr>
                    <a:lnBlToTr w="12700" cmpd="sng">
                      <a:noFill/>
                      <a:prstDash val="solid"/>
                    </a:lnBlToTr>
                    <a:solidFill>
                      <a:srgbClr val="00ADBB"/>
                    </a:solidFill>
                  </a:tcPr>
                </a:tc>
                <a:extLst>
                  <a:ext uri="{0D108BD9-81ED-4DB2-BD59-A6C34878D82A}">
                    <a16:rowId xmlns:a16="http://schemas.microsoft.com/office/drawing/2014/main" val="1453043358"/>
                  </a:ext>
                </a:extLst>
              </a:tr>
              <a:tr h="2855823">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defTabSz="685800" fontAlgn="base">
                        <a:spcBef>
                          <a:spcPts val="200"/>
                        </a:spcBef>
                        <a:spcAft>
                          <a:spcPts val="200"/>
                        </a:spcAft>
                        <a:buClr>
                          <a:schemeClr val="accent1">
                            <a:lumMod val="90000"/>
                            <a:lumOff val="10000"/>
                          </a:schemeClr>
                        </a:buClr>
                        <a:buSzPts val="1200"/>
                      </a:pPr>
                      <a:r>
                        <a:rPr lang="en-GB" sz="1000" b="1" dirty="0">
                          <a:solidFill>
                            <a:schemeClr val="accent1">
                              <a:lumMod val="90000"/>
                              <a:lumOff val="10000"/>
                            </a:schemeClr>
                          </a:solidFill>
                        </a:rPr>
                        <a:t>The high performing Executive Directors of today are supported by the following traits …</a:t>
                      </a:r>
                    </a:p>
                    <a:p>
                      <a:pPr marL="17280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000" b="1" dirty="0">
                          <a:solidFill>
                            <a:schemeClr val="tx1">
                              <a:lumMod val="75000"/>
                              <a:lumOff val="25000"/>
                            </a:schemeClr>
                          </a:solidFill>
                          <a:latin typeface="Arial" panose="020B0604020202020204" pitchFamily="34" charset="0"/>
                          <a:ea typeface="Times New Roman" panose="02020603050405020304" pitchFamily="18" charset="0"/>
                          <a:cs typeface="Times New Roman" panose="02020603050405020304" pitchFamily="18" charset="0"/>
                        </a:rPr>
                        <a:t>Decisive and action orientated </a:t>
                      </a:r>
                    </a:p>
                    <a:p>
                      <a:pPr marL="17280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000" b="1" dirty="0">
                          <a:solidFill>
                            <a:schemeClr val="tx1">
                              <a:lumMod val="75000"/>
                              <a:lumOff val="25000"/>
                            </a:schemeClr>
                          </a:solidFill>
                          <a:latin typeface="Arial" panose="020B0604020202020204" pitchFamily="34" charset="0"/>
                          <a:ea typeface="Times New Roman" panose="02020603050405020304" pitchFamily="18" charset="0"/>
                          <a:cs typeface="Times New Roman" panose="02020603050405020304" pitchFamily="18" charset="0"/>
                        </a:rPr>
                        <a:t>Influence</a:t>
                      </a:r>
                    </a:p>
                    <a:p>
                      <a:pPr marL="17280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000" b="1" dirty="0">
                          <a:solidFill>
                            <a:schemeClr val="tx1">
                              <a:lumMod val="75000"/>
                              <a:lumOff val="25000"/>
                            </a:schemeClr>
                          </a:solidFill>
                          <a:latin typeface="Arial" panose="020B0604020202020204" pitchFamily="34" charset="0"/>
                          <a:ea typeface="Times New Roman" panose="02020603050405020304" pitchFamily="18" charset="0"/>
                          <a:cs typeface="Times New Roman" panose="02020603050405020304" pitchFamily="18" charset="0"/>
                        </a:rPr>
                        <a:t>Flexible</a:t>
                      </a:r>
                      <a:r>
                        <a:rPr lang="en-GB" sz="1000" dirty="0">
                          <a:solidFill>
                            <a:schemeClr val="tx1">
                              <a:lumMod val="75000"/>
                              <a:lumOff val="25000"/>
                            </a:schemeClr>
                          </a:solidFill>
                          <a:latin typeface="Arial" panose="020B0604020202020204" pitchFamily="34" charset="0"/>
                          <a:ea typeface="Times New Roman" panose="02020603050405020304" pitchFamily="18" charset="0"/>
                          <a:cs typeface="Times New Roman" panose="02020603050405020304" pitchFamily="18" charset="0"/>
                        </a:rPr>
                        <a:t> </a:t>
                      </a:r>
                    </a:p>
                    <a:p>
                      <a:pPr marL="17280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endParaRPr lang="en-GB" sz="1000" dirty="0">
                        <a:solidFill>
                          <a:schemeClr val="tx1">
                            <a:lumMod val="75000"/>
                            <a:lumOff val="25000"/>
                          </a:schemeClr>
                        </a:solidFill>
                        <a:latin typeface="Arial" panose="020B0604020202020204" pitchFamily="34" charset="0"/>
                        <a:ea typeface="Times New Roman" panose="02020603050405020304" pitchFamily="18" charset="0"/>
                        <a:cs typeface="Times New Roman" panose="02020603050405020304" pitchFamily="18" charset="0"/>
                      </a:endParaRPr>
                    </a:p>
                  </a:txBody>
                  <a:tcPr marL="72000" marR="72000" marT="72000" marB="72000">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indent="0" defTabSz="685800" fontAlgn="base">
                        <a:spcBef>
                          <a:spcPts val="200"/>
                        </a:spcBef>
                        <a:spcAft>
                          <a:spcPts val="200"/>
                        </a:spcAft>
                        <a:buClr>
                          <a:schemeClr val="accent1">
                            <a:lumMod val="90000"/>
                            <a:lumOff val="10000"/>
                          </a:schemeClr>
                        </a:buClr>
                        <a:buSzPts val="1200"/>
                        <a:buFont typeface="Wingdings" panose="05000000000000000000" pitchFamily="2" charset="2"/>
                        <a:buNone/>
                      </a:pPr>
                      <a:r>
                        <a:rPr lang="en-GB" sz="1000" b="1" dirty="0">
                          <a:solidFill>
                            <a:schemeClr val="accent1">
                              <a:lumMod val="90000"/>
                              <a:lumOff val="10000"/>
                            </a:schemeClr>
                          </a:solidFill>
                        </a:rPr>
                        <a:t>The high performing Executive Directors of tomorrow will be supported by the following traits….</a:t>
                      </a:r>
                      <a:endParaRPr lang="en-GB" sz="1000" dirty="0">
                        <a:solidFill>
                          <a:schemeClr val="tx1">
                            <a:lumMod val="75000"/>
                            <a:lumOff val="25000"/>
                          </a:schemeClr>
                        </a:solidFill>
                        <a:latin typeface="Arial" panose="020B0604020202020204" pitchFamily="34" charset="0"/>
                        <a:ea typeface="Times New Roman" panose="02020603050405020304" pitchFamily="18" charset="0"/>
                        <a:cs typeface="Times New Roman" panose="02020603050405020304" pitchFamily="18" charset="0"/>
                      </a:endParaRPr>
                    </a:p>
                    <a:p>
                      <a:pPr marL="172800" lvl="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000" b="1" dirty="0">
                          <a:solidFill>
                            <a:schemeClr val="tx1">
                              <a:lumMod val="75000"/>
                              <a:lumOff val="25000"/>
                            </a:schemeClr>
                          </a:solidFill>
                          <a:latin typeface="Arial" panose="020B0604020202020204" pitchFamily="34" charset="0"/>
                          <a:ea typeface="Times New Roman" panose="02020603050405020304" pitchFamily="18" charset="0"/>
                          <a:cs typeface="Times New Roman" panose="02020603050405020304" pitchFamily="18" charset="0"/>
                        </a:rPr>
                        <a:t>Supportive and consultative</a:t>
                      </a:r>
                      <a:r>
                        <a:rPr lang="en-GB" sz="1000" dirty="0">
                          <a:solidFill>
                            <a:schemeClr val="tx1">
                              <a:lumMod val="75000"/>
                              <a:lumOff val="25000"/>
                            </a:schemeClr>
                          </a:solidFill>
                          <a:latin typeface="Arial" panose="020B0604020202020204" pitchFamily="34" charset="0"/>
                          <a:ea typeface="Times New Roman" panose="02020603050405020304" pitchFamily="18" charset="0"/>
                          <a:cs typeface="Times New Roman" panose="02020603050405020304" pitchFamily="18" charset="0"/>
                        </a:rPr>
                        <a:t>  </a:t>
                      </a:r>
                      <a:endParaRPr lang="en-GB" sz="1000" dirty="0">
                        <a:solidFill>
                          <a:schemeClr val="accent4"/>
                        </a:solidFill>
                        <a:latin typeface="Arial" panose="020B0604020202020204" pitchFamily="34" charset="0"/>
                        <a:ea typeface="Times New Roman" panose="02020603050405020304" pitchFamily="18" charset="0"/>
                        <a:cs typeface="Times New Roman" panose="02020603050405020304" pitchFamily="18" charset="0"/>
                      </a:endParaRPr>
                    </a:p>
                    <a:p>
                      <a:pPr marL="172800" lvl="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000" b="1" dirty="0">
                          <a:solidFill>
                            <a:schemeClr val="tx1">
                              <a:lumMod val="75000"/>
                              <a:lumOff val="25000"/>
                            </a:schemeClr>
                          </a:solidFill>
                          <a:latin typeface="Arial" panose="020B0604020202020204" pitchFamily="34" charset="0"/>
                          <a:ea typeface="Times New Roman" panose="02020603050405020304" pitchFamily="18" charset="0"/>
                          <a:cs typeface="Times New Roman" panose="02020603050405020304" pitchFamily="18" charset="0"/>
                        </a:rPr>
                        <a:t>Creative problem solvers  </a:t>
                      </a:r>
                    </a:p>
                    <a:p>
                      <a:pPr marL="172800" lvl="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000" b="1" dirty="0">
                          <a:solidFill>
                            <a:schemeClr val="tx1">
                              <a:lumMod val="75000"/>
                              <a:lumOff val="25000"/>
                            </a:schemeClr>
                          </a:solidFill>
                          <a:latin typeface="Arial" panose="020B0604020202020204" pitchFamily="34" charset="0"/>
                          <a:ea typeface="Times New Roman" panose="02020603050405020304" pitchFamily="18" charset="0"/>
                          <a:cs typeface="Times New Roman" panose="02020603050405020304" pitchFamily="18" charset="0"/>
                        </a:rPr>
                        <a:t>Resilient</a:t>
                      </a:r>
                      <a:endParaRPr lang="en-GB" sz="1000" dirty="0">
                        <a:solidFill>
                          <a:schemeClr val="tx1">
                            <a:lumMod val="75000"/>
                            <a:lumOff val="25000"/>
                          </a:schemeClr>
                        </a:solidFill>
                        <a:latin typeface="Arial" panose="020B0604020202020204" pitchFamily="34" charset="0"/>
                        <a:ea typeface="Times New Roman" panose="02020603050405020304" pitchFamily="18" charset="0"/>
                        <a:cs typeface="Times New Roman" panose="02020603050405020304" pitchFamily="18" charset="0"/>
                      </a:endParaRPr>
                    </a:p>
                    <a:p>
                      <a:pPr marL="172800" lvl="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endParaRPr lang="en-GB" sz="1000" dirty="0">
                        <a:solidFill>
                          <a:schemeClr val="tx1">
                            <a:lumMod val="75000"/>
                            <a:lumOff val="25000"/>
                          </a:schemeClr>
                        </a:solidFill>
                        <a:latin typeface="Arial" panose="020B0604020202020204" pitchFamily="34" charset="0"/>
                        <a:ea typeface="Times New Roman" panose="02020603050405020304" pitchFamily="18" charset="0"/>
                        <a:cs typeface="Times New Roman" panose="02020603050405020304" pitchFamily="18" charset="0"/>
                      </a:endParaRPr>
                    </a:p>
                  </a:txBody>
                  <a:tcPr marL="72000" marR="72000" marT="72000" marB="72000">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171450" lvl="0" indent="-171450" defTabSz="685800" fontAlgn="base">
                        <a:spcBef>
                          <a:spcPts val="600"/>
                        </a:spcBef>
                        <a:spcAft>
                          <a:spcPts val="200"/>
                        </a:spcAft>
                        <a:buClr>
                          <a:schemeClr val="tx2"/>
                        </a:buClr>
                        <a:buSzPts val="1200"/>
                        <a:buFont typeface="Wingdings" panose="05000000000000000000" pitchFamily="2" charset="2"/>
                        <a:buChar char="§"/>
                        <a:defRPr/>
                      </a:pPr>
                      <a:r>
                        <a:rPr lang="en-GB" sz="1000" b="1" dirty="0">
                          <a:solidFill>
                            <a:schemeClr val="tx1">
                              <a:lumMod val="75000"/>
                              <a:lumOff val="25000"/>
                            </a:schemeClr>
                          </a:solidFill>
                        </a:rPr>
                        <a:t>Demonstrates an understanding of what the role entails in terms of responsibility, risk and impact.</a:t>
                      </a:r>
                    </a:p>
                    <a:p>
                      <a:pPr marL="171450" indent="-171450" defTabSz="685800" fontAlgn="base">
                        <a:spcBef>
                          <a:spcPts val="600"/>
                        </a:spcBef>
                        <a:spcAft>
                          <a:spcPts val="200"/>
                        </a:spcAft>
                        <a:buClr>
                          <a:schemeClr val="tx2"/>
                        </a:buClr>
                        <a:buSzPts val="1200"/>
                        <a:buFont typeface="Wingdings" panose="05000000000000000000" pitchFamily="2" charset="2"/>
                        <a:buChar char="§"/>
                        <a:defRPr/>
                      </a:pPr>
                      <a:r>
                        <a:rPr lang="en-GB" sz="1000" b="1" dirty="0">
                          <a:solidFill>
                            <a:schemeClr val="tx1">
                              <a:lumMod val="75000"/>
                              <a:lumOff val="25000"/>
                            </a:schemeClr>
                          </a:solidFill>
                        </a:rPr>
                        <a:t>Expresses a desire to learn, grow, do interesting work, and stretch oneself.</a:t>
                      </a:r>
                    </a:p>
                    <a:p>
                      <a:pPr marL="171450" lvl="0" indent="-171450" defTabSz="685800" fontAlgn="base">
                        <a:spcBef>
                          <a:spcPts val="600"/>
                        </a:spcBef>
                        <a:spcAft>
                          <a:spcPts val="200"/>
                        </a:spcAft>
                        <a:buClr>
                          <a:schemeClr val="tx2"/>
                        </a:buClr>
                        <a:buSzPts val="1200"/>
                        <a:buFont typeface="Wingdings" panose="05000000000000000000" pitchFamily="2" charset="2"/>
                        <a:buChar char="§"/>
                        <a:defRPr/>
                      </a:pPr>
                      <a:r>
                        <a:rPr lang="en-GB" sz="1000" b="1" dirty="0">
                          <a:solidFill>
                            <a:schemeClr val="tx1">
                              <a:lumMod val="75000"/>
                              <a:lumOff val="25000"/>
                            </a:schemeClr>
                          </a:solidFill>
                        </a:rPr>
                        <a:t>Sense of purpose beyond self</a:t>
                      </a:r>
                      <a:endParaRPr lang="en-GB" sz="1000" b="0" kern="1200" dirty="0">
                        <a:solidFill>
                          <a:srgbClr val="FF0000"/>
                        </a:solidFill>
                        <a:latin typeface="+mn-lt"/>
                        <a:ea typeface="+mn-ea"/>
                        <a:cs typeface="+mn-cs"/>
                      </a:endParaRPr>
                    </a:p>
                  </a:txBody>
                  <a:tcPr marL="72000" marR="72000" marT="72000" marB="7200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087640921"/>
                  </a:ext>
                </a:extLst>
              </a:tr>
            </a:tbl>
          </a:graphicData>
        </a:graphic>
      </p:graphicFrame>
      <p:sp>
        <p:nvSpPr>
          <p:cNvPr id="9" name="TextBox 8">
            <a:extLst>
              <a:ext uri="{FF2B5EF4-FFF2-40B4-BE49-F238E27FC236}">
                <a16:creationId xmlns:a16="http://schemas.microsoft.com/office/drawing/2014/main" id="{7162C012-2804-4D8B-B836-A8A2B4EB3456}"/>
              </a:ext>
            </a:extLst>
          </p:cNvPr>
          <p:cNvSpPr txBox="1"/>
          <p:nvPr/>
        </p:nvSpPr>
        <p:spPr>
          <a:xfrm>
            <a:off x="814388" y="5788044"/>
            <a:ext cx="10563224" cy="461665"/>
          </a:xfrm>
          <a:prstGeom prst="rect">
            <a:avLst/>
          </a:prstGeom>
          <a:noFill/>
        </p:spPr>
        <p:txBody>
          <a:bodyPr wrap="square" rtlCol="0">
            <a:spAutoFit/>
          </a:bodyPr>
          <a:lstStyle/>
          <a:p>
            <a:r>
              <a:rPr lang="en-GB" sz="1200" dirty="0">
                <a:solidFill>
                  <a:srgbClr val="000000"/>
                </a:solidFill>
              </a:rPr>
              <a:t>Whilst this represents what good looks like for Executive Directors, it is not expected that anyone will have a strength on every aspect of the Success Profile. We understand that we need different styles and types of leadership.</a:t>
            </a:r>
          </a:p>
        </p:txBody>
      </p:sp>
    </p:spTree>
    <p:extLst>
      <p:ext uri="{BB962C8B-B14F-4D97-AF65-F5344CB8AC3E}">
        <p14:creationId xmlns:p14="http://schemas.microsoft.com/office/powerpoint/2010/main" val="177887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27CE6-F42B-4553-9BB6-563D59F62306}"/>
              </a:ext>
            </a:extLst>
          </p:cNvPr>
          <p:cNvSpPr>
            <a:spLocks noGrp="1"/>
          </p:cNvSpPr>
          <p:nvPr>
            <p:ph type="ctrTitle"/>
          </p:nvPr>
        </p:nvSpPr>
        <p:spPr/>
        <p:txBody>
          <a:bodyPr>
            <a:normAutofit fontScale="90000"/>
          </a:bodyPr>
          <a:lstStyle/>
          <a:p>
            <a:r>
              <a:rPr lang="en-US" dirty="0"/>
              <a:t>Becoming a member of the Aspire Together Talent Pool – Existing Directors</a:t>
            </a:r>
            <a:br>
              <a:rPr lang="en-US" dirty="0"/>
            </a:br>
            <a:endParaRPr lang="en-GB" dirty="0"/>
          </a:p>
        </p:txBody>
      </p:sp>
    </p:spTree>
    <p:extLst>
      <p:ext uri="{BB962C8B-B14F-4D97-AF65-F5344CB8AC3E}">
        <p14:creationId xmlns:p14="http://schemas.microsoft.com/office/powerpoint/2010/main" val="3231423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5C3C9-8A74-4B5C-B0A3-2203FEFB123F}"/>
              </a:ext>
            </a:extLst>
          </p:cNvPr>
          <p:cNvSpPr>
            <a:spLocks noGrp="1"/>
          </p:cNvSpPr>
          <p:nvPr>
            <p:ph type="title"/>
          </p:nvPr>
        </p:nvSpPr>
        <p:spPr>
          <a:xfrm>
            <a:off x="329938" y="1390744"/>
            <a:ext cx="11462994" cy="812530"/>
          </a:xfrm>
        </p:spPr>
        <p:txBody>
          <a:bodyPr/>
          <a:lstStyle/>
          <a:p>
            <a:r>
              <a:rPr lang="en-US" dirty="0"/>
              <a:t>Becoming a member of the Aspire Together Talent Pool – Existing Directors</a:t>
            </a:r>
            <a:endParaRPr lang="en-GB" dirty="0"/>
          </a:p>
        </p:txBody>
      </p:sp>
      <p:sp>
        <p:nvSpPr>
          <p:cNvPr id="3" name="Content Placeholder 2">
            <a:extLst>
              <a:ext uri="{FF2B5EF4-FFF2-40B4-BE49-F238E27FC236}">
                <a16:creationId xmlns:a16="http://schemas.microsoft.com/office/drawing/2014/main" id="{CE086894-48F3-44FF-9C72-DE413862BA4F}"/>
              </a:ext>
            </a:extLst>
          </p:cNvPr>
          <p:cNvSpPr>
            <a:spLocks noGrp="1"/>
          </p:cNvSpPr>
          <p:nvPr>
            <p:ph idx="1"/>
          </p:nvPr>
        </p:nvSpPr>
        <p:spPr>
          <a:xfrm>
            <a:off x="844922" y="2209706"/>
            <a:ext cx="10502155" cy="3581494"/>
          </a:xfrm>
        </p:spPr>
        <p:txBody>
          <a:bodyPr/>
          <a:lstStyle/>
          <a:p>
            <a:pPr marL="0" indent="0">
              <a:buNone/>
            </a:pPr>
            <a:r>
              <a:rPr lang="en-GB" sz="1600" dirty="0"/>
              <a:t>Once the nomination window has closed, you will be contacted by a member of the Executive Search Team within 14 days to arrange a confidential initial career conversation during which you will discuss:</a:t>
            </a:r>
          </a:p>
          <a:p>
            <a:r>
              <a:rPr lang="en-GB" sz="1600" dirty="0"/>
              <a:t>Your CV</a:t>
            </a:r>
          </a:p>
          <a:p>
            <a:r>
              <a:rPr lang="en-GB" sz="1600" dirty="0"/>
              <a:t>Your career goals</a:t>
            </a:r>
          </a:p>
          <a:p>
            <a:r>
              <a:rPr lang="en-GB" sz="1600" dirty="0"/>
              <a:t>Strengths</a:t>
            </a:r>
          </a:p>
          <a:p>
            <a:r>
              <a:rPr lang="en-GB" sz="1600" dirty="0"/>
              <a:t>Areas for development</a:t>
            </a:r>
          </a:p>
          <a:p>
            <a:r>
              <a:rPr lang="en-GB" sz="1600" dirty="0"/>
              <a:t>Support available from the Executive Search Team </a:t>
            </a:r>
          </a:p>
          <a:p>
            <a:r>
              <a:rPr lang="en-GB" sz="1600" dirty="0"/>
              <a:t>Criteria for your next role (e.g location, types of organisation you will consider)</a:t>
            </a:r>
          </a:p>
          <a:p>
            <a:pPr marL="0" indent="0">
              <a:buNone/>
            </a:pPr>
            <a:endParaRPr lang="en-GB" sz="1600" dirty="0"/>
          </a:p>
          <a:p>
            <a:pPr marL="0" indent="0">
              <a:buNone/>
            </a:pPr>
            <a:r>
              <a:rPr lang="en-GB" sz="1600" dirty="0"/>
              <a:t>Following the conversation you will be added to the talent pool, you will then have access to the support outlined on page 11 and will be contacted regarding vacancies that meet your skillset as well as the criteria you set out in the initial career conversation.  </a:t>
            </a:r>
          </a:p>
          <a:p>
            <a:pPr marL="0" indent="0">
              <a:buNone/>
            </a:pPr>
            <a:endParaRPr lang="en-GB" sz="1600" dirty="0"/>
          </a:p>
        </p:txBody>
      </p:sp>
    </p:spTree>
    <p:extLst>
      <p:ext uri="{BB962C8B-B14F-4D97-AF65-F5344CB8AC3E}">
        <p14:creationId xmlns:p14="http://schemas.microsoft.com/office/powerpoint/2010/main" val="14400809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27CE6-F42B-4553-9BB6-563D59F62306}"/>
              </a:ext>
            </a:extLst>
          </p:cNvPr>
          <p:cNvSpPr>
            <a:spLocks noGrp="1"/>
          </p:cNvSpPr>
          <p:nvPr>
            <p:ph type="ctrTitle"/>
          </p:nvPr>
        </p:nvSpPr>
        <p:spPr/>
        <p:txBody>
          <a:bodyPr/>
          <a:lstStyle/>
          <a:p>
            <a:r>
              <a:rPr lang="en-US" dirty="0"/>
              <a:t>Contact Details and Further Reading</a:t>
            </a:r>
            <a:br>
              <a:rPr lang="en-US" dirty="0"/>
            </a:br>
            <a:endParaRPr lang="en-GB" dirty="0"/>
          </a:p>
        </p:txBody>
      </p:sp>
    </p:spTree>
    <p:extLst>
      <p:ext uri="{BB962C8B-B14F-4D97-AF65-F5344CB8AC3E}">
        <p14:creationId xmlns:p14="http://schemas.microsoft.com/office/powerpoint/2010/main" val="32323071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5C3C9-8A74-4B5C-B0A3-2203FEFB123F}"/>
              </a:ext>
            </a:extLst>
          </p:cNvPr>
          <p:cNvSpPr>
            <a:spLocks noGrp="1"/>
          </p:cNvSpPr>
          <p:nvPr>
            <p:ph type="title"/>
          </p:nvPr>
        </p:nvSpPr>
        <p:spPr/>
        <p:txBody>
          <a:bodyPr/>
          <a:lstStyle/>
          <a:p>
            <a:r>
              <a:rPr lang="en-GB" dirty="0"/>
              <a:t>Who can I contact for further information?</a:t>
            </a:r>
          </a:p>
        </p:txBody>
      </p:sp>
      <p:sp>
        <p:nvSpPr>
          <p:cNvPr id="3" name="Content Placeholder 2">
            <a:extLst>
              <a:ext uri="{FF2B5EF4-FFF2-40B4-BE49-F238E27FC236}">
                <a16:creationId xmlns:a16="http://schemas.microsoft.com/office/drawing/2014/main" id="{CE086894-48F3-44FF-9C72-DE413862BA4F}"/>
              </a:ext>
            </a:extLst>
          </p:cNvPr>
          <p:cNvSpPr>
            <a:spLocks noGrp="1"/>
          </p:cNvSpPr>
          <p:nvPr>
            <p:ph idx="1"/>
          </p:nvPr>
        </p:nvSpPr>
        <p:spPr>
          <a:xfrm>
            <a:off x="844922" y="2209706"/>
            <a:ext cx="10502155" cy="3257550"/>
          </a:xfrm>
        </p:spPr>
        <p:txBody>
          <a:bodyPr/>
          <a:lstStyle/>
          <a:p>
            <a:r>
              <a:rPr lang="en-GB" sz="1600" dirty="0"/>
              <a:t>If you have any questions about the talent pool or nomination process, please reach out to </a:t>
            </a:r>
            <a:r>
              <a:rPr lang="en-GB" sz="1600" dirty="0">
                <a:hlinkClick r:id="rId2"/>
              </a:rPr>
              <a:t>aspire.together@nhs.net</a:t>
            </a:r>
            <a:r>
              <a:rPr lang="en-GB" sz="1600" dirty="0"/>
              <a:t> </a:t>
            </a:r>
          </a:p>
          <a:p>
            <a:r>
              <a:rPr lang="en-GB" sz="1600" dirty="0"/>
              <a:t>Further information about the RTB can be found on our website: </a:t>
            </a:r>
            <a:r>
              <a:rPr lang="en-GB" sz="1600" dirty="0">
                <a:hlinkClick r:id="rId3"/>
              </a:rPr>
              <a:t>Aspire Together</a:t>
            </a:r>
            <a:endParaRPr lang="en-GB" sz="1600" dirty="0"/>
          </a:p>
          <a:p>
            <a:r>
              <a:rPr lang="en-GB" sz="1600" dirty="0"/>
              <a:t>Further guides to Talent Management can be found online on </a:t>
            </a:r>
            <a:r>
              <a:rPr lang="en-GB" sz="1600" dirty="0">
                <a:hlinkClick r:id="rId4"/>
              </a:rPr>
              <a:t>The Leadership Academy </a:t>
            </a:r>
            <a:r>
              <a:rPr lang="en-GB" sz="1600" dirty="0"/>
              <a:t>website</a:t>
            </a:r>
          </a:p>
          <a:p>
            <a:r>
              <a:rPr lang="en-GB" sz="1600" dirty="0">
                <a:hlinkClick r:id="rId5"/>
              </a:rPr>
              <a:t>NHS Executive Search </a:t>
            </a:r>
            <a:endParaRPr lang="en-GB" sz="1600" dirty="0"/>
          </a:p>
        </p:txBody>
      </p:sp>
    </p:spTree>
    <p:extLst>
      <p:ext uri="{BB962C8B-B14F-4D97-AF65-F5344CB8AC3E}">
        <p14:creationId xmlns:p14="http://schemas.microsoft.com/office/powerpoint/2010/main" val="1976785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3A95D-C9C8-4B43-AED3-FFBA800B2697}"/>
              </a:ext>
            </a:extLst>
          </p:cNvPr>
          <p:cNvSpPr>
            <a:spLocks noGrp="1"/>
          </p:cNvSpPr>
          <p:nvPr>
            <p:ph type="ctrTitle"/>
          </p:nvPr>
        </p:nvSpPr>
        <p:spPr/>
        <p:txBody>
          <a:bodyPr/>
          <a:lstStyle/>
          <a:p>
            <a:r>
              <a:rPr lang="en-GB" dirty="0"/>
              <a:t>Introducing the Midlands and East Regional Talent Board</a:t>
            </a:r>
          </a:p>
        </p:txBody>
      </p:sp>
    </p:spTree>
    <p:extLst>
      <p:ext uri="{BB962C8B-B14F-4D97-AF65-F5344CB8AC3E}">
        <p14:creationId xmlns:p14="http://schemas.microsoft.com/office/powerpoint/2010/main" val="5836371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F25A1-9427-46FB-9EBB-24C5E4BD5C1C}"/>
              </a:ext>
            </a:extLst>
          </p:cNvPr>
          <p:cNvSpPr>
            <a:spLocks noGrp="1"/>
          </p:cNvSpPr>
          <p:nvPr>
            <p:ph type="ctrTitle"/>
          </p:nvPr>
        </p:nvSpPr>
        <p:spPr/>
        <p:txBody>
          <a:bodyPr/>
          <a:lstStyle/>
          <a:p>
            <a:pPr algn="ctr"/>
            <a:r>
              <a:rPr lang="en-US" dirty="0">
                <a:hlinkClick r:id="rId2"/>
              </a:rPr>
              <a:t>Aspire Together</a:t>
            </a:r>
            <a:endParaRPr lang="en-GB" dirty="0"/>
          </a:p>
        </p:txBody>
      </p:sp>
    </p:spTree>
    <p:extLst>
      <p:ext uri="{BB962C8B-B14F-4D97-AF65-F5344CB8AC3E}">
        <p14:creationId xmlns:p14="http://schemas.microsoft.com/office/powerpoint/2010/main" val="2332157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8EF234-C97B-4F74-A493-17B006B7D97C}"/>
              </a:ext>
            </a:extLst>
          </p:cNvPr>
          <p:cNvSpPr>
            <a:spLocks noGrp="1"/>
          </p:cNvSpPr>
          <p:nvPr>
            <p:ph idx="1"/>
          </p:nvPr>
        </p:nvSpPr>
        <p:spPr>
          <a:xfrm>
            <a:off x="844922" y="1685221"/>
            <a:ext cx="10502155" cy="4311026"/>
          </a:xfrm>
        </p:spPr>
        <p:txBody>
          <a:bodyPr/>
          <a:lstStyle/>
          <a:p>
            <a:pPr fontAlgn="base"/>
            <a:r>
              <a:rPr lang="en-GB" sz="1600" dirty="0"/>
              <a:t>The </a:t>
            </a:r>
            <a:r>
              <a:rPr lang="en-GB" sz="1600" dirty="0">
                <a:hlinkClick r:id="rId2"/>
              </a:rPr>
              <a:t>Midlands and East Regional Talent Board (RTB) </a:t>
            </a:r>
            <a:r>
              <a:rPr lang="en-GB" sz="1600" dirty="0"/>
              <a:t>is the body created to drive a fresh approach to talent management in the NHS. Chaired by Nick Carver, CEO at East and North Hertfordshire NHS Trust, the RTB consists of senior representatives from organisations across the region, including providers, commissioners, NHS England, NHS Improvement and the NHS Leadership Academy. </a:t>
            </a:r>
            <a:r>
              <a:rPr lang="en-US" sz="1600" dirty="0"/>
              <a:t>​</a:t>
            </a:r>
          </a:p>
          <a:p>
            <a:pPr fontAlgn="base"/>
            <a:r>
              <a:rPr lang="en-GB" sz="1600" dirty="0"/>
              <a:t>Chief Executive/Accountable Officers will already be aware of the work being done to ensure that talent management across our region is more strategic and effective, in order that the NHS has the leadership capacity it needs for the future. </a:t>
            </a:r>
            <a:r>
              <a:rPr lang="en-US" sz="1600" dirty="0"/>
              <a:t>​</a:t>
            </a:r>
          </a:p>
          <a:p>
            <a:pPr fontAlgn="base"/>
            <a:r>
              <a:rPr lang="en-GB" sz="1600" dirty="0"/>
              <a:t>Initial efforts of the RTB have been focused on the creation of Aspire Together Talent Pools for the region. The aim is to create two pools of strong and diverse aspiring and existing Executive Director talent that is big enough to fill the majority of Executive Director roles in the region, as required. The pool will cover all Executive Director provider and CCG governing body roles. </a:t>
            </a:r>
          </a:p>
          <a:p>
            <a:pPr fontAlgn="base"/>
            <a:r>
              <a:rPr lang="en-GB" sz="1600" dirty="0"/>
              <a:t>The Aspire Together Talent Pools will be a resource for organisations to easily source talent for Executive Director and governing body vacancies, reducing the cost and time to hire for these positions. Organisations will engage with NHS Executive Search to access the Aspire Together Talent Pools and appropriate individuals in it.</a:t>
            </a:r>
          </a:p>
          <a:p>
            <a:pPr fontAlgn="base"/>
            <a:r>
              <a:rPr lang="en-US" sz="1600" dirty="0"/>
              <a:t>It is also a resource for our future leadership talent in their search for their next career opportunity within the sector.</a:t>
            </a:r>
          </a:p>
          <a:p>
            <a:pPr fontAlgn="base"/>
            <a:endParaRPr lang="en-GB" sz="1600" dirty="0"/>
          </a:p>
          <a:p>
            <a:endParaRPr lang="en-GB" sz="1200" dirty="0"/>
          </a:p>
        </p:txBody>
      </p:sp>
    </p:spTree>
    <p:extLst>
      <p:ext uri="{BB962C8B-B14F-4D97-AF65-F5344CB8AC3E}">
        <p14:creationId xmlns:p14="http://schemas.microsoft.com/office/powerpoint/2010/main" val="1780580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AEAD2-93E8-419D-8ECA-101ED1E75495}"/>
              </a:ext>
            </a:extLst>
          </p:cNvPr>
          <p:cNvSpPr>
            <a:spLocks noGrp="1"/>
          </p:cNvSpPr>
          <p:nvPr>
            <p:ph type="title"/>
          </p:nvPr>
        </p:nvSpPr>
        <p:spPr>
          <a:xfrm>
            <a:off x="838199" y="1517744"/>
            <a:ext cx="10502155" cy="1117229"/>
          </a:xfrm>
        </p:spPr>
        <p:txBody>
          <a:bodyPr/>
          <a:lstStyle/>
          <a:p>
            <a:r>
              <a:rPr lang="en-GB" sz="2400" dirty="0"/>
              <a:t>CEO/AO Ownership of the Talent Management Process</a:t>
            </a:r>
            <a:br>
              <a:rPr lang="en-GB" sz="2400" dirty="0"/>
            </a:br>
            <a:br>
              <a:rPr lang="en-GB" sz="2400" dirty="0"/>
            </a:br>
            <a:endParaRPr lang="en-GB" sz="2400" dirty="0"/>
          </a:p>
        </p:txBody>
      </p:sp>
      <p:sp>
        <p:nvSpPr>
          <p:cNvPr id="3" name="Content Placeholder 2">
            <a:extLst>
              <a:ext uri="{FF2B5EF4-FFF2-40B4-BE49-F238E27FC236}">
                <a16:creationId xmlns:a16="http://schemas.microsoft.com/office/drawing/2014/main" id="{DA092DB2-8D4A-444C-8BA5-37296755412E}"/>
              </a:ext>
            </a:extLst>
          </p:cNvPr>
          <p:cNvSpPr>
            <a:spLocks noGrp="1"/>
          </p:cNvSpPr>
          <p:nvPr>
            <p:ph idx="1"/>
          </p:nvPr>
        </p:nvSpPr>
        <p:spPr>
          <a:xfrm>
            <a:off x="838200" y="2281967"/>
            <a:ext cx="10502155" cy="3623533"/>
          </a:xfrm>
        </p:spPr>
        <p:txBody>
          <a:bodyPr/>
          <a:lstStyle/>
          <a:p>
            <a:r>
              <a:rPr lang="en-GB" sz="1600" dirty="0"/>
              <a:t>It</a:t>
            </a:r>
            <a:r>
              <a:rPr lang="en-GB" sz="1800" dirty="0"/>
              <a:t> </a:t>
            </a:r>
            <a:r>
              <a:rPr lang="en-GB" sz="1600" dirty="0"/>
              <a:t>is critical that CEOs/AOs ‘own’ the talent management agenda in their organisations and wider systems. They are the individuals responsible for spotting and developing talent and supporting the growth and development of talented individuals to become future senior leaders.</a:t>
            </a:r>
          </a:p>
          <a:p>
            <a:r>
              <a:rPr lang="en-GB" sz="1600" dirty="0"/>
              <a:t>Every organisation should have, or be actively working towards, an embedded talent management approach and culture. Initially this may be using its own talent management process or Leadership Academy tools and guidance, supported by a process of regular career conversations to assess people’s readiness for their next career move. </a:t>
            </a:r>
          </a:p>
          <a:p>
            <a:r>
              <a:rPr lang="en-GB" sz="1600" dirty="0"/>
              <a:t>The approach to talent management within each organisation should mean that individuals with the potential to become executive directors will be being identified and the executive team and CEO/AO have a clear view who these individuals are. </a:t>
            </a:r>
          </a:p>
          <a:p>
            <a:endParaRPr lang="en-GB" dirty="0"/>
          </a:p>
        </p:txBody>
      </p:sp>
    </p:spTree>
    <p:extLst>
      <p:ext uri="{BB962C8B-B14F-4D97-AF65-F5344CB8AC3E}">
        <p14:creationId xmlns:p14="http://schemas.microsoft.com/office/powerpoint/2010/main" val="2260745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5D1EC-99C0-4626-A55A-7DAB75EEEF3B}"/>
              </a:ext>
            </a:extLst>
          </p:cNvPr>
          <p:cNvSpPr>
            <a:spLocks noGrp="1"/>
          </p:cNvSpPr>
          <p:nvPr>
            <p:ph type="ctrTitle"/>
          </p:nvPr>
        </p:nvSpPr>
        <p:spPr/>
        <p:txBody>
          <a:bodyPr/>
          <a:lstStyle/>
          <a:p>
            <a:r>
              <a:rPr lang="en-GB" dirty="0"/>
              <a:t>Purpose of the Nomination pack</a:t>
            </a:r>
            <a:br>
              <a:rPr lang="en-GB" dirty="0"/>
            </a:br>
            <a:endParaRPr lang="en-GB" dirty="0"/>
          </a:p>
        </p:txBody>
      </p:sp>
    </p:spTree>
    <p:extLst>
      <p:ext uri="{BB962C8B-B14F-4D97-AF65-F5344CB8AC3E}">
        <p14:creationId xmlns:p14="http://schemas.microsoft.com/office/powerpoint/2010/main" val="1399359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E4D03-3F52-490A-9A40-581C6B898BA6}"/>
              </a:ext>
            </a:extLst>
          </p:cNvPr>
          <p:cNvSpPr>
            <a:spLocks noGrp="1"/>
          </p:cNvSpPr>
          <p:nvPr>
            <p:ph type="title"/>
          </p:nvPr>
        </p:nvSpPr>
        <p:spPr>
          <a:xfrm>
            <a:off x="851645" y="1390744"/>
            <a:ext cx="10502155" cy="424732"/>
          </a:xfrm>
        </p:spPr>
        <p:txBody>
          <a:bodyPr/>
          <a:lstStyle/>
          <a:p>
            <a:r>
              <a:rPr lang="en-GB" sz="2400" dirty="0"/>
              <a:t>Purpose of the Nomination pack</a:t>
            </a:r>
            <a:endParaRPr lang="en-GB" dirty="0"/>
          </a:p>
        </p:txBody>
      </p:sp>
      <p:sp>
        <p:nvSpPr>
          <p:cNvPr id="3" name="Content Placeholder 2">
            <a:extLst>
              <a:ext uri="{FF2B5EF4-FFF2-40B4-BE49-F238E27FC236}">
                <a16:creationId xmlns:a16="http://schemas.microsoft.com/office/drawing/2014/main" id="{3BEB3093-20DA-4669-A31B-9C5DA8C15596}"/>
              </a:ext>
            </a:extLst>
          </p:cNvPr>
          <p:cNvSpPr>
            <a:spLocks noGrp="1"/>
          </p:cNvSpPr>
          <p:nvPr>
            <p:ph idx="1"/>
          </p:nvPr>
        </p:nvSpPr>
        <p:spPr>
          <a:xfrm>
            <a:off x="851645" y="2041224"/>
            <a:ext cx="10502155" cy="3266375"/>
          </a:xfrm>
        </p:spPr>
        <p:txBody>
          <a:bodyPr/>
          <a:lstStyle/>
          <a:p>
            <a:pPr marL="0" indent="0">
              <a:lnSpc>
                <a:spcPct val="100000"/>
              </a:lnSpc>
              <a:buNone/>
            </a:pPr>
            <a:r>
              <a:rPr lang="en-US" sz="1600" dirty="0"/>
              <a:t>The nomination pack is designed to inform and provide guidance to:</a:t>
            </a:r>
          </a:p>
          <a:p>
            <a:pPr>
              <a:lnSpc>
                <a:spcPct val="100000"/>
              </a:lnSpc>
            </a:pPr>
            <a:r>
              <a:rPr lang="en-US" sz="1600" dirty="0"/>
              <a:t>Chief Executive Officers</a:t>
            </a:r>
          </a:p>
          <a:p>
            <a:pPr>
              <a:lnSpc>
                <a:spcPct val="100000"/>
              </a:lnSpc>
            </a:pPr>
            <a:r>
              <a:rPr lang="en-US" sz="1600" dirty="0"/>
              <a:t>Accountable Officers</a:t>
            </a:r>
          </a:p>
          <a:p>
            <a:pPr>
              <a:lnSpc>
                <a:spcPct val="100000"/>
              </a:lnSpc>
            </a:pPr>
            <a:r>
              <a:rPr lang="en-US" sz="1600" dirty="0"/>
              <a:t>Human Resource Directors </a:t>
            </a:r>
          </a:p>
          <a:p>
            <a:pPr>
              <a:lnSpc>
                <a:spcPct val="100000"/>
              </a:lnSpc>
            </a:pPr>
            <a:r>
              <a:rPr lang="en-US" sz="1600" dirty="0"/>
              <a:t>Executive Directors applying to the Regional Talent Pool </a:t>
            </a:r>
            <a:r>
              <a:rPr lang="en-GB" sz="1600" dirty="0"/>
              <a:t>(those working at executive or governing body level, e.g Director of </a:t>
            </a:r>
            <a:r>
              <a:rPr lang="en-GB" sz="1600"/>
              <a:t>Nursing)</a:t>
            </a:r>
            <a:endParaRPr lang="en-US" sz="1600" dirty="0"/>
          </a:p>
          <a:p>
            <a:pPr marL="0" indent="0">
              <a:lnSpc>
                <a:spcPct val="100000"/>
              </a:lnSpc>
              <a:buNone/>
            </a:pPr>
            <a:endParaRPr lang="en-US" sz="1600" dirty="0"/>
          </a:p>
          <a:p>
            <a:pPr marL="0" indent="0">
              <a:lnSpc>
                <a:spcPct val="100000"/>
              </a:lnSpc>
              <a:buNone/>
            </a:pPr>
            <a:endParaRPr lang="en-GB" sz="1600" dirty="0"/>
          </a:p>
        </p:txBody>
      </p:sp>
    </p:spTree>
    <p:extLst>
      <p:ext uri="{BB962C8B-B14F-4D97-AF65-F5344CB8AC3E}">
        <p14:creationId xmlns:p14="http://schemas.microsoft.com/office/powerpoint/2010/main" val="2507411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5B08B-1162-44DA-B80E-26652A8EA4C0}"/>
              </a:ext>
            </a:extLst>
          </p:cNvPr>
          <p:cNvSpPr>
            <a:spLocks noGrp="1"/>
          </p:cNvSpPr>
          <p:nvPr>
            <p:ph type="ctrTitle"/>
          </p:nvPr>
        </p:nvSpPr>
        <p:spPr/>
        <p:txBody>
          <a:bodyPr>
            <a:normAutofit fontScale="90000"/>
          </a:bodyPr>
          <a:lstStyle/>
          <a:p>
            <a:r>
              <a:rPr lang="en-GB" dirty="0"/>
              <a:t>The Benefits of the Aspire Together Talent Pool – Existing Directors	</a:t>
            </a:r>
            <a:br>
              <a:rPr lang="en-GB" dirty="0"/>
            </a:br>
            <a:endParaRPr lang="en-GB" dirty="0"/>
          </a:p>
        </p:txBody>
      </p:sp>
    </p:spTree>
    <p:extLst>
      <p:ext uri="{BB962C8B-B14F-4D97-AF65-F5344CB8AC3E}">
        <p14:creationId xmlns:p14="http://schemas.microsoft.com/office/powerpoint/2010/main" val="3705610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B2B09-E179-4E43-B6BD-82FB63E43B40}"/>
              </a:ext>
            </a:extLst>
          </p:cNvPr>
          <p:cNvSpPr>
            <a:spLocks noGrp="1"/>
          </p:cNvSpPr>
          <p:nvPr>
            <p:ph type="title"/>
          </p:nvPr>
        </p:nvSpPr>
        <p:spPr>
          <a:xfrm>
            <a:off x="851645" y="1390744"/>
            <a:ext cx="10502155" cy="424732"/>
          </a:xfrm>
        </p:spPr>
        <p:txBody>
          <a:bodyPr/>
          <a:lstStyle/>
          <a:p>
            <a:r>
              <a:rPr lang="en-GB" sz="2400" dirty="0"/>
              <a:t>What are the benefits of the Aspire Together Pool – Existing Directors?</a:t>
            </a:r>
            <a:endParaRPr lang="en-GB" dirty="0"/>
          </a:p>
        </p:txBody>
      </p:sp>
      <p:sp>
        <p:nvSpPr>
          <p:cNvPr id="3" name="Content Placeholder 2">
            <a:extLst>
              <a:ext uri="{FF2B5EF4-FFF2-40B4-BE49-F238E27FC236}">
                <a16:creationId xmlns:a16="http://schemas.microsoft.com/office/drawing/2014/main" id="{42D5BF6F-BFBF-43E6-90C9-F61F42EE541E}"/>
              </a:ext>
            </a:extLst>
          </p:cNvPr>
          <p:cNvSpPr>
            <a:spLocks noGrp="1"/>
          </p:cNvSpPr>
          <p:nvPr>
            <p:ph idx="1"/>
          </p:nvPr>
        </p:nvSpPr>
        <p:spPr>
          <a:xfrm>
            <a:off x="844922" y="2509818"/>
            <a:ext cx="10502155" cy="3586181"/>
          </a:xfrm>
        </p:spPr>
        <p:txBody>
          <a:bodyPr/>
          <a:lstStyle/>
          <a:p>
            <a:r>
              <a:rPr lang="en-GB" sz="1600" dirty="0"/>
              <a:t>The Aspire Together Talent Pool – Existing Directors will be a resource for organisations to easily source talent for Executive Director vacancies, this should reduce the cost and time to hire for these positions. Organisations will engage with NHS Executive Search to access the talent pool and appropriate individuals in it.</a:t>
            </a:r>
          </a:p>
          <a:p>
            <a:r>
              <a:rPr lang="en-GB" sz="1600" dirty="0"/>
              <a:t>Over time it is envisaged that this will be the prime source of executive talent and that this will become the default method by which organisations make their senior appointments.</a:t>
            </a:r>
          </a:p>
          <a:p>
            <a:r>
              <a:rPr lang="en-GB" sz="1600" dirty="0"/>
              <a:t>Currently, many NHS organisations find it challenging to fill Executive Director vacancies, the Aspire Together Talent Pool aims to help alleviate some of the challenges faced.</a:t>
            </a:r>
          </a:p>
          <a:p>
            <a:r>
              <a:rPr lang="en-GB" sz="1600" dirty="0"/>
              <a:t>The Aspire Together Talent Pools are the first of a number of regional talent pools covering the country, with other regions emerging later this year, we have a unique opportunity to ‘pave’ the way for others.</a:t>
            </a:r>
          </a:p>
          <a:p>
            <a:r>
              <a:rPr lang="en-GB" sz="1600" dirty="0"/>
              <a:t>Remembering that diverse teams make better business decisions, and the NHS ‘top tiers’ tend to be unrepresentative of the communities we serve – we aim to address this deficit by looking wide and deep for all potential talent.</a:t>
            </a:r>
          </a:p>
        </p:txBody>
      </p:sp>
      <p:sp>
        <p:nvSpPr>
          <p:cNvPr id="5" name="Text Placeholder 3">
            <a:extLst>
              <a:ext uri="{FF2B5EF4-FFF2-40B4-BE49-F238E27FC236}">
                <a16:creationId xmlns:a16="http://schemas.microsoft.com/office/drawing/2014/main" id="{23012627-DEF7-4D3B-835A-6E1D1DDD22DC}"/>
              </a:ext>
            </a:extLst>
          </p:cNvPr>
          <p:cNvSpPr>
            <a:spLocks noGrp="1"/>
          </p:cNvSpPr>
          <p:nvPr>
            <p:ph type="body" sz="quarter" idx="15"/>
          </p:nvPr>
        </p:nvSpPr>
        <p:spPr>
          <a:xfrm>
            <a:off x="851645" y="1968735"/>
            <a:ext cx="10502155" cy="387825"/>
          </a:xfrm>
        </p:spPr>
        <p:txBody>
          <a:bodyPr/>
          <a:lstStyle/>
          <a:p>
            <a:r>
              <a:rPr lang="en-GB" dirty="0"/>
              <a:t>What are the benefits for organisations?</a:t>
            </a:r>
          </a:p>
          <a:p>
            <a:endParaRPr lang="en-GB" dirty="0"/>
          </a:p>
        </p:txBody>
      </p:sp>
    </p:spTree>
    <p:extLst>
      <p:ext uri="{BB962C8B-B14F-4D97-AF65-F5344CB8AC3E}">
        <p14:creationId xmlns:p14="http://schemas.microsoft.com/office/powerpoint/2010/main" val="576882716"/>
      </p:ext>
    </p:extLst>
  </p:cSld>
  <p:clrMapOvr>
    <a:masterClrMapping/>
  </p:clrMapOvr>
</p:sld>
</file>

<file path=ppt/theme/theme1.xml><?xml version="1.0" encoding="utf-8"?>
<a:theme xmlns:a="http://schemas.openxmlformats.org/drawingml/2006/main" name="Office Theme">
  <a:themeElements>
    <a:clrScheme name="Custom 14">
      <a:dk1>
        <a:srgbClr val="3C5567"/>
      </a:dk1>
      <a:lt1>
        <a:srgbClr val="FFFFFF"/>
      </a:lt1>
      <a:dk2>
        <a:srgbClr val="3C5567"/>
      </a:dk2>
      <a:lt2>
        <a:srgbClr val="E7E6E6"/>
      </a:lt2>
      <a:accent1>
        <a:srgbClr val="005EB8"/>
      </a:accent1>
      <a:accent2>
        <a:srgbClr val="009DB3"/>
      </a:accent2>
      <a:accent3>
        <a:srgbClr val="87C8D9"/>
      </a:accent3>
      <a:accent4>
        <a:srgbClr val="F08700"/>
      </a:accent4>
      <a:accent5>
        <a:srgbClr val="ED705E"/>
      </a:accent5>
      <a:accent6>
        <a:srgbClr val="885170"/>
      </a:accent6>
      <a:hlink>
        <a:srgbClr val="005EC1"/>
      </a:hlink>
      <a:folHlink>
        <a:srgbClr val="F0874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DE55CAED-7FD5-0447-B186-28F1D99D58C7}" vid="{7C7601E5-F4C6-2548-9383-F5574C0591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94F5D0B7DE21145B7399C672D7C2603" ma:contentTypeVersion="9" ma:contentTypeDescription="Create a new document." ma:contentTypeScope="" ma:versionID="fd19b6f45aaeaab00f92dbfe81ed73bb">
  <xsd:schema xmlns:xsd="http://www.w3.org/2001/XMLSchema" xmlns:xs="http://www.w3.org/2001/XMLSchema" xmlns:p="http://schemas.microsoft.com/office/2006/metadata/properties" xmlns:ns2="97dc955d-3093-409a-b81e-26e0fda0e34d" xmlns:ns3="022ed7b2-7843-4a9a-9716-e6b118b8c022" targetNamespace="http://schemas.microsoft.com/office/2006/metadata/properties" ma:root="true" ma:fieldsID="0dc64cc17ed4912b11470ce5b2cc7454" ns2:_="" ns3:_="">
    <xsd:import namespace="97dc955d-3093-409a-b81e-26e0fda0e34d"/>
    <xsd:import namespace="022ed7b2-7843-4a9a-9716-e6b118b8c02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c955d-3093-409a-b81e-26e0fda0e34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22ed7b2-7843-4a9a-9716-e6b118b8c02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0AEBD24-4333-439B-8746-AA9C56E99157}">
  <ds:schemaRefs>
    <ds:schemaRef ds:uri="http://purl.org/dc/dcmitype/"/>
    <ds:schemaRef ds:uri="http://purl.org/dc/elements/1.1/"/>
    <ds:schemaRef ds:uri="97dc955d-3093-409a-b81e-26e0fda0e34d"/>
    <ds:schemaRef ds:uri="http://schemas.openxmlformats.org/package/2006/metadata/core-properties"/>
    <ds:schemaRef ds:uri="http://schemas.microsoft.com/office/2006/metadata/properties"/>
    <ds:schemaRef ds:uri="http://www.w3.org/XML/1998/namespace"/>
    <ds:schemaRef ds:uri="http://purl.org/dc/terms/"/>
    <ds:schemaRef ds:uri="http://schemas.microsoft.com/office/2006/documentManagement/types"/>
    <ds:schemaRef ds:uri="http://schemas.microsoft.com/office/infopath/2007/PartnerControls"/>
    <ds:schemaRef ds:uri="022ed7b2-7843-4a9a-9716-e6b118b8c022"/>
  </ds:schemaRefs>
</ds:datastoreItem>
</file>

<file path=customXml/itemProps2.xml><?xml version="1.0" encoding="utf-8"?>
<ds:datastoreItem xmlns:ds="http://schemas.openxmlformats.org/officeDocument/2006/customXml" ds:itemID="{38411805-7E8A-42FA-A0F3-8C5457353949}">
  <ds:schemaRefs>
    <ds:schemaRef ds:uri="http://schemas.microsoft.com/sharepoint/v3/contenttype/forms"/>
  </ds:schemaRefs>
</ds:datastoreItem>
</file>

<file path=customXml/itemProps3.xml><?xml version="1.0" encoding="utf-8"?>
<ds:datastoreItem xmlns:ds="http://schemas.openxmlformats.org/officeDocument/2006/customXml" ds:itemID="{E3E112D0-88DE-459A-B3BC-27A9E6A65F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dc955d-3093-409a-b81e-26e0fda0e34d"/>
    <ds:schemaRef ds:uri="022ed7b2-7843-4a9a-9716-e6b118b8c0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1024</TotalTime>
  <Words>2286</Words>
  <Application>Microsoft Office PowerPoint</Application>
  <PresentationFormat>Widescreen</PresentationFormat>
  <Paragraphs>219</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Times New Roman</vt:lpstr>
      <vt:lpstr>Trebuchet MS</vt:lpstr>
      <vt:lpstr>Wingdings</vt:lpstr>
      <vt:lpstr>Office Theme</vt:lpstr>
      <vt:lpstr>Aspire Together Talent Pool - Existing Directors  Nomination Pack</vt:lpstr>
      <vt:lpstr>Contents</vt:lpstr>
      <vt:lpstr>Introducing the Midlands and East Regional Talent Board</vt:lpstr>
      <vt:lpstr>PowerPoint Presentation</vt:lpstr>
      <vt:lpstr>CEO/AO Ownership of the Talent Management Process  </vt:lpstr>
      <vt:lpstr>Purpose of the Nomination pack </vt:lpstr>
      <vt:lpstr>Purpose of the Nomination pack</vt:lpstr>
      <vt:lpstr>The Benefits of the Aspire Together Talent Pool – Existing Directors  </vt:lpstr>
      <vt:lpstr>What are the benefits of the Aspire Together Pool – Existing Directors?</vt:lpstr>
      <vt:lpstr>What are the benefits of the Aspire Together Talent Pool – Existing Directors?</vt:lpstr>
      <vt:lpstr>What are the benefits of the Aspire Together Talent Pool – Existing Directors?</vt:lpstr>
      <vt:lpstr>The Aspire Together Talent Pool – Existing Directors is Now Ready for Nominations</vt:lpstr>
      <vt:lpstr>Overview of the Nomination Process</vt:lpstr>
      <vt:lpstr>Manager Nominations </vt:lpstr>
      <vt:lpstr>Who is Eligible to Apply? </vt:lpstr>
      <vt:lpstr>Who is eligible to be nominated for the Aspire Together Talent Pool – Existing Directors?</vt:lpstr>
      <vt:lpstr>Overview of the Nomination and Application Process</vt:lpstr>
      <vt:lpstr>Nomination Process</vt:lpstr>
      <vt:lpstr>Self - Nomination Process</vt:lpstr>
      <vt:lpstr>Talent Conversation Guidance</vt:lpstr>
      <vt:lpstr>The purpose of the Talent Conversation</vt:lpstr>
      <vt:lpstr>Manager Role in Talent Conversation</vt:lpstr>
      <vt:lpstr>NHS Executive Director Success Profile </vt:lpstr>
      <vt:lpstr>NHS Executive Director Success Profile</vt:lpstr>
      <vt:lpstr>Executive Director Success Profile – High level overview</vt:lpstr>
      <vt:lpstr>Becoming a member of the Aspire Together Talent Pool – Existing Directors </vt:lpstr>
      <vt:lpstr>Becoming a member of the Aspire Together Talent Pool – Existing Directors</vt:lpstr>
      <vt:lpstr>Contact Details and Further Reading </vt:lpstr>
      <vt:lpstr>Who can I contact for further information?</vt:lpstr>
      <vt:lpstr>Aspire Together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Debbie Flicos</dc:creator>
  <cp:lastModifiedBy>Maria Lawson</cp:lastModifiedBy>
  <cp:revision>94</cp:revision>
  <cp:lastPrinted>2019-05-21T08:31:58Z</cp:lastPrinted>
  <dcterms:created xsi:type="dcterms:W3CDTF">2018-08-08T08:59:39Z</dcterms:created>
  <dcterms:modified xsi:type="dcterms:W3CDTF">2019-06-19T16:22:46Z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0x010100694F5D0B7DE21145B7399C672D7C2603</vt:lpwstr>
  </property>
</Properties>
</file>