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296" r:id="rId2"/>
    <p:sldId id="297" r:id="rId3"/>
    <p:sldId id="336" r:id="rId4"/>
    <p:sldId id="337" r:id="rId5"/>
    <p:sldId id="361" r:id="rId6"/>
    <p:sldId id="362" r:id="rId7"/>
    <p:sldId id="363" r:id="rId8"/>
    <p:sldId id="364" r:id="rId9"/>
    <p:sldId id="365" r:id="rId10"/>
    <p:sldId id="366" r:id="rId11"/>
    <p:sldId id="367" r:id="rId12"/>
    <p:sldId id="368" r:id="rId13"/>
    <p:sldId id="369" r:id="rId14"/>
    <p:sldId id="370" r:id="rId15"/>
    <p:sldId id="371"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372" r:id="rId38"/>
    <p:sldId id="394" r:id="rId39"/>
    <p:sldId id="395" r:id="rId40"/>
    <p:sldId id="397" r:id="rId41"/>
    <p:sldId id="398" r:id="rId4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66" userDrawn="1">
          <p15:clr>
            <a:srgbClr val="A4A3A4"/>
          </p15:clr>
        </p15:guide>
        <p15:guide id="2" pos="624" userDrawn="1">
          <p15:clr>
            <a:srgbClr val="A4A3A4"/>
          </p15:clr>
        </p15:guide>
        <p15:guide id="3" orient="horz" pos="841" userDrawn="1">
          <p15:clr>
            <a:srgbClr val="A4A3A4"/>
          </p15:clr>
        </p15:guide>
        <p15:guide id="4" orient="horz" pos="549" userDrawn="1">
          <p15:clr>
            <a:srgbClr val="A4A3A4"/>
          </p15:clr>
        </p15:guide>
        <p15:guide id="5" pos="2566" userDrawn="1">
          <p15:clr>
            <a:srgbClr val="A4A3A4"/>
          </p15:clr>
        </p15:guide>
        <p15:guide id="6" pos="7313" userDrawn="1">
          <p15:clr>
            <a:srgbClr val="A4A3A4"/>
          </p15:clr>
        </p15:guide>
        <p15:guide id="7" orient="horz" pos="4032" userDrawn="1">
          <p15:clr>
            <a:srgbClr val="A4A3A4"/>
          </p15:clr>
        </p15:guide>
        <p15:guide id="8" pos="57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e Scott-Smith" initials="ZS" lastIdx="4" clrIdx="0">
    <p:extLst>
      <p:ext uri="{19B8F6BF-5375-455C-9EA6-DF929625EA0E}">
        <p15:presenceInfo xmlns:p15="http://schemas.microsoft.com/office/powerpoint/2012/main" userId="Zoe Scott-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6CDDE"/>
    <a:srgbClr val="0060BF"/>
    <a:srgbClr val="EE8544"/>
    <a:srgbClr val="009BB5"/>
    <a:srgbClr val="F089B1"/>
    <a:srgbClr val="FD5F50"/>
    <a:srgbClr val="97496D"/>
    <a:srgbClr val="2D3977"/>
    <a:srgbClr val="36A9E1"/>
    <a:srgbClr val="7A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24" autoAdjust="0"/>
    <p:restoredTop sz="94694"/>
  </p:normalViewPr>
  <p:slideViewPr>
    <p:cSldViewPr>
      <p:cViewPr varScale="1">
        <p:scale>
          <a:sx n="117" d="100"/>
          <a:sy n="117" d="100"/>
        </p:scale>
        <p:origin x="1184" y="168"/>
      </p:cViewPr>
      <p:guideLst>
        <p:guide orient="horz" pos="1466"/>
        <p:guide pos="624"/>
        <p:guide orient="horz" pos="841"/>
        <p:guide orient="horz" pos="549"/>
        <p:guide pos="2566"/>
        <p:guide pos="7313"/>
        <p:guide orient="horz" pos="4032"/>
        <p:guide pos="5712"/>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205" d="100"/>
          <a:sy n="205" d="100"/>
        </p:scale>
        <p:origin x="156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63AF3D-0F6F-4055-8D29-5A504708351A}"/>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9DE16A40-F7AF-47F8-B470-1D1941864926}"/>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8AA942F0-87FB-4853-B5D8-B6DC5606DE6D}" type="datetimeFigureOut">
              <a:rPr lang="en-GB" smtClean="0"/>
              <a:t>07/06/2019</a:t>
            </a:fld>
            <a:endParaRPr lang="en-GB" dirty="0"/>
          </a:p>
        </p:txBody>
      </p:sp>
      <p:sp>
        <p:nvSpPr>
          <p:cNvPr id="4" name="Footer Placeholder 3">
            <a:extLst>
              <a:ext uri="{FF2B5EF4-FFF2-40B4-BE49-F238E27FC236}">
                <a16:creationId xmlns:a16="http://schemas.microsoft.com/office/drawing/2014/main" id="{05B6B668-E4A4-44C8-8F05-EF10D9030CB7}"/>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E8E2860F-FF83-48B8-B505-CBD293762A2C}"/>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EF3DE8BE-FD1A-4B56-9CB7-3E901F0D1D4F}" type="slidenum">
              <a:rPr lang="en-GB" smtClean="0"/>
              <a:t>‹#›</a:t>
            </a:fld>
            <a:endParaRPr lang="en-GB" dirty="0"/>
          </a:p>
        </p:txBody>
      </p:sp>
    </p:spTree>
    <p:extLst>
      <p:ext uri="{BB962C8B-B14F-4D97-AF65-F5344CB8AC3E}">
        <p14:creationId xmlns:p14="http://schemas.microsoft.com/office/powerpoint/2010/main" val="310367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2375873-6249-4528-ADEC-01E1BBEACA34}" type="datetimeFigureOut">
              <a:rPr lang="en-GB" smtClean="0"/>
              <a:t>07/06/2019</a:t>
            </a:fld>
            <a:endParaRPr lang="en-GB"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A1D7851-BFFC-475D-A46C-33442DDD96BB}" type="slidenum">
              <a:rPr lang="en-GB" smtClean="0"/>
              <a:t>‹#›</a:t>
            </a:fld>
            <a:endParaRPr lang="en-GB" dirty="0"/>
          </a:p>
        </p:txBody>
      </p:sp>
    </p:spTree>
    <p:extLst>
      <p:ext uri="{BB962C8B-B14F-4D97-AF65-F5344CB8AC3E}">
        <p14:creationId xmlns:p14="http://schemas.microsoft.com/office/powerpoint/2010/main" val="3987573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a:t>
            </a:fld>
            <a:endParaRPr lang="en-GB" dirty="0"/>
          </a:p>
        </p:txBody>
      </p:sp>
    </p:spTree>
    <p:extLst>
      <p:ext uri="{BB962C8B-B14F-4D97-AF65-F5344CB8AC3E}">
        <p14:creationId xmlns:p14="http://schemas.microsoft.com/office/powerpoint/2010/main" val="45264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11</a:t>
            </a:fld>
            <a:endParaRPr lang="en-GB" dirty="0"/>
          </a:p>
        </p:txBody>
      </p:sp>
    </p:spTree>
    <p:extLst>
      <p:ext uri="{BB962C8B-B14F-4D97-AF65-F5344CB8AC3E}">
        <p14:creationId xmlns:p14="http://schemas.microsoft.com/office/powerpoint/2010/main" val="265469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12</a:t>
            </a:fld>
            <a:endParaRPr lang="en-GB" dirty="0"/>
          </a:p>
        </p:txBody>
      </p:sp>
    </p:spTree>
    <p:extLst>
      <p:ext uri="{BB962C8B-B14F-4D97-AF65-F5344CB8AC3E}">
        <p14:creationId xmlns:p14="http://schemas.microsoft.com/office/powerpoint/2010/main" val="8140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13</a:t>
            </a:fld>
            <a:endParaRPr lang="en-GB" dirty="0"/>
          </a:p>
        </p:txBody>
      </p:sp>
    </p:spTree>
    <p:extLst>
      <p:ext uri="{BB962C8B-B14F-4D97-AF65-F5344CB8AC3E}">
        <p14:creationId xmlns:p14="http://schemas.microsoft.com/office/powerpoint/2010/main" val="155269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14</a:t>
            </a:fld>
            <a:endParaRPr lang="en-GB" dirty="0"/>
          </a:p>
        </p:txBody>
      </p:sp>
    </p:spTree>
    <p:extLst>
      <p:ext uri="{BB962C8B-B14F-4D97-AF65-F5344CB8AC3E}">
        <p14:creationId xmlns:p14="http://schemas.microsoft.com/office/powerpoint/2010/main" val="34305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15</a:t>
            </a:fld>
            <a:endParaRPr lang="en-GB" dirty="0"/>
          </a:p>
        </p:txBody>
      </p:sp>
    </p:spTree>
    <p:extLst>
      <p:ext uri="{BB962C8B-B14F-4D97-AF65-F5344CB8AC3E}">
        <p14:creationId xmlns:p14="http://schemas.microsoft.com/office/powerpoint/2010/main" val="429210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16</a:t>
            </a:fld>
            <a:endParaRPr lang="en-GB" dirty="0"/>
          </a:p>
        </p:txBody>
      </p:sp>
    </p:spTree>
    <p:extLst>
      <p:ext uri="{BB962C8B-B14F-4D97-AF65-F5344CB8AC3E}">
        <p14:creationId xmlns:p14="http://schemas.microsoft.com/office/powerpoint/2010/main" val="309976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17</a:t>
            </a:fld>
            <a:endParaRPr lang="en-GB" dirty="0"/>
          </a:p>
        </p:txBody>
      </p:sp>
    </p:spTree>
    <p:extLst>
      <p:ext uri="{BB962C8B-B14F-4D97-AF65-F5344CB8AC3E}">
        <p14:creationId xmlns:p14="http://schemas.microsoft.com/office/powerpoint/2010/main" val="539846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18</a:t>
            </a:fld>
            <a:endParaRPr lang="en-GB" dirty="0"/>
          </a:p>
        </p:txBody>
      </p:sp>
    </p:spTree>
    <p:extLst>
      <p:ext uri="{BB962C8B-B14F-4D97-AF65-F5344CB8AC3E}">
        <p14:creationId xmlns:p14="http://schemas.microsoft.com/office/powerpoint/2010/main" val="4147678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19</a:t>
            </a:fld>
            <a:endParaRPr lang="en-GB" dirty="0"/>
          </a:p>
        </p:txBody>
      </p:sp>
    </p:spTree>
    <p:extLst>
      <p:ext uri="{BB962C8B-B14F-4D97-AF65-F5344CB8AC3E}">
        <p14:creationId xmlns:p14="http://schemas.microsoft.com/office/powerpoint/2010/main" val="1896629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20</a:t>
            </a:fld>
            <a:endParaRPr lang="en-GB" dirty="0"/>
          </a:p>
        </p:txBody>
      </p:sp>
    </p:spTree>
    <p:extLst>
      <p:ext uri="{BB962C8B-B14F-4D97-AF65-F5344CB8AC3E}">
        <p14:creationId xmlns:p14="http://schemas.microsoft.com/office/powerpoint/2010/main" val="154821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a:t>
            </a:fld>
            <a:endParaRPr lang="en-GB" dirty="0"/>
          </a:p>
        </p:txBody>
      </p:sp>
    </p:spTree>
    <p:extLst>
      <p:ext uri="{BB962C8B-B14F-4D97-AF65-F5344CB8AC3E}">
        <p14:creationId xmlns:p14="http://schemas.microsoft.com/office/powerpoint/2010/main" val="508423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21</a:t>
            </a:fld>
            <a:endParaRPr lang="en-GB" dirty="0"/>
          </a:p>
        </p:txBody>
      </p:sp>
    </p:spTree>
    <p:extLst>
      <p:ext uri="{BB962C8B-B14F-4D97-AF65-F5344CB8AC3E}">
        <p14:creationId xmlns:p14="http://schemas.microsoft.com/office/powerpoint/2010/main" val="2286830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22</a:t>
            </a:fld>
            <a:endParaRPr lang="en-GB" dirty="0"/>
          </a:p>
        </p:txBody>
      </p:sp>
    </p:spTree>
    <p:extLst>
      <p:ext uri="{BB962C8B-B14F-4D97-AF65-F5344CB8AC3E}">
        <p14:creationId xmlns:p14="http://schemas.microsoft.com/office/powerpoint/2010/main" val="4152245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23</a:t>
            </a:fld>
            <a:endParaRPr lang="en-GB" dirty="0"/>
          </a:p>
        </p:txBody>
      </p:sp>
    </p:spTree>
    <p:extLst>
      <p:ext uri="{BB962C8B-B14F-4D97-AF65-F5344CB8AC3E}">
        <p14:creationId xmlns:p14="http://schemas.microsoft.com/office/powerpoint/2010/main" val="1601903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24</a:t>
            </a:fld>
            <a:endParaRPr lang="en-GB" dirty="0"/>
          </a:p>
        </p:txBody>
      </p:sp>
    </p:spTree>
    <p:extLst>
      <p:ext uri="{BB962C8B-B14F-4D97-AF65-F5344CB8AC3E}">
        <p14:creationId xmlns:p14="http://schemas.microsoft.com/office/powerpoint/2010/main" val="28442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25</a:t>
            </a:fld>
            <a:endParaRPr lang="en-GB" dirty="0"/>
          </a:p>
        </p:txBody>
      </p:sp>
    </p:spTree>
    <p:extLst>
      <p:ext uri="{BB962C8B-B14F-4D97-AF65-F5344CB8AC3E}">
        <p14:creationId xmlns:p14="http://schemas.microsoft.com/office/powerpoint/2010/main" val="3347597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26</a:t>
            </a:fld>
            <a:endParaRPr lang="en-GB" dirty="0"/>
          </a:p>
        </p:txBody>
      </p:sp>
    </p:spTree>
    <p:extLst>
      <p:ext uri="{BB962C8B-B14F-4D97-AF65-F5344CB8AC3E}">
        <p14:creationId xmlns:p14="http://schemas.microsoft.com/office/powerpoint/2010/main" val="3591380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27</a:t>
            </a:fld>
            <a:endParaRPr lang="en-GB" dirty="0"/>
          </a:p>
        </p:txBody>
      </p:sp>
    </p:spTree>
    <p:extLst>
      <p:ext uri="{BB962C8B-B14F-4D97-AF65-F5344CB8AC3E}">
        <p14:creationId xmlns:p14="http://schemas.microsoft.com/office/powerpoint/2010/main" val="1547511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28</a:t>
            </a:fld>
            <a:endParaRPr lang="en-GB" dirty="0"/>
          </a:p>
        </p:txBody>
      </p:sp>
    </p:spTree>
    <p:extLst>
      <p:ext uri="{BB962C8B-B14F-4D97-AF65-F5344CB8AC3E}">
        <p14:creationId xmlns:p14="http://schemas.microsoft.com/office/powerpoint/2010/main" val="1129063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29</a:t>
            </a:fld>
            <a:endParaRPr lang="en-GB" dirty="0"/>
          </a:p>
        </p:txBody>
      </p:sp>
    </p:spTree>
    <p:extLst>
      <p:ext uri="{BB962C8B-B14F-4D97-AF65-F5344CB8AC3E}">
        <p14:creationId xmlns:p14="http://schemas.microsoft.com/office/powerpoint/2010/main" val="528118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30</a:t>
            </a:fld>
            <a:endParaRPr lang="en-GB" dirty="0"/>
          </a:p>
        </p:txBody>
      </p:sp>
    </p:spTree>
    <p:extLst>
      <p:ext uri="{BB962C8B-B14F-4D97-AF65-F5344CB8AC3E}">
        <p14:creationId xmlns:p14="http://schemas.microsoft.com/office/powerpoint/2010/main" val="30003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4</a:t>
            </a:fld>
            <a:endParaRPr lang="en-GB" dirty="0"/>
          </a:p>
        </p:txBody>
      </p:sp>
    </p:spTree>
    <p:extLst>
      <p:ext uri="{BB962C8B-B14F-4D97-AF65-F5344CB8AC3E}">
        <p14:creationId xmlns:p14="http://schemas.microsoft.com/office/powerpoint/2010/main" val="2688517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31</a:t>
            </a:fld>
            <a:endParaRPr lang="en-GB" dirty="0"/>
          </a:p>
        </p:txBody>
      </p:sp>
    </p:spTree>
    <p:extLst>
      <p:ext uri="{BB962C8B-B14F-4D97-AF65-F5344CB8AC3E}">
        <p14:creationId xmlns:p14="http://schemas.microsoft.com/office/powerpoint/2010/main" val="3866159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32</a:t>
            </a:fld>
            <a:endParaRPr lang="en-GB" dirty="0"/>
          </a:p>
        </p:txBody>
      </p:sp>
    </p:spTree>
    <p:extLst>
      <p:ext uri="{BB962C8B-B14F-4D97-AF65-F5344CB8AC3E}">
        <p14:creationId xmlns:p14="http://schemas.microsoft.com/office/powerpoint/2010/main" val="2214154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33</a:t>
            </a:fld>
            <a:endParaRPr lang="en-GB" dirty="0"/>
          </a:p>
        </p:txBody>
      </p:sp>
    </p:spTree>
    <p:extLst>
      <p:ext uri="{BB962C8B-B14F-4D97-AF65-F5344CB8AC3E}">
        <p14:creationId xmlns:p14="http://schemas.microsoft.com/office/powerpoint/2010/main" val="1497470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34</a:t>
            </a:fld>
            <a:endParaRPr lang="en-GB" dirty="0"/>
          </a:p>
        </p:txBody>
      </p:sp>
    </p:spTree>
    <p:extLst>
      <p:ext uri="{BB962C8B-B14F-4D97-AF65-F5344CB8AC3E}">
        <p14:creationId xmlns:p14="http://schemas.microsoft.com/office/powerpoint/2010/main" val="3526763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35</a:t>
            </a:fld>
            <a:endParaRPr lang="en-GB" dirty="0"/>
          </a:p>
        </p:txBody>
      </p:sp>
    </p:spTree>
    <p:extLst>
      <p:ext uri="{BB962C8B-B14F-4D97-AF65-F5344CB8AC3E}">
        <p14:creationId xmlns:p14="http://schemas.microsoft.com/office/powerpoint/2010/main" val="2882167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36</a:t>
            </a:fld>
            <a:endParaRPr lang="en-GB" dirty="0"/>
          </a:p>
        </p:txBody>
      </p:sp>
    </p:spTree>
    <p:extLst>
      <p:ext uri="{BB962C8B-B14F-4D97-AF65-F5344CB8AC3E}">
        <p14:creationId xmlns:p14="http://schemas.microsoft.com/office/powerpoint/2010/main" val="114678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37</a:t>
            </a:fld>
            <a:endParaRPr lang="en-GB" dirty="0"/>
          </a:p>
        </p:txBody>
      </p:sp>
    </p:spTree>
    <p:extLst>
      <p:ext uri="{BB962C8B-B14F-4D97-AF65-F5344CB8AC3E}">
        <p14:creationId xmlns:p14="http://schemas.microsoft.com/office/powerpoint/2010/main" val="1732707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38</a:t>
            </a:fld>
            <a:endParaRPr lang="en-GB" dirty="0"/>
          </a:p>
        </p:txBody>
      </p:sp>
    </p:spTree>
    <p:extLst>
      <p:ext uri="{BB962C8B-B14F-4D97-AF65-F5344CB8AC3E}">
        <p14:creationId xmlns:p14="http://schemas.microsoft.com/office/powerpoint/2010/main" val="28975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39</a:t>
            </a:fld>
            <a:endParaRPr lang="en-GB" dirty="0"/>
          </a:p>
        </p:txBody>
      </p:sp>
    </p:spTree>
    <p:extLst>
      <p:ext uri="{BB962C8B-B14F-4D97-AF65-F5344CB8AC3E}">
        <p14:creationId xmlns:p14="http://schemas.microsoft.com/office/powerpoint/2010/main" val="324008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40</a:t>
            </a:fld>
            <a:endParaRPr lang="en-GB" dirty="0"/>
          </a:p>
        </p:txBody>
      </p:sp>
    </p:spTree>
    <p:extLst>
      <p:ext uri="{BB962C8B-B14F-4D97-AF65-F5344CB8AC3E}">
        <p14:creationId xmlns:p14="http://schemas.microsoft.com/office/powerpoint/2010/main" val="418690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5</a:t>
            </a:fld>
            <a:endParaRPr lang="en-GB" dirty="0"/>
          </a:p>
        </p:txBody>
      </p:sp>
    </p:spTree>
    <p:extLst>
      <p:ext uri="{BB962C8B-B14F-4D97-AF65-F5344CB8AC3E}">
        <p14:creationId xmlns:p14="http://schemas.microsoft.com/office/powerpoint/2010/main" val="1904007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41</a:t>
            </a:fld>
            <a:endParaRPr lang="en-GB" dirty="0"/>
          </a:p>
        </p:txBody>
      </p:sp>
    </p:spTree>
    <p:extLst>
      <p:ext uri="{BB962C8B-B14F-4D97-AF65-F5344CB8AC3E}">
        <p14:creationId xmlns:p14="http://schemas.microsoft.com/office/powerpoint/2010/main" val="2594258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6</a:t>
            </a:fld>
            <a:endParaRPr lang="en-GB" dirty="0"/>
          </a:p>
        </p:txBody>
      </p:sp>
    </p:spTree>
    <p:extLst>
      <p:ext uri="{BB962C8B-B14F-4D97-AF65-F5344CB8AC3E}">
        <p14:creationId xmlns:p14="http://schemas.microsoft.com/office/powerpoint/2010/main" val="276359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7</a:t>
            </a:fld>
            <a:endParaRPr lang="en-GB" dirty="0"/>
          </a:p>
        </p:txBody>
      </p:sp>
    </p:spTree>
    <p:extLst>
      <p:ext uri="{BB962C8B-B14F-4D97-AF65-F5344CB8AC3E}">
        <p14:creationId xmlns:p14="http://schemas.microsoft.com/office/powerpoint/2010/main" val="3546467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8</a:t>
            </a:fld>
            <a:endParaRPr lang="en-GB" dirty="0"/>
          </a:p>
        </p:txBody>
      </p:sp>
    </p:spTree>
    <p:extLst>
      <p:ext uri="{BB962C8B-B14F-4D97-AF65-F5344CB8AC3E}">
        <p14:creationId xmlns:p14="http://schemas.microsoft.com/office/powerpoint/2010/main" val="181848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9</a:t>
            </a:fld>
            <a:endParaRPr lang="en-GB" dirty="0"/>
          </a:p>
        </p:txBody>
      </p:sp>
    </p:spTree>
    <p:extLst>
      <p:ext uri="{BB962C8B-B14F-4D97-AF65-F5344CB8AC3E}">
        <p14:creationId xmlns:p14="http://schemas.microsoft.com/office/powerpoint/2010/main" val="2783965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1D7851-BFFC-475D-A46C-33442DDD96BB}" type="slidenum">
              <a:rPr lang="en-GB" smtClean="0"/>
              <a:t>10</a:t>
            </a:fld>
            <a:endParaRPr lang="en-GB" dirty="0"/>
          </a:p>
        </p:txBody>
      </p:sp>
    </p:spTree>
    <p:extLst>
      <p:ext uri="{BB962C8B-B14F-4D97-AF65-F5344CB8AC3E}">
        <p14:creationId xmlns:p14="http://schemas.microsoft.com/office/powerpoint/2010/main" val="618831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subTitle" idx="4" hasCustomPrompt="1"/>
          </p:nvPr>
        </p:nvSpPr>
        <p:spPr>
          <a:xfrm>
            <a:off x="990718" y="5410200"/>
            <a:ext cx="8381882" cy="604244"/>
          </a:xfrm>
          <a:prstGeom prst="rect">
            <a:avLst/>
          </a:prstGeom>
        </p:spPr>
        <p:txBody>
          <a:bodyPr vert="horz" wrap="square" lIns="0" tIns="12700" rIns="0" bIns="0" rtlCol="0">
            <a:noAutofit/>
          </a:bodyPr>
          <a:lstStyle>
            <a:lvl1pPr marL="0" indent="0">
              <a:buNone/>
              <a:defRPr sz="1800" spc="-5">
                <a:solidFill>
                  <a:srgbClr val="97496D"/>
                </a:solidFill>
              </a:defRPr>
            </a:lvl1pPr>
          </a:lstStyle>
          <a:p>
            <a:pPr marL="12700" lvl="0" algn="l" defTabSz="914400" rtl="0" eaLnBrk="1" latinLnBrk="0" hangingPunct="1">
              <a:lnSpc>
                <a:spcPct val="100000"/>
              </a:lnSpc>
              <a:spcBef>
                <a:spcPts val="100"/>
              </a:spcBef>
            </a:pPr>
            <a:r>
              <a:rPr lang="en-GB" dirty="0"/>
              <a:t>Subtitle</a:t>
            </a:r>
          </a:p>
        </p:txBody>
      </p:sp>
      <p:sp>
        <p:nvSpPr>
          <p:cNvPr id="8" name="Title 7">
            <a:extLst>
              <a:ext uri="{FF2B5EF4-FFF2-40B4-BE49-F238E27FC236}">
                <a16:creationId xmlns:a16="http://schemas.microsoft.com/office/drawing/2014/main" id="{F4BE8953-376F-4B0C-9899-67C117AA92CD}"/>
              </a:ext>
            </a:extLst>
          </p:cNvPr>
          <p:cNvSpPr>
            <a:spLocks noGrp="1"/>
          </p:cNvSpPr>
          <p:nvPr>
            <p:ph type="title" hasCustomPrompt="1"/>
          </p:nvPr>
        </p:nvSpPr>
        <p:spPr>
          <a:xfrm>
            <a:off x="990718" y="3886200"/>
            <a:ext cx="8381882" cy="1371600"/>
          </a:xfrm>
        </p:spPr>
        <p:txBody>
          <a:bodyPr vert="horz" wrap="square" lIns="0" tIns="88900" rIns="0" bIns="0" rtlCol="0" anchor="b">
            <a:noAutofit/>
          </a:bodyPr>
          <a:lstStyle>
            <a:lvl1pPr>
              <a:lnSpc>
                <a:spcPct val="90000"/>
              </a:lnSpc>
              <a:defRPr lang="en-GB" sz="4500" kern="1200" spc="-35">
                <a:solidFill>
                  <a:srgbClr val="0060BF"/>
                </a:solidFill>
                <a:ea typeface="+mn-ea"/>
              </a:defRPr>
            </a:lvl1pPr>
          </a:lstStyle>
          <a:p>
            <a:pPr lvl="0">
              <a:lnSpc>
                <a:spcPct val="90000"/>
              </a:lnSpc>
            </a:pPr>
            <a:r>
              <a:rPr lang="en-US" dirty="0"/>
              <a:t>Click to edit Title</a:t>
            </a:r>
            <a:endParaRPr lang="en-GB" dirty="0"/>
          </a:p>
        </p:txBody>
      </p:sp>
      <p:sp>
        <p:nvSpPr>
          <p:cNvPr id="9" name="Slide Number Placeholder 8">
            <a:extLst>
              <a:ext uri="{FF2B5EF4-FFF2-40B4-BE49-F238E27FC236}">
                <a16:creationId xmlns:a16="http://schemas.microsoft.com/office/drawing/2014/main" id="{F68FBDAC-FF36-416D-BD67-101A11F70864}"/>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pic>
        <p:nvPicPr>
          <p:cNvPr id="11" name="Picture 10">
            <a:extLst>
              <a:ext uri="{FF2B5EF4-FFF2-40B4-BE49-F238E27FC236}">
                <a16:creationId xmlns:a16="http://schemas.microsoft.com/office/drawing/2014/main" id="{A71A8BF5-B4FB-B94C-A3AB-881A70A5DE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928" b="-1"/>
          <a:stretch/>
        </p:blipFill>
        <p:spPr>
          <a:xfrm>
            <a:off x="0" y="6751480"/>
            <a:ext cx="12192000" cy="142914"/>
          </a:xfrm>
          <a:prstGeom prst="rect">
            <a:avLst/>
          </a:prstGeom>
        </p:spPr>
      </p:pic>
      <p:pic>
        <p:nvPicPr>
          <p:cNvPr id="13" name="Picture 12">
            <a:extLst>
              <a:ext uri="{FF2B5EF4-FFF2-40B4-BE49-F238E27FC236}">
                <a16:creationId xmlns:a16="http://schemas.microsoft.com/office/drawing/2014/main" id="{4DAA68CE-7BFD-3747-B9E3-9A84E656C62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2258" t="35119" r="20831" b="36187"/>
          <a:stretch/>
        </p:blipFill>
        <p:spPr>
          <a:xfrm>
            <a:off x="10343300" y="441404"/>
            <a:ext cx="1391501" cy="701596"/>
          </a:xfrm>
          <a:prstGeom prst="rect">
            <a:avLst/>
          </a:prstGeom>
        </p:spPr>
      </p:pic>
      <p:pic>
        <p:nvPicPr>
          <p:cNvPr id="10" name="Picture 9">
            <a:extLst>
              <a:ext uri="{FF2B5EF4-FFF2-40B4-BE49-F238E27FC236}">
                <a16:creationId xmlns:a16="http://schemas.microsoft.com/office/drawing/2014/main" id="{3ABE0010-CEDF-A54A-9A40-F4B56CBE68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704" y="770106"/>
            <a:ext cx="2755716" cy="10586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AC0377D-7B5E-4E2D-B0D1-AB9864471D2C}"/>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5" name="Content Placeholder 4">
            <a:extLst>
              <a:ext uri="{FF2B5EF4-FFF2-40B4-BE49-F238E27FC236}">
                <a16:creationId xmlns:a16="http://schemas.microsoft.com/office/drawing/2014/main" id="{06AA9C67-AC51-4A3C-B64E-0D1CF3ABB165}"/>
              </a:ext>
            </a:extLst>
          </p:cNvPr>
          <p:cNvSpPr>
            <a:spLocks noGrp="1"/>
          </p:cNvSpPr>
          <p:nvPr>
            <p:ph sz="quarter" idx="11" hasCustomPrompt="1"/>
          </p:nvPr>
        </p:nvSpPr>
        <p:spPr>
          <a:xfrm>
            <a:off x="990704" y="1828800"/>
            <a:ext cx="5105296" cy="3704399"/>
          </a:xfrm>
        </p:spPr>
        <p:txBody>
          <a:bodyPr/>
          <a:lstStyle>
            <a:lvl1pPr>
              <a:defRPr/>
            </a:lvl1pPr>
          </a:lstStyle>
          <a:p>
            <a:pPr lvl="0"/>
            <a:r>
              <a:rPr lang="en-US"/>
              <a:t>Object</a:t>
            </a:r>
          </a:p>
          <a:p>
            <a:pPr lvl="1"/>
            <a:endParaRPr lang="en-GB"/>
          </a:p>
        </p:txBody>
      </p:sp>
      <p:sp>
        <p:nvSpPr>
          <p:cNvPr id="18" name="Content Placeholder 4">
            <a:extLst>
              <a:ext uri="{FF2B5EF4-FFF2-40B4-BE49-F238E27FC236}">
                <a16:creationId xmlns:a16="http://schemas.microsoft.com/office/drawing/2014/main" id="{E0C9A3EC-871E-46DA-9174-3B614DF802D8}"/>
              </a:ext>
            </a:extLst>
          </p:cNvPr>
          <p:cNvSpPr>
            <a:spLocks noGrp="1"/>
          </p:cNvSpPr>
          <p:nvPr>
            <p:ph sz="quarter" idx="12" hasCustomPrompt="1"/>
          </p:nvPr>
        </p:nvSpPr>
        <p:spPr>
          <a:xfrm>
            <a:off x="6333027" y="1828800"/>
            <a:ext cx="5105296" cy="3704399"/>
          </a:xfrm>
        </p:spPr>
        <p:txBody>
          <a:bodyPr/>
          <a:lstStyle>
            <a:lvl1pPr>
              <a:defRPr/>
            </a:lvl1pPr>
          </a:lstStyle>
          <a:p>
            <a:pPr lvl="0"/>
            <a:r>
              <a:rPr lang="en-US"/>
              <a:t>Object</a:t>
            </a:r>
          </a:p>
          <a:p>
            <a:pPr lvl="1"/>
            <a:endParaRPr lang="en-GB"/>
          </a:p>
        </p:txBody>
      </p:sp>
      <p:sp>
        <p:nvSpPr>
          <p:cNvPr id="6" name="Title 5">
            <a:extLst>
              <a:ext uri="{FF2B5EF4-FFF2-40B4-BE49-F238E27FC236}">
                <a16:creationId xmlns:a16="http://schemas.microsoft.com/office/drawing/2014/main" id="{2754DD09-A328-4A99-814C-0D8C38858650}"/>
              </a:ext>
            </a:extLst>
          </p:cNvPr>
          <p:cNvSpPr>
            <a:spLocks noGrp="1"/>
          </p:cNvSpPr>
          <p:nvPr>
            <p:ph type="title" hasCustomPrompt="1"/>
          </p:nvPr>
        </p:nvSpPr>
        <p:spPr/>
        <p:txBody>
          <a:bodyPr/>
          <a:lstStyle>
            <a:lvl1pPr>
              <a:defRPr/>
            </a:lvl1pPr>
          </a:lstStyle>
          <a:p>
            <a:r>
              <a:rPr lang="en-US"/>
              <a:t>Click to edit Title</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2" name="Title 1">
            <a:extLst>
              <a:ext uri="{FF2B5EF4-FFF2-40B4-BE49-F238E27FC236}">
                <a16:creationId xmlns:a16="http://schemas.microsoft.com/office/drawing/2014/main" id="{904B7FF9-2496-47F4-BC1B-1C035E6BC184}"/>
              </a:ext>
            </a:extLst>
          </p:cNvPr>
          <p:cNvSpPr>
            <a:spLocks noGrp="1"/>
          </p:cNvSpPr>
          <p:nvPr>
            <p:ph type="title" hasCustomPrompt="1"/>
          </p:nvPr>
        </p:nvSpPr>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325276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 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2" name="Title 1">
            <a:extLst>
              <a:ext uri="{FF2B5EF4-FFF2-40B4-BE49-F238E27FC236}">
                <a16:creationId xmlns:a16="http://schemas.microsoft.com/office/drawing/2014/main" id="{BACA2DA4-5294-4436-AE1A-974F939792A3}"/>
              </a:ext>
            </a:extLst>
          </p:cNvPr>
          <p:cNvSpPr>
            <a:spLocks noGrp="1"/>
          </p:cNvSpPr>
          <p:nvPr>
            <p:ph type="title" hasCustomPrompt="1"/>
          </p:nvPr>
        </p:nvSpPr>
        <p:spPr>
          <a:xfrm>
            <a:off x="990705" y="803579"/>
            <a:ext cx="2916555" cy="2549222"/>
          </a:xfrm>
        </p:spPr>
        <p:txBody>
          <a:bodyPr>
            <a:noAutofit/>
          </a:bodyPr>
          <a:lstStyle>
            <a:lvl1pPr>
              <a:lnSpc>
                <a:spcPct val="90000"/>
              </a:lnSpc>
              <a:defRPr/>
            </a:lvl1pPr>
          </a:lstStyle>
          <a:p>
            <a:r>
              <a:rPr lang="en-US"/>
              <a:t>Click to edit Title</a:t>
            </a:r>
            <a:endParaRPr lang="en-GB"/>
          </a:p>
        </p:txBody>
      </p:sp>
    </p:spTree>
    <p:extLst>
      <p:ext uri="{BB962C8B-B14F-4D97-AF65-F5344CB8AC3E}">
        <p14:creationId xmlns:p14="http://schemas.microsoft.com/office/powerpoint/2010/main" val="2972316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4" name="Text Placeholder 3">
            <a:extLst>
              <a:ext uri="{FF2B5EF4-FFF2-40B4-BE49-F238E27FC236}">
                <a16:creationId xmlns:a16="http://schemas.microsoft.com/office/drawing/2014/main" id="{95E20894-EF4B-4146-8822-4DB05B2EE604}"/>
              </a:ext>
            </a:extLst>
          </p:cNvPr>
          <p:cNvSpPr>
            <a:spLocks noGrp="1"/>
          </p:cNvSpPr>
          <p:nvPr>
            <p:ph type="body" sz="quarter" idx="13"/>
          </p:nvPr>
        </p:nvSpPr>
        <p:spPr>
          <a:xfrm>
            <a:off x="990705" y="1828800"/>
            <a:ext cx="2871470" cy="28517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a:extLst>
              <a:ext uri="{FF2B5EF4-FFF2-40B4-BE49-F238E27FC236}">
                <a16:creationId xmlns:a16="http://schemas.microsoft.com/office/drawing/2014/main" id="{B663039F-1FB8-4E8C-82CB-5AFB06227EAA}"/>
              </a:ext>
            </a:extLst>
          </p:cNvPr>
          <p:cNvSpPr>
            <a:spLocks noGrp="1"/>
          </p:cNvSpPr>
          <p:nvPr>
            <p:ph type="body" sz="quarter" idx="14"/>
          </p:nvPr>
        </p:nvSpPr>
        <p:spPr>
          <a:xfrm>
            <a:off x="5257800" y="1828800"/>
            <a:ext cx="624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81C7419C-98EF-4953-81C0-99311A6151D3}"/>
              </a:ext>
            </a:extLst>
          </p:cNvPr>
          <p:cNvSpPr>
            <a:spLocks noGrp="1"/>
          </p:cNvSpPr>
          <p:nvPr>
            <p:ph type="title" hasCustomPrompt="1"/>
          </p:nvPr>
        </p:nvSpPr>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1426256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4" name="Text Placeholder 3">
            <a:extLst>
              <a:ext uri="{FF2B5EF4-FFF2-40B4-BE49-F238E27FC236}">
                <a16:creationId xmlns:a16="http://schemas.microsoft.com/office/drawing/2014/main" id="{950C15BB-44B8-4D5D-A654-B47B8B47209B}"/>
              </a:ext>
            </a:extLst>
          </p:cNvPr>
          <p:cNvSpPr>
            <a:spLocks noGrp="1"/>
          </p:cNvSpPr>
          <p:nvPr>
            <p:ph type="body" sz="quarter" idx="13"/>
          </p:nvPr>
        </p:nvSpPr>
        <p:spPr>
          <a:xfrm>
            <a:off x="990705" y="1828801"/>
            <a:ext cx="2871470" cy="28517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20AC89F2-C96E-4603-848D-BCA7FEE06C03}"/>
              </a:ext>
            </a:extLst>
          </p:cNvPr>
          <p:cNvSpPr>
            <a:spLocks noGrp="1"/>
          </p:cNvSpPr>
          <p:nvPr>
            <p:ph sz="quarter" idx="14"/>
          </p:nvPr>
        </p:nvSpPr>
        <p:spPr>
          <a:xfrm>
            <a:off x="4921250" y="1828800"/>
            <a:ext cx="6488113" cy="3468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7">
            <a:extLst>
              <a:ext uri="{FF2B5EF4-FFF2-40B4-BE49-F238E27FC236}">
                <a16:creationId xmlns:a16="http://schemas.microsoft.com/office/drawing/2014/main" id="{1519D846-80EE-406B-A71E-AEE2B028FF15}"/>
              </a:ext>
            </a:extLst>
          </p:cNvPr>
          <p:cNvSpPr>
            <a:spLocks noGrp="1"/>
          </p:cNvSpPr>
          <p:nvPr>
            <p:ph type="title" hasCustomPrompt="1"/>
          </p:nvPr>
        </p:nvSpPr>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297452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4" name="Text Placeholder 3">
            <a:extLst>
              <a:ext uri="{FF2B5EF4-FFF2-40B4-BE49-F238E27FC236}">
                <a16:creationId xmlns:a16="http://schemas.microsoft.com/office/drawing/2014/main" id="{D14D9485-624D-42B0-8630-34E948A44A8B}"/>
              </a:ext>
            </a:extLst>
          </p:cNvPr>
          <p:cNvSpPr>
            <a:spLocks noGrp="1"/>
          </p:cNvSpPr>
          <p:nvPr>
            <p:ph type="body" sz="quarter" idx="14"/>
          </p:nvPr>
        </p:nvSpPr>
        <p:spPr>
          <a:xfrm>
            <a:off x="990705" y="1828800"/>
            <a:ext cx="2871470" cy="28517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a:extLst>
              <a:ext uri="{FF2B5EF4-FFF2-40B4-BE49-F238E27FC236}">
                <a16:creationId xmlns:a16="http://schemas.microsoft.com/office/drawing/2014/main" id="{F6E0CD73-9B26-4E07-AA5A-EEF3272B979D}"/>
              </a:ext>
            </a:extLst>
          </p:cNvPr>
          <p:cNvSpPr>
            <a:spLocks noGrp="1"/>
          </p:cNvSpPr>
          <p:nvPr>
            <p:ph type="body" sz="quarter" idx="15"/>
          </p:nvPr>
        </p:nvSpPr>
        <p:spPr>
          <a:xfrm>
            <a:off x="4625125" y="1828800"/>
            <a:ext cx="2871470" cy="2851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3">
            <a:extLst>
              <a:ext uri="{FF2B5EF4-FFF2-40B4-BE49-F238E27FC236}">
                <a16:creationId xmlns:a16="http://schemas.microsoft.com/office/drawing/2014/main" id="{CE03EB4A-FD8D-489C-AAD9-E6AE91EBC9B2}"/>
              </a:ext>
            </a:extLst>
          </p:cNvPr>
          <p:cNvSpPr>
            <a:spLocks noGrp="1"/>
          </p:cNvSpPr>
          <p:nvPr>
            <p:ph type="body" sz="quarter" idx="16"/>
          </p:nvPr>
        </p:nvSpPr>
        <p:spPr>
          <a:xfrm>
            <a:off x="8259544" y="1828800"/>
            <a:ext cx="2871470" cy="2851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06CCAE99-B25C-48C4-93E5-F9006E10A373}"/>
              </a:ext>
            </a:extLst>
          </p:cNvPr>
          <p:cNvSpPr>
            <a:spLocks noGrp="1"/>
          </p:cNvSpPr>
          <p:nvPr>
            <p:ph type="title" hasCustomPrompt="1"/>
          </p:nvPr>
        </p:nvSpPr>
        <p:spPr/>
        <p:txBody>
          <a:bodyPr/>
          <a:lstStyle>
            <a:lvl1pPr>
              <a:defRPr/>
            </a:lvl1pPr>
          </a:lstStyle>
          <a:p>
            <a:r>
              <a:rPr lang="en-US" dirty="0"/>
              <a:t>Click to edit Title</a:t>
            </a:r>
            <a:endParaRPr lang="en-GB" dirty="0"/>
          </a:p>
        </p:txBody>
      </p:sp>
    </p:spTree>
    <p:extLst>
      <p:ext uri="{BB962C8B-B14F-4D97-AF65-F5344CB8AC3E}">
        <p14:creationId xmlns:p14="http://schemas.microsoft.com/office/powerpoint/2010/main" val="3781678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DD989A-E01E-4D5A-B220-174E9687EB59}"/>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9" name="Picture Placeholder 8">
            <a:extLst>
              <a:ext uri="{FF2B5EF4-FFF2-40B4-BE49-F238E27FC236}">
                <a16:creationId xmlns:a16="http://schemas.microsoft.com/office/drawing/2014/main" id="{074C12BD-5601-4E6E-A7FE-AC40CF1BDFB2}"/>
              </a:ext>
            </a:extLst>
          </p:cNvPr>
          <p:cNvSpPr>
            <a:spLocks noGrp="1"/>
          </p:cNvSpPr>
          <p:nvPr>
            <p:ph type="pic" sz="quarter" idx="11"/>
          </p:nvPr>
        </p:nvSpPr>
        <p:spPr>
          <a:xfrm>
            <a:off x="0" y="0"/>
            <a:ext cx="12192000" cy="6858000"/>
          </a:xfrm>
          <a:prstGeom prst="rect">
            <a:avLst/>
          </a:prstGeom>
        </p:spPr>
        <p:txBody>
          <a:bodyPr anchor="ctr" anchorCtr="0"/>
          <a:lstStyle>
            <a:lvl1pPr algn="ctr">
              <a:defRPr/>
            </a:lvl1pPr>
          </a:lstStyle>
          <a:p>
            <a:endParaRPr lang="en-GB" dirty="0"/>
          </a:p>
        </p:txBody>
      </p:sp>
      <p:pic>
        <p:nvPicPr>
          <p:cNvPr id="6" name="Picture 5">
            <a:extLst>
              <a:ext uri="{FF2B5EF4-FFF2-40B4-BE49-F238E27FC236}">
                <a16:creationId xmlns:a16="http://schemas.microsoft.com/office/drawing/2014/main" id="{467F6A4E-E180-704F-9A81-98BB0977F9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928" b="-1"/>
          <a:stretch/>
        </p:blipFill>
        <p:spPr>
          <a:xfrm>
            <a:off x="0" y="6751480"/>
            <a:ext cx="12192000" cy="14291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DD989A-E01E-4D5A-B220-174E9687EB59}"/>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pic>
        <p:nvPicPr>
          <p:cNvPr id="18" name="Picture 17">
            <a:extLst>
              <a:ext uri="{FF2B5EF4-FFF2-40B4-BE49-F238E27FC236}">
                <a16:creationId xmlns:a16="http://schemas.microsoft.com/office/drawing/2014/main" id="{DA51764A-A714-284B-B881-A4FCC4F72C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928" b="-1"/>
          <a:stretch/>
        </p:blipFill>
        <p:spPr>
          <a:xfrm>
            <a:off x="0" y="6751480"/>
            <a:ext cx="12192000" cy="142914"/>
          </a:xfrm>
          <a:prstGeom prst="rect">
            <a:avLst/>
          </a:prstGeom>
        </p:spPr>
      </p:pic>
    </p:spTree>
    <p:extLst>
      <p:ext uri="{BB962C8B-B14F-4D97-AF65-F5344CB8AC3E}">
        <p14:creationId xmlns:p14="http://schemas.microsoft.com/office/powerpoint/2010/main" val="186487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9A3DB-64DF-44C8-B4B7-7EA860A677BD}"/>
              </a:ext>
            </a:extLst>
          </p:cNvPr>
          <p:cNvSpPr>
            <a:spLocks noGrp="1"/>
          </p:cNvSpPr>
          <p:nvPr>
            <p:ph type="body" sz="quarter" idx="12"/>
          </p:nvPr>
        </p:nvSpPr>
        <p:spPr>
          <a:xfrm>
            <a:off x="990704" y="1828800"/>
            <a:ext cx="10447617" cy="3705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F1549F40-76E3-4EAD-BFE2-27D135329901}"/>
              </a:ext>
            </a:extLst>
          </p:cNvPr>
          <p:cNvSpPr>
            <a:spLocks noGrp="1"/>
          </p:cNvSpPr>
          <p:nvPr>
            <p:ph type="title" hasCustomPrompt="1"/>
          </p:nvPr>
        </p:nvSpPr>
        <p:spPr/>
        <p:txBody>
          <a:bodyPr/>
          <a:lstStyle>
            <a:lvl1pPr>
              <a:defRPr/>
            </a:lvl1pPr>
          </a:lstStyle>
          <a:p>
            <a:r>
              <a:rPr lang="en-US"/>
              <a:t>Click to edit Title</a:t>
            </a:r>
            <a:endParaRPr lang="en-GB"/>
          </a:p>
        </p:txBody>
      </p:sp>
      <p:sp>
        <p:nvSpPr>
          <p:cNvPr id="12" name="Slide Number Placeholder 4">
            <a:extLst>
              <a:ext uri="{FF2B5EF4-FFF2-40B4-BE49-F238E27FC236}">
                <a16:creationId xmlns:a16="http://schemas.microsoft.com/office/drawing/2014/main" id="{CB910A80-1C66-F14E-9C5E-485AD51F7E87}"/>
              </a:ext>
            </a:extLst>
          </p:cNvPr>
          <p:cNvSpPr>
            <a:spLocks noGrp="1"/>
          </p:cNvSpPr>
          <p:nvPr>
            <p:ph type="sldNum" sz="quarter" idx="10"/>
          </p:nvPr>
        </p:nvSpPr>
        <p:spPr>
          <a:xfrm>
            <a:off x="11506200" y="6400800"/>
            <a:ext cx="335915" cy="236988"/>
          </a:xfrm>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Tree>
    <p:extLst>
      <p:ext uri="{BB962C8B-B14F-4D97-AF65-F5344CB8AC3E}">
        <p14:creationId xmlns:p14="http://schemas.microsoft.com/office/powerpoint/2010/main" val="974902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B79B7-1989-0643-A265-CE76A650D4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82" t="18248" r="1684" b="44842"/>
          <a:stretch/>
        </p:blipFill>
        <p:spPr>
          <a:xfrm>
            <a:off x="0" y="0"/>
            <a:ext cx="12192000" cy="6781800"/>
          </a:xfrm>
          <a:prstGeom prst="rect">
            <a:avLst/>
          </a:prstGeom>
        </p:spPr>
      </p:pic>
      <p:sp>
        <p:nvSpPr>
          <p:cNvPr id="2" name="Title 1">
            <a:extLst>
              <a:ext uri="{FF2B5EF4-FFF2-40B4-BE49-F238E27FC236}">
                <a16:creationId xmlns:a16="http://schemas.microsoft.com/office/drawing/2014/main" id="{337F0901-8036-6142-B62B-591C8E2135A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56D0AF1-E3C9-AD41-B3DC-D37B727D9608}"/>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a:t>
            </a:fld>
            <a:endParaRPr lang="en-GB" dirty="0"/>
          </a:p>
        </p:txBody>
      </p:sp>
    </p:spTree>
    <p:extLst>
      <p:ext uri="{BB962C8B-B14F-4D97-AF65-F5344CB8AC3E}">
        <p14:creationId xmlns:p14="http://schemas.microsoft.com/office/powerpoint/2010/main" val="268281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9A3DB-64DF-44C8-B4B7-7EA860A677BD}"/>
              </a:ext>
            </a:extLst>
          </p:cNvPr>
          <p:cNvSpPr>
            <a:spLocks noGrp="1"/>
          </p:cNvSpPr>
          <p:nvPr>
            <p:ph type="body" sz="quarter" idx="12" hasCustomPrompt="1"/>
          </p:nvPr>
        </p:nvSpPr>
        <p:spPr>
          <a:xfrm>
            <a:off x="990704" y="1828800"/>
            <a:ext cx="10447617" cy="3705338"/>
          </a:xfrm>
        </p:spPr>
        <p:txBody>
          <a:bodyPr/>
          <a:lstStyle>
            <a:lvl1pPr marL="12700" indent="0">
              <a:lnSpc>
                <a:spcPct val="150000"/>
              </a:lnSpc>
              <a:buNone/>
              <a:defRPr sz="1000" spc="0"/>
            </a:lvl1pPr>
            <a:lvl2pPr marL="358775" indent="0">
              <a:buNone/>
              <a:defRPr/>
            </a:lvl2pPr>
            <a:lvl3pPr marL="715963" indent="0">
              <a:buNone/>
              <a:defRPr/>
            </a:lvl3pPr>
            <a:lvl4pPr marL="1074738" indent="0">
              <a:buNone/>
              <a:defRPr/>
            </a:lvl4pPr>
            <a:lvl5pPr marL="1433512" indent="0">
              <a:buNone/>
              <a:defRPr/>
            </a:lvl5pPr>
          </a:lstStyle>
          <a:p>
            <a:pPr lvl="0"/>
            <a:r>
              <a:rPr lang="en-US" dirty="0"/>
              <a:t>Edit Master text</a:t>
            </a:r>
            <a:endParaRPr lang="en-GB" dirty="0"/>
          </a:p>
        </p:txBody>
      </p:sp>
      <p:sp>
        <p:nvSpPr>
          <p:cNvPr id="6" name="Title 5">
            <a:extLst>
              <a:ext uri="{FF2B5EF4-FFF2-40B4-BE49-F238E27FC236}">
                <a16:creationId xmlns:a16="http://schemas.microsoft.com/office/drawing/2014/main" id="{7D1EEDA6-F8D0-43FC-9384-E25374DB6098}"/>
              </a:ext>
            </a:extLst>
          </p:cNvPr>
          <p:cNvSpPr>
            <a:spLocks noGrp="1"/>
          </p:cNvSpPr>
          <p:nvPr>
            <p:ph type="title" hasCustomPrompt="1"/>
          </p:nvPr>
        </p:nvSpPr>
        <p:spPr>
          <a:xfrm>
            <a:off x="990703" y="704022"/>
            <a:ext cx="10447618" cy="787400"/>
          </a:xfrm>
        </p:spPr>
        <p:txBody>
          <a:bodyPr/>
          <a:lstStyle>
            <a:lvl1pPr>
              <a:defRPr/>
            </a:lvl1pPr>
          </a:lstStyle>
          <a:p>
            <a:r>
              <a:rPr lang="en-US" dirty="0"/>
              <a:t>Click to edit Title</a:t>
            </a:r>
            <a:endParaRPr lang="en-GB" dirty="0"/>
          </a:p>
        </p:txBody>
      </p:sp>
      <p:sp>
        <p:nvSpPr>
          <p:cNvPr id="7" name="Slide Number Placeholder 4">
            <a:extLst>
              <a:ext uri="{FF2B5EF4-FFF2-40B4-BE49-F238E27FC236}">
                <a16:creationId xmlns:a16="http://schemas.microsoft.com/office/drawing/2014/main" id="{20D25F8F-9945-CB4F-8B92-7E6C7FA32C2A}"/>
              </a:ext>
            </a:extLst>
          </p:cNvPr>
          <p:cNvSpPr>
            <a:spLocks noGrp="1"/>
          </p:cNvSpPr>
          <p:nvPr>
            <p:ph type="sldNum" sz="quarter" idx="10"/>
          </p:nvPr>
        </p:nvSpPr>
        <p:spPr>
          <a:xfrm>
            <a:off x="11506200" y="6400800"/>
            <a:ext cx="335915" cy="236988"/>
          </a:xfrm>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A9A3DB-64DF-44C8-B4B7-7EA860A677BD}"/>
              </a:ext>
            </a:extLst>
          </p:cNvPr>
          <p:cNvSpPr>
            <a:spLocks noGrp="1"/>
          </p:cNvSpPr>
          <p:nvPr>
            <p:ph type="body" sz="quarter" idx="12"/>
          </p:nvPr>
        </p:nvSpPr>
        <p:spPr>
          <a:xfrm>
            <a:off x="990704" y="1828800"/>
            <a:ext cx="10447617" cy="3705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a:extLst>
              <a:ext uri="{FF2B5EF4-FFF2-40B4-BE49-F238E27FC236}">
                <a16:creationId xmlns:a16="http://schemas.microsoft.com/office/drawing/2014/main" id="{7D1EEDA6-F8D0-43FC-9384-E25374DB6098}"/>
              </a:ext>
            </a:extLst>
          </p:cNvPr>
          <p:cNvSpPr>
            <a:spLocks noGrp="1"/>
          </p:cNvSpPr>
          <p:nvPr>
            <p:ph type="title" hasCustomPrompt="1"/>
          </p:nvPr>
        </p:nvSpPr>
        <p:spPr>
          <a:xfrm>
            <a:off x="990703" y="704022"/>
            <a:ext cx="10447618" cy="787400"/>
          </a:xfrm>
        </p:spPr>
        <p:txBody>
          <a:bodyPr/>
          <a:lstStyle>
            <a:lvl1pPr>
              <a:defRPr/>
            </a:lvl1pPr>
          </a:lstStyle>
          <a:p>
            <a:r>
              <a:rPr lang="en-US" dirty="0"/>
              <a:t>Click to edit Title</a:t>
            </a:r>
            <a:endParaRPr lang="en-GB" dirty="0"/>
          </a:p>
        </p:txBody>
      </p:sp>
      <p:sp>
        <p:nvSpPr>
          <p:cNvPr id="7" name="Slide Number Placeholder 4">
            <a:extLst>
              <a:ext uri="{FF2B5EF4-FFF2-40B4-BE49-F238E27FC236}">
                <a16:creationId xmlns:a16="http://schemas.microsoft.com/office/drawing/2014/main" id="{20D25F8F-9945-CB4F-8B92-7E6C7FA32C2A}"/>
              </a:ext>
            </a:extLst>
          </p:cNvPr>
          <p:cNvSpPr>
            <a:spLocks noGrp="1"/>
          </p:cNvSpPr>
          <p:nvPr>
            <p:ph type="sldNum" sz="quarter" idx="10"/>
          </p:nvPr>
        </p:nvSpPr>
        <p:spPr>
          <a:xfrm>
            <a:off x="11506200" y="6400800"/>
            <a:ext cx="335915" cy="236988"/>
          </a:xfrm>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Tree>
    <p:extLst>
      <p:ext uri="{BB962C8B-B14F-4D97-AF65-F5344CB8AC3E}">
        <p14:creationId xmlns:p14="http://schemas.microsoft.com/office/powerpoint/2010/main" val="214526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19" name="object 2">
            <a:extLst>
              <a:ext uri="{FF2B5EF4-FFF2-40B4-BE49-F238E27FC236}">
                <a16:creationId xmlns:a16="http://schemas.microsoft.com/office/drawing/2014/main" id="{4B93CDC7-3C26-49D9-9BCD-3DF1DE062D76}"/>
              </a:ext>
            </a:extLst>
          </p:cNvPr>
          <p:cNvSpPr/>
          <p:nvPr userDrawn="1"/>
        </p:nvSpPr>
        <p:spPr>
          <a:xfrm>
            <a:off x="0" y="0"/>
            <a:ext cx="12193270"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0060BF"/>
          </a:solidFill>
        </p:spPr>
        <p:txBody>
          <a:bodyPr wrap="square" lIns="0" tIns="0" rIns="0" bIns="0" rtlCol="0"/>
          <a:lstStyle/>
          <a:p>
            <a:endParaRPr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p>
            <a:pPr marL="25400">
              <a:lnSpc>
                <a:spcPts val="2090"/>
              </a:lnSpc>
            </a:pPr>
            <a:fld id="{81D60167-4931-47E6-BA6A-407CBD079E47}" type="slidenum">
              <a:rPr lang="en-GB" smtClean="0"/>
              <a:t>‹#›</a:t>
            </a:fld>
            <a:endParaRPr lang="en-GB" dirty="0"/>
          </a:p>
        </p:txBody>
      </p:sp>
      <p:sp>
        <p:nvSpPr>
          <p:cNvPr id="2" name="Title 1">
            <a:extLst>
              <a:ext uri="{FF2B5EF4-FFF2-40B4-BE49-F238E27FC236}">
                <a16:creationId xmlns:a16="http://schemas.microsoft.com/office/drawing/2014/main" id="{7E78497B-B90E-4C97-B2CC-9C8702A668A1}"/>
              </a:ext>
            </a:extLst>
          </p:cNvPr>
          <p:cNvSpPr>
            <a:spLocks noGrp="1"/>
          </p:cNvSpPr>
          <p:nvPr>
            <p:ph type="title" hasCustomPrompt="1"/>
          </p:nvPr>
        </p:nvSpPr>
        <p:spPr/>
        <p:txBody>
          <a:bodyPr/>
          <a:lstStyle>
            <a:lvl1pPr>
              <a:lnSpc>
                <a:spcPct val="90000"/>
              </a:lnSpc>
              <a:defRPr>
                <a:solidFill>
                  <a:schemeClr val="bg1"/>
                </a:solidFill>
              </a:defRPr>
            </a:lvl1pPr>
          </a:lstStyle>
          <a:p>
            <a:r>
              <a:rPr lang="en-US"/>
              <a:t>Click to edit Title</a:t>
            </a:r>
            <a:endParaRPr lang="en-GB"/>
          </a:p>
        </p:txBody>
      </p:sp>
      <p:sp>
        <p:nvSpPr>
          <p:cNvPr id="4" name="Text Placeholder 3">
            <a:extLst>
              <a:ext uri="{FF2B5EF4-FFF2-40B4-BE49-F238E27FC236}">
                <a16:creationId xmlns:a16="http://schemas.microsoft.com/office/drawing/2014/main" id="{78E2EAC2-92C1-44CE-81D0-55B252EC72BD}"/>
              </a:ext>
            </a:extLst>
          </p:cNvPr>
          <p:cNvSpPr>
            <a:spLocks noGrp="1"/>
          </p:cNvSpPr>
          <p:nvPr>
            <p:ph type="body" sz="quarter" idx="12"/>
          </p:nvPr>
        </p:nvSpPr>
        <p:spPr>
          <a:xfrm>
            <a:off x="990704" y="1828800"/>
            <a:ext cx="10447617" cy="3705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3721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ALM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FFFE0C1A-9C34-C547-989E-4879F6B01050}"/>
              </a:ext>
            </a:extLst>
          </p:cNvPr>
          <p:cNvSpPr/>
          <p:nvPr userDrawn="1"/>
        </p:nvSpPr>
        <p:spPr>
          <a:xfrm>
            <a:off x="0" y="0"/>
            <a:ext cx="12193270"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2D3977"/>
          </a:solidFill>
        </p:spPr>
        <p:txBody>
          <a:bodyPr wrap="square" lIns="0" tIns="0" rIns="0" bIns="0" rtlCol="0"/>
          <a:lstStyle/>
          <a:p>
            <a:endParaRPr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p>
            <a:pPr marL="25400">
              <a:lnSpc>
                <a:spcPts val="2090"/>
              </a:lnSpc>
            </a:pPr>
            <a:fld id="{81D60167-4931-47E6-BA6A-407CBD079E47}" type="slidenum">
              <a:rPr lang="en-GB" smtClean="0"/>
              <a:t>‹#›</a:t>
            </a:fld>
            <a:endParaRPr lang="en-GB" dirty="0"/>
          </a:p>
        </p:txBody>
      </p:sp>
      <p:sp>
        <p:nvSpPr>
          <p:cNvPr id="2" name="Title 1">
            <a:extLst>
              <a:ext uri="{FF2B5EF4-FFF2-40B4-BE49-F238E27FC236}">
                <a16:creationId xmlns:a16="http://schemas.microsoft.com/office/drawing/2014/main" id="{0D995E1C-58CA-475E-90A2-88552452614F}"/>
              </a:ext>
            </a:extLst>
          </p:cNvPr>
          <p:cNvSpPr>
            <a:spLocks noGrp="1"/>
          </p:cNvSpPr>
          <p:nvPr>
            <p:ph type="title" hasCustomPrompt="1"/>
          </p:nvPr>
        </p:nvSpPr>
        <p:spPr/>
        <p:txBody>
          <a:bodyPr/>
          <a:lstStyle>
            <a:lvl1pPr>
              <a:lnSpc>
                <a:spcPct val="90000"/>
              </a:lnSpc>
              <a:defRPr>
                <a:solidFill>
                  <a:schemeClr val="bg1"/>
                </a:solidFill>
              </a:defRPr>
            </a:lvl1pPr>
          </a:lstStyle>
          <a:p>
            <a:r>
              <a:rPr lang="en-US"/>
              <a:t>Click to edit Title</a:t>
            </a:r>
            <a:endParaRPr lang="en-GB"/>
          </a:p>
        </p:txBody>
      </p:sp>
      <p:sp>
        <p:nvSpPr>
          <p:cNvPr id="4" name="Text Placeholder 3">
            <a:extLst>
              <a:ext uri="{FF2B5EF4-FFF2-40B4-BE49-F238E27FC236}">
                <a16:creationId xmlns:a16="http://schemas.microsoft.com/office/drawing/2014/main" id="{1932A68F-74A9-4A7A-85E9-8B6B2D86E6A3}"/>
              </a:ext>
            </a:extLst>
          </p:cNvPr>
          <p:cNvSpPr>
            <a:spLocks noGrp="1"/>
          </p:cNvSpPr>
          <p:nvPr>
            <p:ph type="body" sz="quarter" idx="12"/>
          </p:nvPr>
        </p:nvSpPr>
        <p:spPr>
          <a:xfrm>
            <a:off x="990704" y="1828800"/>
            <a:ext cx="10447617" cy="3705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815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6E766772-2205-D145-9675-900F395F470A}"/>
              </a:ext>
            </a:extLst>
          </p:cNvPr>
          <p:cNvSpPr/>
          <p:nvPr userDrawn="1"/>
        </p:nvSpPr>
        <p:spPr>
          <a:xfrm>
            <a:off x="0" y="0"/>
            <a:ext cx="12193270"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97496D"/>
          </a:solidFill>
        </p:spPr>
        <p:txBody>
          <a:bodyPr wrap="square" lIns="0" tIns="0" rIns="0" bIns="0" rtlCol="0"/>
          <a:lstStyle/>
          <a:p>
            <a:endParaRPr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p>
            <a:pPr marL="25400">
              <a:lnSpc>
                <a:spcPts val="2090"/>
              </a:lnSpc>
            </a:pPr>
            <a:fld id="{81D60167-4931-47E6-BA6A-407CBD079E47}" type="slidenum">
              <a:rPr lang="en-GB" smtClean="0"/>
              <a:t>‹#›</a:t>
            </a:fld>
            <a:endParaRPr lang="en-GB" dirty="0"/>
          </a:p>
        </p:txBody>
      </p:sp>
      <p:sp>
        <p:nvSpPr>
          <p:cNvPr id="2" name="Title 1">
            <a:extLst>
              <a:ext uri="{FF2B5EF4-FFF2-40B4-BE49-F238E27FC236}">
                <a16:creationId xmlns:a16="http://schemas.microsoft.com/office/drawing/2014/main" id="{0D995E1C-58CA-475E-90A2-88552452614F}"/>
              </a:ext>
            </a:extLst>
          </p:cNvPr>
          <p:cNvSpPr>
            <a:spLocks noGrp="1"/>
          </p:cNvSpPr>
          <p:nvPr>
            <p:ph type="title" hasCustomPrompt="1"/>
          </p:nvPr>
        </p:nvSpPr>
        <p:spPr/>
        <p:txBody>
          <a:bodyPr/>
          <a:lstStyle>
            <a:lvl1pPr>
              <a:lnSpc>
                <a:spcPct val="90000"/>
              </a:lnSpc>
              <a:defRPr>
                <a:solidFill>
                  <a:schemeClr val="bg1"/>
                </a:solidFill>
              </a:defRPr>
            </a:lvl1pPr>
          </a:lstStyle>
          <a:p>
            <a:r>
              <a:rPr lang="en-US"/>
              <a:t>Click to edit Title</a:t>
            </a:r>
            <a:endParaRPr lang="en-GB"/>
          </a:p>
        </p:txBody>
      </p:sp>
      <p:sp>
        <p:nvSpPr>
          <p:cNvPr id="4" name="Text Placeholder 3">
            <a:extLst>
              <a:ext uri="{FF2B5EF4-FFF2-40B4-BE49-F238E27FC236}">
                <a16:creationId xmlns:a16="http://schemas.microsoft.com/office/drawing/2014/main" id="{6A697BD7-1725-41E7-B0E8-74A2CD59DCCD}"/>
              </a:ext>
            </a:extLst>
          </p:cNvPr>
          <p:cNvSpPr>
            <a:spLocks noGrp="1"/>
          </p:cNvSpPr>
          <p:nvPr>
            <p:ph type="body" sz="quarter" idx="12"/>
          </p:nvPr>
        </p:nvSpPr>
        <p:spPr>
          <a:xfrm>
            <a:off x="990704" y="1828800"/>
            <a:ext cx="10447617" cy="3705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77846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86F82ACE-62DA-7A40-B8E4-D4032D22C599}"/>
              </a:ext>
            </a:extLst>
          </p:cNvPr>
          <p:cNvSpPr/>
          <p:nvPr userDrawn="1"/>
        </p:nvSpPr>
        <p:spPr>
          <a:xfrm>
            <a:off x="0" y="0"/>
            <a:ext cx="12193270"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009BB5"/>
          </a:solidFill>
        </p:spPr>
        <p:txBody>
          <a:bodyPr wrap="square" lIns="0" tIns="0" rIns="0" bIns="0" rtlCol="0"/>
          <a:lstStyle/>
          <a:p>
            <a:endParaRPr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p>
            <a:pPr marL="25400">
              <a:lnSpc>
                <a:spcPts val="2090"/>
              </a:lnSpc>
            </a:pPr>
            <a:fld id="{81D60167-4931-47E6-BA6A-407CBD079E47}" type="slidenum">
              <a:rPr lang="en-GB" smtClean="0"/>
              <a:t>‹#›</a:t>
            </a:fld>
            <a:endParaRPr lang="en-GB" dirty="0"/>
          </a:p>
        </p:txBody>
      </p:sp>
      <p:sp>
        <p:nvSpPr>
          <p:cNvPr id="2" name="Title 1">
            <a:extLst>
              <a:ext uri="{FF2B5EF4-FFF2-40B4-BE49-F238E27FC236}">
                <a16:creationId xmlns:a16="http://schemas.microsoft.com/office/drawing/2014/main" id="{0D995E1C-58CA-475E-90A2-88552452614F}"/>
              </a:ext>
            </a:extLst>
          </p:cNvPr>
          <p:cNvSpPr>
            <a:spLocks noGrp="1"/>
          </p:cNvSpPr>
          <p:nvPr>
            <p:ph type="title" hasCustomPrompt="1"/>
          </p:nvPr>
        </p:nvSpPr>
        <p:spPr/>
        <p:txBody>
          <a:bodyPr/>
          <a:lstStyle>
            <a:lvl1pPr>
              <a:lnSpc>
                <a:spcPct val="90000"/>
              </a:lnSpc>
              <a:defRPr>
                <a:solidFill>
                  <a:schemeClr val="bg1"/>
                </a:solidFill>
              </a:defRPr>
            </a:lvl1pPr>
          </a:lstStyle>
          <a:p>
            <a:r>
              <a:rPr lang="en-US"/>
              <a:t>Click to edit Title</a:t>
            </a:r>
            <a:endParaRPr lang="en-GB"/>
          </a:p>
        </p:txBody>
      </p:sp>
      <p:sp>
        <p:nvSpPr>
          <p:cNvPr id="4" name="Text Placeholder 3">
            <a:extLst>
              <a:ext uri="{FF2B5EF4-FFF2-40B4-BE49-F238E27FC236}">
                <a16:creationId xmlns:a16="http://schemas.microsoft.com/office/drawing/2014/main" id="{B187703A-691B-4B2E-AB9D-3FBAD0D02310}"/>
              </a:ext>
            </a:extLst>
          </p:cNvPr>
          <p:cNvSpPr>
            <a:spLocks noGrp="1"/>
          </p:cNvSpPr>
          <p:nvPr>
            <p:ph type="body" sz="quarter" idx="12"/>
          </p:nvPr>
        </p:nvSpPr>
        <p:spPr>
          <a:xfrm>
            <a:off x="990704" y="1828800"/>
            <a:ext cx="10447617" cy="3705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858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NAVY BLUE">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F4251DA4-449B-FE47-9B4E-3784AD8ED5BC}"/>
              </a:ext>
            </a:extLst>
          </p:cNvPr>
          <p:cNvSpPr/>
          <p:nvPr userDrawn="1"/>
        </p:nvSpPr>
        <p:spPr>
          <a:xfrm>
            <a:off x="0" y="0"/>
            <a:ext cx="12193270" cy="67818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96CDDE"/>
          </a:solidFill>
        </p:spPr>
        <p:txBody>
          <a:bodyPr wrap="square" lIns="0" tIns="0" rIns="0" bIns="0" rtlCol="0"/>
          <a:lstStyle/>
          <a:p>
            <a:endParaRPr dirty="0"/>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p:txBody>
          <a:bodyPr/>
          <a:lstStyle/>
          <a:p>
            <a:pPr marL="25400">
              <a:lnSpc>
                <a:spcPts val="2090"/>
              </a:lnSpc>
            </a:pPr>
            <a:fld id="{81D60167-4931-47E6-BA6A-407CBD079E47}" type="slidenum">
              <a:rPr lang="en-GB" smtClean="0"/>
              <a:t>‹#›</a:t>
            </a:fld>
            <a:endParaRPr lang="en-GB" dirty="0"/>
          </a:p>
        </p:txBody>
      </p:sp>
      <p:sp>
        <p:nvSpPr>
          <p:cNvPr id="2" name="Title 1">
            <a:extLst>
              <a:ext uri="{FF2B5EF4-FFF2-40B4-BE49-F238E27FC236}">
                <a16:creationId xmlns:a16="http://schemas.microsoft.com/office/drawing/2014/main" id="{0D995E1C-58CA-475E-90A2-88552452614F}"/>
              </a:ext>
            </a:extLst>
          </p:cNvPr>
          <p:cNvSpPr>
            <a:spLocks noGrp="1"/>
          </p:cNvSpPr>
          <p:nvPr>
            <p:ph type="title" hasCustomPrompt="1"/>
          </p:nvPr>
        </p:nvSpPr>
        <p:spPr/>
        <p:txBody>
          <a:bodyPr/>
          <a:lstStyle>
            <a:lvl1pPr>
              <a:lnSpc>
                <a:spcPct val="90000"/>
              </a:lnSpc>
              <a:defRPr>
                <a:solidFill>
                  <a:srgbClr val="0060BF"/>
                </a:solidFill>
              </a:defRPr>
            </a:lvl1pPr>
          </a:lstStyle>
          <a:p>
            <a:r>
              <a:rPr lang="en-US" dirty="0"/>
              <a:t>Click to edit Title</a:t>
            </a:r>
            <a:endParaRPr lang="en-GB" dirty="0"/>
          </a:p>
        </p:txBody>
      </p:sp>
      <p:sp>
        <p:nvSpPr>
          <p:cNvPr id="4" name="Text Placeholder 3">
            <a:extLst>
              <a:ext uri="{FF2B5EF4-FFF2-40B4-BE49-F238E27FC236}">
                <a16:creationId xmlns:a16="http://schemas.microsoft.com/office/drawing/2014/main" id="{FCAB4AAF-E59A-4F63-A2AD-CC1EF347746D}"/>
              </a:ext>
            </a:extLst>
          </p:cNvPr>
          <p:cNvSpPr>
            <a:spLocks noGrp="1"/>
          </p:cNvSpPr>
          <p:nvPr>
            <p:ph type="body" sz="quarter" idx="12"/>
          </p:nvPr>
        </p:nvSpPr>
        <p:spPr>
          <a:xfrm>
            <a:off x="990704" y="1828800"/>
            <a:ext cx="10447617" cy="3705338"/>
          </a:xfrm>
        </p:spPr>
        <p:txBody>
          <a:bodyPr/>
          <a:lstStyle>
            <a:lvl1pPr>
              <a:buClr>
                <a:srgbClr val="0060BF"/>
              </a:buClr>
              <a:defRPr>
                <a:solidFill>
                  <a:schemeClr val="tx1"/>
                </a:solidFill>
              </a:defRPr>
            </a:lvl1pPr>
            <a:lvl2pPr>
              <a:buClr>
                <a:srgbClr val="0060BF"/>
              </a:buClr>
              <a:defRPr>
                <a:solidFill>
                  <a:schemeClr val="tx1"/>
                </a:solidFill>
              </a:defRPr>
            </a:lvl2pPr>
            <a:lvl3pPr>
              <a:buClr>
                <a:srgbClr val="0060BF"/>
              </a:buClr>
              <a:defRPr>
                <a:solidFill>
                  <a:schemeClr val="tx1"/>
                </a:solidFill>
              </a:defRPr>
            </a:lvl3pPr>
            <a:lvl4pPr>
              <a:buClr>
                <a:srgbClr val="0060BF"/>
              </a:buClr>
              <a:defRPr>
                <a:solidFill>
                  <a:schemeClr val="tx1"/>
                </a:solidFill>
              </a:defRPr>
            </a:lvl4pPr>
            <a:lvl5pPr>
              <a:buClr>
                <a:srgbClr val="0060BF"/>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562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 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0759DF-20FC-4396-ADD5-F6D73988920F}"/>
              </a:ext>
            </a:extLst>
          </p:cNvPr>
          <p:cNvSpPr>
            <a:spLocks noGrp="1"/>
          </p:cNvSpPr>
          <p:nvPr>
            <p:ph type="sldNum" sz="quarter" idx="10"/>
          </p:nvPr>
        </p:nvSpPr>
        <p:spPr/>
        <p:txBody>
          <a:bodyPr/>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18" name="Title 17">
            <a:extLst>
              <a:ext uri="{FF2B5EF4-FFF2-40B4-BE49-F238E27FC236}">
                <a16:creationId xmlns:a16="http://schemas.microsoft.com/office/drawing/2014/main" id="{B7630365-1B39-474A-8097-6C1C2AA86784}"/>
              </a:ext>
            </a:extLst>
          </p:cNvPr>
          <p:cNvSpPr>
            <a:spLocks noGrp="1"/>
          </p:cNvSpPr>
          <p:nvPr>
            <p:ph type="title" hasCustomPrompt="1"/>
          </p:nvPr>
        </p:nvSpPr>
        <p:spPr>
          <a:xfrm>
            <a:off x="990705" y="803579"/>
            <a:ext cx="2916555" cy="2549221"/>
          </a:xfrm>
        </p:spPr>
        <p:txBody>
          <a:bodyPr>
            <a:noAutofit/>
          </a:bodyPr>
          <a:lstStyle>
            <a:lvl1pPr>
              <a:lnSpc>
                <a:spcPct val="90000"/>
              </a:lnSpc>
              <a:defRPr/>
            </a:lvl1pPr>
          </a:lstStyle>
          <a:p>
            <a:r>
              <a:rPr lang="en-US"/>
              <a:t>Click to edit Title</a:t>
            </a:r>
            <a:endParaRPr lang="en-GB"/>
          </a:p>
        </p:txBody>
      </p:sp>
      <p:sp>
        <p:nvSpPr>
          <p:cNvPr id="3" name="Content Placeholder 2">
            <a:extLst>
              <a:ext uri="{FF2B5EF4-FFF2-40B4-BE49-F238E27FC236}">
                <a16:creationId xmlns:a16="http://schemas.microsoft.com/office/drawing/2014/main" id="{F7A211FD-9CDE-4B12-B6D6-2CD550A44EF6}"/>
              </a:ext>
            </a:extLst>
          </p:cNvPr>
          <p:cNvSpPr>
            <a:spLocks noGrp="1"/>
          </p:cNvSpPr>
          <p:nvPr>
            <p:ph sz="quarter" idx="11"/>
          </p:nvPr>
        </p:nvSpPr>
        <p:spPr>
          <a:xfrm>
            <a:off x="5032511" y="803579"/>
            <a:ext cx="5773420" cy="51136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90705" y="803579"/>
            <a:ext cx="10447618" cy="787400"/>
          </a:xfrm>
          <a:prstGeom prst="rect">
            <a:avLst/>
          </a:prstGeom>
        </p:spPr>
        <p:txBody>
          <a:bodyPr vert="horz" wrap="square" lIns="0" tIns="0" rIns="0" bIns="0" rtlCol="0">
            <a:noAutofit/>
          </a:bodyPr>
          <a:lstStyle/>
          <a:p>
            <a:pPr marL="12700" lvl="0">
              <a:lnSpc>
                <a:spcPct val="100000"/>
              </a:lnSpc>
            </a:pPr>
            <a:r>
              <a:rPr lang="en-GB" dirty="0"/>
              <a:t>Click to edit Title</a:t>
            </a:r>
            <a:endParaRPr dirty="0"/>
          </a:p>
        </p:txBody>
      </p:sp>
      <p:sp>
        <p:nvSpPr>
          <p:cNvPr id="6" name="Holder 6"/>
          <p:cNvSpPr>
            <a:spLocks noGrp="1"/>
          </p:cNvSpPr>
          <p:nvPr>
            <p:ph type="sldNum" sz="quarter" idx="7"/>
          </p:nvPr>
        </p:nvSpPr>
        <p:spPr>
          <a:xfrm>
            <a:off x="11506200" y="6400800"/>
            <a:ext cx="335915" cy="236988"/>
          </a:xfrm>
          <a:prstGeom prst="rect">
            <a:avLst/>
          </a:prstGeom>
        </p:spPr>
        <p:txBody>
          <a:bodyPr wrap="square" lIns="0" tIns="0" rIns="0" bIns="0" anchor="ctr" anchorCtr="0">
            <a:spAutoFit/>
          </a:bodyPr>
          <a:lstStyle>
            <a:lvl1pPr>
              <a:defRPr sz="1200" b="0" i="0">
                <a:solidFill>
                  <a:schemeClr val="bg1"/>
                </a:solidFill>
                <a:latin typeface="Arial"/>
                <a:cs typeface="Arial"/>
              </a:defRPr>
            </a:lvl1pPr>
          </a:lstStyle>
          <a:p>
            <a:pPr marL="25400">
              <a:lnSpc>
                <a:spcPts val="2090"/>
              </a:lnSpc>
            </a:pPr>
            <a:fld id="{81D60167-4931-47E6-BA6A-407CBD079E47}" type="slidenum">
              <a:rPr lang="en-GB" smtClean="0"/>
              <a:pPr marL="25400">
                <a:lnSpc>
                  <a:spcPts val="2090"/>
                </a:lnSpc>
              </a:pPr>
              <a:t>‹#›</a:t>
            </a:fld>
            <a:endParaRPr lang="en-GB" dirty="0"/>
          </a:p>
        </p:txBody>
      </p:sp>
      <p:sp>
        <p:nvSpPr>
          <p:cNvPr id="4" name="Text Placeholder 3">
            <a:extLst>
              <a:ext uri="{FF2B5EF4-FFF2-40B4-BE49-F238E27FC236}">
                <a16:creationId xmlns:a16="http://schemas.microsoft.com/office/drawing/2014/main" id="{B73E9FD1-45CC-4120-B593-3FEFB9417EA2}"/>
              </a:ext>
            </a:extLst>
          </p:cNvPr>
          <p:cNvSpPr>
            <a:spLocks noGrp="1"/>
          </p:cNvSpPr>
          <p:nvPr>
            <p:ph type="body" idx="1"/>
          </p:nvPr>
        </p:nvSpPr>
        <p:spPr>
          <a:xfrm>
            <a:off x="990704" y="1828800"/>
            <a:ext cx="10447617" cy="3705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2A2B8F48-2DFB-C943-964E-BADFEC1183D1}"/>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t="-26928" b="-1"/>
          <a:stretch/>
        </p:blipFill>
        <p:spPr>
          <a:xfrm>
            <a:off x="0" y="6751480"/>
            <a:ext cx="12192000" cy="14291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66" r:id="rId4"/>
    <p:sldLayoutId id="2147483667" r:id="rId5"/>
    <p:sldLayoutId id="2147483677" r:id="rId6"/>
    <p:sldLayoutId id="2147483678" r:id="rId7"/>
    <p:sldLayoutId id="2147483679" r:id="rId8"/>
    <p:sldLayoutId id="2147483664" r:id="rId9"/>
    <p:sldLayoutId id="2147483663" r:id="rId10"/>
    <p:sldLayoutId id="2147483672" r:id="rId11"/>
    <p:sldLayoutId id="2147483673" r:id="rId12"/>
    <p:sldLayoutId id="2147483674" r:id="rId13"/>
    <p:sldLayoutId id="2147483676" r:id="rId14"/>
    <p:sldLayoutId id="2147483675" r:id="rId15"/>
    <p:sldLayoutId id="2147483665" r:id="rId16"/>
    <p:sldLayoutId id="2147483671" r:id="rId17"/>
    <p:sldLayoutId id="2147483680" r:id="rId18"/>
    <p:sldLayoutId id="2147483681" r:id="rId19"/>
  </p:sldLayoutIdLst>
  <p:hf hdr="0" ftr="0" dt="0"/>
  <p:txStyles>
    <p:titleStyle>
      <a:lvl1pPr>
        <a:lnSpc>
          <a:spcPct val="90000"/>
        </a:lnSpc>
        <a:defRPr sz="3800" b="1" i="0" spc="-55">
          <a:solidFill>
            <a:srgbClr val="0060BF"/>
          </a:solidFill>
          <a:latin typeface="Arial"/>
          <a:ea typeface="+mj-ea"/>
          <a:cs typeface="Arial"/>
        </a:defRPr>
      </a:lvl1pPr>
    </p:titleStyle>
    <p:bodyStyle>
      <a:lvl1pPr marL="469900" indent="-457200">
        <a:spcBef>
          <a:spcPts val="1200"/>
        </a:spcBef>
        <a:buClr>
          <a:srgbClr val="0060BF"/>
        </a:buClr>
        <a:buSzPct val="100000"/>
        <a:buFont typeface="System Font"/>
        <a:buChar char="●"/>
        <a:defRPr sz="2400" kern="1200" spc="-70">
          <a:solidFill>
            <a:schemeClr val="tx1"/>
          </a:solidFill>
          <a:latin typeface="Arial"/>
          <a:ea typeface="+mn-ea"/>
          <a:cs typeface="Arial"/>
        </a:defRPr>
      </a:lvl1pPr>
      <a:lvl2pPr marL="815975" indent="-457200">
        <a:spcBef>
          <a:spcPts val="600"/>
        </a:spcBef>
        <a:buClr>
          <a:srgbClr val="0060BF"/>
        </a:buClr>
        <a:buSzPct val="100000"/>
        <a:buFont typeface="System Font"/>
        <a:buChar char="●"/>
        <a:defRPr lang="en-GB" sz="2000" kern="1200" spc="-80" smtClean="0">
          <a:solidFill>
            <a:schemeClr val="tx1"/>
          </a:solidFill>
          <a:latin typeface="Arial"/>
          <a:ea typeface="+mn-ea"/>
          <a:cs typeface="Arial"/>
        </a:defRPr>
      </a:lvl2pPr>
      <a:lvl3pPr marL="1074738" indent="-358775">
        <a:spcBef>
          <a:spcPts val="600"/>
        </a:spcBef>
        <a:buClr>
          <a:srgbClr val="0060BF"/>
        </a:buClr>
        <a:buSzPct val="100000"/>
        <a:buFont typeface="System Font"/>
        <a:buChar char="●"/>
        <a:defRPr lang="en-GB" sz="1800" kern="1200" spc="-80" smtClean="0">
          <a:solidFill>
            <a:schemeClr val="tx1"/>
          </a:solidFill>
          <a:latin typeface="Arial"/>
          <a:ea typeface="+mn-ea"/>
          <a:cs typeface="Arial"/>
        </a:defRPr>
      </a:lvl3pPr>
      <a:lvl4pPr marL="1433513" indent="-358775">
        <a:spcBef>
          <a:spcPts val="600"/>
        </a:spcBef>
        <a:buClr>
          <a:srgbClr val="0060BF"/>
        </a:buClr>
        <a:buSzPct val="100000"/>
        <a:buFont typeface="System Font"/>
        <a:buChar char="●"/>
        <a:defRPr lang="en-GB" sz="1600" kern="1200" spc="-80" smtClean="0">
          <a:solidFill>
            <a:schemeClr val="tx1"/>
          </a:solidFill>
          <a:latin typeface="Arial"/>
          <a:ea typeface="+mn-ea"/>
          <a:cs typeface="Arial"/>
        </a:defRPr>
      </a:lvl4pPr>
      <a:lvl5pPr marL="1790700" indent="-357188">
        <a:spcBef>
          <a:spcPts val="600"/>
        </a:spcBef>
        <a:buClr>
          <a:srgbClr val="0060BF"/>
        </a:buClr>
        <a:buSzPct val="100000"/>
        <a:buFont typeface="System Font"/>
        <a:buChar char="●"/>
        <a:defRPr lang="en-GB" sz="1400" kern="1200" spc="-80" smtClean="0">
          <a:solidFill>
            <a:schemeClr val="tx1"/>
          </a:solidFill>
          <a:latin typeface="Arial"/>
          <a:ea typeface="+mn-ea"/>
          <a:cs typeface="Arial"/>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2.deloitte.com/insights/us/en/deloitte-review/issue-22/diversity-and-inclusion-at-work-eight-powerful-truths.html..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england.nhs.uk/wp-content/uploads/2019/01/wres-leadership-strategy.pdf" TargetMode="External"/><Relationship Id="rId3" Type="http://schemas.openxmlformats.org/officeDocument/2006/relationships/hyperlink" Target="https://improvement.nhs.uk/resources/developing-people-improving-care/"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england.nhs.uk/about/equality/equality-hub/wdes/" TargetMode="External"/><Relationship Id="rId5" Type="http://schemas.openxmlformats.org/officeDocument/2006/relationships/hyperlink" Target="https://www.england.nhs.uk/about/equality/equality-hub/equality-standard/" TargetMode="External"/><Relationship Id="rId4" Type="http://schemas.openxmlformats.org/officeDocument/2006/relationships/hyperlink" Target="https://www.england.nhs.uk/long-term-plan/"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equalityhumanrights.com/sites/default/files/research-report-113-unconcious-bais-training-an-assessment-of-the-evidence-for-effectiveness-pdf.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talyst.org/system/files/engaging_in_conversations_about_gender_race_and_ethnicity_in_the_workplace.pdf" TargetMode="External"/><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whiteallytoolkit.com/" TargetMode="External"/><Relationship Id="rId5" Type="http://schemas.openxmlformats.org/officeDocument/2006/relationships/hyperlink" Target="http://onthemarc.org/home" TargetMode="External"/><Relationship Id="rId4" Type="http://schemas.openxmlformats.org/officeDocument/2006/relationships/hyperlink" Target="https://www.ted.com/talks/mellody_hobson_color_blind_or_color_brave"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ted.com/" TargetMode="External"/><Relationship Id="rId3" Type="http://schemas.openxmlformats.org/officeDocument/2006/relationships/hyperlink" Target="https://improvement.nhs.uk/resources/developing-people-improving-care/" TargetMode="External"/><Relationship Id="rId7" Type="http://schemas.openxmlformats.org/officeDocument/2006/relationships/hyperlink" Target="http://www.cebma.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college.police.uk/" TargetMode="External"/><Relationship Id="rId5" Type="http://schemas.openxmlformats.org/officeDocument/2006/relationships/hyperlink" Target="https://www.hbs.edu/faculty/Pages/item.aspx?num=8210" TargetMode="External"/><Relationship Id="rId4" Type="http://schemas.openxmlformats.org/officeDocument/2006/relationships/hyperlink" Target="https://www.bloomsbury.com/uk/why-im-no-longer-talking-to-white-people-about-race-9781408870570/"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g"/><Relationship Id="rId7"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hyperlink" Target="https://www.hsj.co.uk/equality-and-diversity/diversity-and-inclusion-are-not-optional-extras-if-the-nhs-wishes-to-improve/7023599.article" TargetMode="External"/><Relationship Id="rId7"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hyperlink" Target="https://www.hrmagazine.co.uk/article-details/an-evidence-based-approach-to-diversity-and-inclusion" TargetMode="External"/><Relationship Id="rId4" Type="http://schemas.openxmlformats.org/officeDocument/2006/relationships/hyperlink" Target="https://www2.deloitte.com/insights/us/en/deloitte-review/issue-22/diversity-and-inclusion-at-work-eight-powerful-truth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905AEB1-92F7-4C48-BD4D-2717B558E495}"/>
              </a:ext>
            </a:extLst>
          </p:cNvPr>
          <p:cNvSpPr>
            <a:spLocks noGrp="1"/>
          </p:cNvSpPr>
          <p:nvPr>
            <p:ph type="subTitle" idx="4"/>
          </p:nvPr>
        </p:nvSpPr>
        <p:spPr>
          <a:xfrm>
            <a:off x="990718" y="5410200"/>
            <a:ext cx="8381882" cy="604244"/>
          </a:xfrm>
        </p:spPr>
        <p:txBody>
          <a:bodyPr/>
          <a:lstStyle/>
          <a:p>
            <a:r>
              <a:rPr lang="en-US" b="1" dirty="0">
                <a:solidFill>
                  <a:srgbClr val="97496D"/>
                </a:solidFill>
              </a:rPr>
              <a:t>Building Diversity and Inclusion into Talent Management</a:t>
            </a:r>
          </a:p>
        </p:txBody>
      </p:sp>
      <p:sp>
        <p:nvSpPr>
          <p:cNvPr id="3" name="Title 2">
            <a:extLst>
              <a:ext uri="{FF2B5EF4-FFF2-40B4-BE49-F238E27FC236}">
                <a16:creationId xmlns:a16="http://schemas.microsoft.com/office/drawing/2014/main" id="{308DFD98-6789-584D-A63B-CD3DEA19F7AC}"/>
              </a:ext>
            </a:extLst>
          </p:cNvPr>
          <p:cNvSpPr>
            <a:spLocks noGrp="1"/>
          </p:cNvSpPr>
          <p:nvPr>
            <p:ph type="title"/>
          </p:nvPr>
        </p:nvSpPr>
        <p:spPr>
          <a:xfrm>
            <a:off x="990718" y="3886200"/>
            <a:ext cx="7010282" cy="1371600"/>
          </a:xfrm>
        </p:spPr>
        <p:txBody>
          <a:bodyPr/>
          <a:lstStyle/>
          <a:p>
            <a:r>
              <a:rPr lang="en-GB" dirty="0"/>
              <a:t>10 High Impact Actions</a:t>
            </a:r>
            <a:endParaRPr lang="en-US" dirty="0"/>
          </a:p>
        </p:txBody>
      </p:sp>
      <p:sp>
        <p:nvSpPr>
          <p:cNvPr id="4" name="TextBox 3">
            <a:extLst>
              <a:ext uri="{FF2B5EF4-FFF2-40B4-BE49-F238E27FC236}">
                <a16:creationId xmlns:a16="http://schemas.microsoft.com/office/drawing/2014/main" id="{189947BC-AF0D-BC4D-9627-9A119C604085}"/>
              </a:ext>
            </a:extLst>
          </p:cNvPr>
          <p:cNvSpPr txBox="1"/>
          <p:nvPr/>
        </p:nvSpPr>
        <p:spPr>
          <a:xfrm>
            <a:off x="876418" y="5845167"/>
            <a:ext cx="8610482" cy="338554"/>
          </a:xfrm>
          <a:prstGeom prst="rect">
            <a:avLst/>
          </a:prstGeom>
          <a:noFill/>
        </p:spPr>
        <p:txBody>
          <a:bodyPr wrap="square" rtlCol="0" anchor="b">
            <a:spAutoFit/>
          </a:bodyPr>
          <a:lstStyle/>
          <a:p>
            <a:r>
              <a:rPr lang="en-GB" sz="1600" dirty="0"/>
              <a:t>Authors: Doyin Atewologun and Roger Kline</a:t>
            </a:r>
            <a:endParaRPr lang="en-US" sz="1600" dirty="0"/>
          </a:p>
        </p:txBody>
      </p:sp>
    </p:spTree>
    <p:extLst>
      <p:ext uri="{BB962C8B-B14F-4D97-AF65-F5344CB8AC3E}">
        <p14:creationId xmlns:p14="http://schemas.microsoft.com/office/powerpoint/2010/main" val="2507852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10</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3</a:t>
            </a:r>
          </a:p>
        </p:txBody>
      </p:sp>
    </p:spTree>
    <p:extLst>
      <p:ext uri="{BB962C8B-B14F-4D97-AF65-F5344CB8AC3E}">
        <p14:creationId xmlns:p14="http://schemas.microsoft.com/office/powerpoint/2010/main" val="35870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11</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0"/>
            <a:ext cx="4441007" cy="1446550"/>
          </a:xfrm>
          <a:prstGeom prst="rect">
            <a:avLst/>
          </a:prstGeom>
          <a:noFill/>
        </p:spPr>
        <p:txBody>
          <a:bodyPr wrap="square" rtlCol="0" anchor="t">
            <a:spAutoFit/>
          </a:bodyPr>
          <a:lstStyle/>
          <a:p>
            <a:pPr lvl="0"/>
            <a:r>
              <a:rPr lang="en-GB" sz="2200" b="1" dirty="0">
                <a:solidFill>
                  <a:srgbClr val="005EB8"/>
                </a:solidFill>
              </a:rPr>
              <a:t>Explain the need for positive action and establish a programme of positive action for under-represented groups.</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C17B1B-ADB3-3E42-86F6-B473BB5A7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97" t="9183" r="38105"/>
          <a:stretch/>
        </p:blipFill>
        <p:spPr>
          <a:xfrm flipH="1">
            <a:off x="0" y="0"/>
            <a:ext cx="5334000" cy="6781797"/>
          </a:xfrm>
          <a:prstGeom prst="rect">
            <a:avLst/>
          </a:prstGeom>
        </p:spPr>
      </p:pic>
    </p:spTree>
    <p:extLst>
      <p:ext uri="{BB962C8B-B14F-4D97-AF65-F5344CB8AC3E}">
        <p14:creationId xmlns:p14="http://schemas.microsoft.com/office/powerpoint/2010/main" val="2931154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12</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7760451" y="0"/>
            <a:ext cx="4431549"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8352532" y="981940"/>
            <a:ext cx="3464774" cy="5016758"/>
          </a:xfrm>
          <a:prstGeom prst="rect">
            <a:avLst/>
          </a:prstGeom>
          <a:noFill/>
        </p:spPr>
        <p:txBody>
          <a:bodyPr wrap="square" rtlCol="0">
            <a:spAutoFit/>
          </a:bodyPr>
          <a:lstStyle/>
          <a:p>
            <a:pPr marL="285750" indent="-285750">
              <a:buFont typeface="Arial" panose="020B0604020202020204" pitchFamily="34" charset="0"/>
              <a:buChar char="•"/>
            </a:pPr>
            <a:r>
              <a:rPr lang="en-GB" sz="1600" b="1" dirty="0">
                <a:solidFill>
                  <a:schemeClr val="bg1"/>
                </a:solidFill>
              </a:rPr>
              <a:t>Establish a sustained programme of positive action for under-represented groups, using approaches that are demonstrated to add value. </a:t>
            </a:r>
          </a:p>
          <a:p>
            <a:pPr marL="285750" indent="-285750">
              <a:buFont typeface="Arial" panose="020B0604020202020204" pitchFamily="34" charset="0"/>
              <a:buChar char="•"/>
            </a:pPr>
            <a:endParaRPr lang="en-GB" sz="1600" b="1" dirty="0">
              <a:solidFill>
                <a:schemeClr val="bg1"/>
              </a:solidFill>
            </a:endParaRPr>
          </a:p>
          <a:p>
            <a:pPr marL="285750" indent="-285750">
              <a:buFont typeface="Arial" panose="020B0604020202020204" pitchFamily="34" charset="0"/>
              <a:buChar char="•"/>
            </a:pPr>
            <a:r>
              <a:rPr lang="en-GB" sz="1600" b="1" dirty="0">
                <a:solidFill>
                  <a:schemeClr val="bg1"/>
                </a:solidFill>
              </a:rPr>
              <a:t>Coaching should be well evidenced. Mentors need to understand the different experiences white and BAME mentees may have of mentoring. Shadowing can be helpful. Specific skills-based activities on interview techniques may be helpful. Ensuring fair access to stretch opportunities will be crucial. </a:t>
            </a:r>
          </a:p>
          <a:p>
            <a:pPr marL="285750" indent="-285750">
              <a:buFont typeface="Arial" panose="020B0604020202020204" pitchFamily="34" charset="0"/>
              <a:buChar char="•"/>
            </a:pPr>
            <a:endParaRPr lang="en-GB" sz="1600" b="1" dirty="0">
              <a:solidFill>
                <a:schemeClr val="bg1"/>
              </a:solidFill>
            </a:endParaRPr>
          </a:p>
          <a:p>
            <a:pPr marL="285750" indent="-285750">
              <a:buFont typeface="Arial" panose="020B0604020202020204" pitchFamily="34" charset="0"/>
              <a:buChar char="•"/>
            </a:pPr>
            <a:r>
              <a:rPr lang="en-GB" sz="1600" b="1" dirty="0">
                <a:solidFill>
                  <a:schemeClr val="bg1"/>
                </a:solidFill>
              </a:rPr>
              <a:t>Evaluate these for outcomes, not just staff experience.</a:t>
            </a:r>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0" y="558571"/>
            <a:ext cx="7166305" cy="703166"/>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Positive action</a:t>
            </a:r>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C3E476-4F2B-5640-8516-5A4A8670F264}"/>
              </a:ext>
            </a:extLst>
          </p:cNvPr>
          <p:cNvSpPr txBox="1"/>
          <p:nvPr/>
        </p:nvSpPr>
        <p:spPr>
          <a:xfrm>
            <a:off x="1759910" y="1999595"/>
            <a:ext cx="5312372" cy="4185761"/>
          </a:xfrm>
          <a:prstGeom prst="rect">
            <a:avLst/>
          </a:prstGeom>
          <a:noFill/>
        </p:spPr>
        <p:txBody>
          <a:bodyPr wrap="square" rtlCol="0">
            <a:spAutoFit/>
          </a:bodyPr>
          <a:lstStyle/>
          <a:p>
            <a:r>
              <a:rPr lang="en-GB" sz="1400" dirty="0"/>
              <a:t>Positive action is lawful and involves policies that attempt to promote equal opportunity by taking into account protected characteristics to positively improve outcomes for those who </a:t>
            </a:r>
            <a:br>
              <a:rPr lang="en-GB" sz="1400" dirty="0"/>
            </a:br>
            <a:r>
              <a:rPr lang="en-GB" sz="1400" dirty="0"/>
              <a:t>are currently disproportionately under-represented.</a:t>
            </a:r>
          </a:p>
          <a:p>
            <a:endParaRPr lang="en-GB" sz="1400" dirty="0"/>
          </a:p>
          <a:p>
            <a:r>
              <a:rPr lang="en-GB" sz="1400" dirty="0"/>
              <a:t>In the context of talent management, it is important because institutions have proved very resistant to embracing diversity and inclusion. Some employers (e.g. several major police forces and private sector organisations) have built in substantial positive action programmes to help create a level playing field which overcomes some of the inequalities disadvantage and bias have created. Without such action, alongside changing the institutional barriers, there is a risk that change will continue to be slow.</a:t>
            </a:r>
          </a:p>
          <a:p>
            <a:endParaRPr lang="en-GB" sz="1400" dirty="0"/>
          </a:p>
          <a:p>
            <a:r>
              <a:rPr lang="en-GB" sz="1400" dirty="0"/>
              <a:t>Positive action is often misinterpreted as positive discrimination. Remember that implementing positive action initiatives, combined with a strong rationale for why, is only effective if institution-wide challenges (on outcomes of interviews still being the ‘usual suspects’, for example) are tackled at the same time.</a:t>
            </a:r>
            <a:endParaRPr lang="en-US" sz="1400" dirty="0"/>
          </a:p>
        </p:txBody>
      </p:sp>
      <p:pic>
        <p:nvPicPr>
          <p:cNvPr id="29" name="Picture 28">
            <a:extLst>
              <a:ext uri="{FF2B5EF4-FFF2-40B4-BE49-F238E27FC236}">
                <a16:creationId xmlns:a16="http://schemas.microsoft.com/office/drawing/2014/main" id="{B2010C87-2E7A-3949-9A91-E7D828DB6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49" y="4989300"/>
            <a:ext cx="929055" cy="929055"/>
          </a:xfrm>
          <a:prstGeom prst="rect">
            <a:avLst/>
          </a:prstGeom>
        </p:spPr>
      </p:pic>
      <p:pic>
        <p:nvPicPr>
          <p:cNvPr id="31" name="Picture 30">
            <a:extLst>
              <a:ext uri="{FF2B5EF4-FFF2-40B4-BE49-F238E27FC236}">
                <a16:creationId xmlns:a16="http://schemas.microsoft.com/office/drawing/2014/main" id="{1936E8CD-44D3-B74D-B2C2-8F102D9B8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97" y="2043224"/>
            <a:ext cx="929055" cy="929055"/>
          </a:xfrm>
          <a:prstGeom prst="rect">
            <a:avLst/>
          </a:prstGeom>
        </p:spPr>
      </p:pic>
      <p:pic>
        <p:nvPicPr>
          <p:cNvPr id="33" name="Picture 32">
            <a:extLst>
              <a:ext uri="{FF2B5EF4-FFF2-40B4-BE49-F238E27FC236}">
                <a16:creationId xmlns:a16="http://schemas.microsoft.com/office/drawing/2014/main" id="{0C2C3F7C-508E-AC42-B144-F4287A8B1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901" y="3519624"/>
            <a:ext cx="929055" cy="929055"/>
          </a:xfrm>
          <a:prstGeom prst="rect">
            <a:avLst/>
          </a:prstGeom>
        </p:spPr>
      </p:pic>
      <p:cxnSp>
        <p:nvCxnSpPr>
          <p:cNvPr id="34" name="Straight Connector 33">
            <a:extLst>
              <a:ext uri="{FF2B5EF4-FFF2-40B4-BE49-F238E27FC236}">
                <a16:creationId xmlns:a16="http://schemas.microsoft.com/office/drawing/2014/main" id="{D4C108A1-C04B-3245-9EC7-08D6971AE13B}"/>
              </a:ext>
            </a:extLst>
          </p:cNvPr>
          <p:cNvCxnSpPr>
            <a:cxnSpLocks/>
          </p:cNvCxnSpPr>
          <p:nvPr/>
        </p:nvCxnSpPr>
        <p:spPr>
          <a:xfrm>
            <a:off x="1600200" y="2113304"/>
            <a:ext cx="0" cy="76200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511DAB-D841-7E49-A52D-3015401AE004}"/>
              </a:ext>
            </a:extLst>
          </p:cNvPr>
          <p:cNvCxnSpPr>
            <a:cxnSpLocks/>
          </p:cNvCxnSpPr>
          <p:nvPr/>
        </p:nvCxnSpPr>
        <p:spPr>
          <a:xfrm>
            <a:off x="1600200" y="3180229"/>
            <a:ext cx="0" cy="160020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6E3CEEF-4FD9-4A40-88AA-4432E06DFEEA}"/>
              </a:ext>
            </a:extLst>
          </p:cNvPr>
          <p:cNvCxnSpPr>
            <a:cxnSpLocks/>
          </p:cNvCxnSpPr>
          <p:nvPr/>
        </p:nvCxnSpPr>
        <p:spPr>
          <a:xfrm>
            <a:off x="1600200" y="5084129"/>
            <a:ext cx="0" cy="1011871"/>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223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13</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4</a:t>
            </a:r>
          </a:p>
        </p:txBody>
      </p:sp>
    </p:spTree>
    <p:extLst>
      <p:ext uri="{BB962C8B-B14F-4D97-AF65-F5344CB8AC3E}">
        <p14:creationId xmlns:p14="http://schemas.microsoft.com/office/powerpoint/2010/main" val="1384855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14</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2"/>
            <a:ext cx="4669607" cy="769441"/>
          </a:xfrm>
          <a:prstGeom prst="rect">
            <a:avLst/>
          </a:prstGeom>
          <a:noFill/>
        </p:spPr>
        <p:txBody>
          <a:bodyPr wrap="square" rtlCol="0" anchor="t">
            <a:spAutoFit/>
          </a:bodyPr>
          <a:lstStyle/>
          <a:p>
            <a:pPr lvl="0"/>
            <a:r>
              <a:rPr lang="en-GB" sz="2200" b="1" dirty="0">
                <a:solidFill>
                  <a:srgbClr val="005EB8"/>
                </a:solidFill>
              </a:rPr>
              <a:t>Use data and careful listening to monitor and challenge progress.</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C17B1B-ADB3-3E42-86F6-B473BB5A7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75" t="31898" r="7994" b="757"/>
          <a:stretch/>
        </p:blipFill>
        <p:spPr>
          <a:xfrm>
            <a:off x="0" y="4353"/>
            <a:ext cx="5130230" cy="6777443"/>
          </a:xfrm>
          <a:prstGeom prst="rect">
            <a:avLst/>
          </a:prstGeom>
        </p:spPr>
      </p:pic>
    </p:spTree>
    <p:extLst>
      <p:ext uri="{BB962C8B-B14F-4D97-AF65-F5344CB8AC3E}">
        <p14:creationId xmlns:p14="http://schemas.microsoft.com/office/powerpoint/2010/main" val="405751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15</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7695366" y="0"/>
            <a:ext cx="4496634"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8186884" y="558571"/>
            <a:ext cx="3812433" cy="5401479"/>
          </a:xfrm>
          <a:prstGeom prst="rect">
            <a:avLst/>
          </a:prstGeom>
          <a:noFill/>
        </p:spPr>
        <p:txBody>
          <a:bodyPr wrap="square" rtlCol="0">
            <a:spAutoFit/>
          </a:bodyPr>
          <a:lstStyle/>
          <a:p>
            <a:pPr>
              <a:spcAft>
                <a:spcPts val="1200"/>
              </a:spcAft>
            </a:pPr>
            <a:r>
              <a:rPr lang="en-GB" sz="1600" b="1" dirty="0">
                <a:solidFill>
                  <a:schemeClr val="bg1"/>
                </a:solidFill>
              </a:rPr>
              <a:t>Organisations should collect data and be prepared to challenge and expect change within a set period. Questions to explore include: </a:t>
            </a:r>
          </a:p>
          <a:p>
            <a:pPr marL="285750" indent="-285750">
              <a:spcAft>
                <a:spcPts val="600"/>
              </a:spcAft>
              <a:buFont typeface="Arial" panose="020B0604020202020204" pitchFamily="34" charset="0"/>
              <a:buChar char="•"/>
            </a:pPr>
            <a:r>
              <a:rPr lang="en-GB" sz="1600" b="1">
                <a:solidFill>
                  <a:schemeClr val="bg1"/>
                </a:solidFill>
              </a:rPr>
              <a:t>Whether </a:t>
            </a:r>
            <a:r>
              <a:rPr lang="en-GB" sz="1600" b="1" dirty="0">
                <a:solidFill>
                  <a:schemeClr val="bg1"/>
                </a:solidFill>
              </a:rPr>
              <a:t>outcomes of appraisals are less favourable for some groups of staff than others.</a:t>
            </a:r>
          </a:p>
          <a:p>
            <a:pPr marL="285750" indent="-285750">
              <a:spcAft>
                <a:spcPts val="600"/>
              </a:spcAft>
              <a:buFont typeface="Arial" panose="020B0604020202020204" pitchFamily="34" charset="0"/>
              <a:buChar char="•"/>
            </a:pPr>
            <a:r>
              <a:rPr lang="en-GB" sz="1600" b="1">
                <a:solidFill>
                  <a:schemeClr val="bg1"/>
                </a:solidFill>
              </a:rPr>
              <a:t>Whether </a:t>
            </a:r>
            <a:r>
              <a:rPr lang="en-GB" sz="1600" b="1" dirty="0">
                <a:solidFill>
                  <a:schemeClr val="bg1"/>
                </a:solidFill>
              </a:rPr>
              <a:t>some groups of staff appear to have less access to “stretch opportunities” such </a:t>
            </a:r>
            <a:br>
              <a:rPr lang="en-GB" sz="1600" b="1" dirty="0">
                <a:solidFill>
                  <a:schemeClr val="bg1"/>
                </a:solidFill>
              </a:rPr>
            </a:br>
            <a:r>
              <a:rPr lang="en-GB" sz="1600" b="1" dirty="0">
                <a:solidFill>
                  <a:schemeClr val="bg1"/>
                </a:solidFill>
              </a:rPr>
              <a:t>as acting up, secondments, involvement in projects which are crucial to career development.</a:t>
            </a:r>
          </a:p>
          <a:p>
            <a:pPr marL="285750" indent="-285750">
              <a:spcAft>
                <a:spcPts val="600"/>
              </a:spcAft>
              <a:buFont typeface="Arial" panose="020B0604020202020204" pitchFamily="34" charset="0"/>
              <a:buChar char="•"/>
            </a:pPr>
            <a:r>
              <a:rPr lang="en-GB" sz="1600" b="1">
                <a:solidFill>
                  <a:schemeClr val="bg1"/>
                </a:solidFill>
              </a:rPr>
              <a:t>Whether </a:t>
            </a:r>
            <a:r>
              <a:rPr lang="en-GB" sz="1600" b="1" dirty="0">
                <a:solidFill>
                  <a:schemeClr val="bg1"/>
                </a:solidFill>
              </a:rPr>
              <a:t>shortlisting appears to disproportionately exclude some groups of staff.</a:t>
            </a:r>
          </a:p>
          <a:p>
            <a:pPr marL="285750" indent="-285750">
              <a:spcAft>
                <a:spcPts val="600"/>
              </a:spcAft>
              <a:buFont typeface="Arial" panose="020B0604020202020204" pitchFamily="34" charset="0"/>
              <a:buChar char="•"/>
            </a:pPr>
            <a:r>
              <a:rPr lang="en-GB" sz="1600" b="1">
                <a:solidFill>
                  <a:schemeClr val="bg1"/>
                </a:solidFill>
              </a:rPr>
              <a:t>Whether </a:t>
            </a:r>
            <a:r>
              <a:rPr lang="en-GB" sz="1600" b="1" dirty="0">
                <a:solidFill>
                  <a:schemeClr val="bg1"/>
                </a:solidFill>
              </a:rPr>
              <a:t>the likelihood of being appointed once shortlisted is significantly lower for some groups of candidates than others.</a:t>
            </a:r>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0" y="558571"/>
            <a:ext cx="7166305" cy="703166"/>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Using data</a:t>
            </a:r>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B137DBB-074C-A14B-96EA-0248B1B14310}"/>
              </a:ext>
            </a:extLst>
          </p:cNvPr>
          <p:cNvSpPr txBox="1"/>
          <p:nvPr/>
        </p:nvSpPr>
        <p:spPr>
          <a:xfrm>
            <a:off x="1759910" y="2057400"/>
            <a:ext cx="5572472" cy="3754874"/>
          </a:xfrm>
          <a:prstGeom prst="rect">
            <a:avLst/>
          </a:prstGeom>
          <a:noFill/>
        </p:spPr>
        <p:txBody>
          <a:bodyPr wrap="square" rtlCol="0">
            <a:spAutoFit/>
          </a:bodyPr>
          <a:lstStyle/>
          <a:p>
            <a:r>
              <a:rPr lang="en-GB" sz="1400" dirty="0"/>
              <a:t>The NHS collects a great deal of workforce and staff survey data which can be used to monitor and understand (and change) workforce demographics, recruitment, staff development and promotion. High rates of self-declaration and staff survey responses are a precondition of reliable data. In the context of developing </a:t>
            </a:r>
            <a:br>
              <a:rPr lang="en-GB" sz="1400" dirty="0"/>
            </a:br>
            <a:r>
              <a:rPr lang="en-GB" sz="1400" dirty="0"/>
              <a:t>and recruiting senior staff, nuanced data – split by ethnicity, </a:t>
            </a:r>
            <a:br>
              <a:rPr lang="en-GB" sz="1400" dirty="0"/>
            </a:br>
            <a:r>
              <a:rPr lang="en-GB" sz="1400" dirty="0"/>
              <a:t>grade, specialism, and combinations of protected characteristics - may further enhance insights and should be readily available. </a:t>
            </a:r>
          </a:p>
          <a:p>
            <a:endParaRPr lang="en-GB" sz="1400" dirty="0"/>
          </a:p>
          <a:p>
            <a:r>
              <a:rPr lang="en-GB" sz="1400" dirty="0"/>
              <a:t>It is hard, almost impossible, for individuals to challenge recruitment and development decisions, so organisations must be proactive, using data to identify trends and then challenge departments or occupations that fall short of the targets. </a:t>
            </a:r>
          </a:p>
          <a:p>
            <a:endParaRPr lang="en-GB" sz="1400" dirty="0"/>
          </a:p>
          <a:p>
            <a:r>
              <a:rPr lang="en-GB" sz="1400" dirty="0"/>
              <a:t>Without reliable comprehensive data underpinning a talent management programme it is very difficult to determine whether </a:t>
            </a:r>
            <a:br>
              <a:rPr lang="en-GB" sz="1400" dirty="0"/>
            </a:br>
            <a:r>
              <a:rPr lang="en-GB" sz="1400" dirty="0"/>
              <a:t>it is being successful and where the blockages are.</a:t>
            </a:r>
          </a:p>
        </p:txBody>
      </p:sp>
      <p:pic>
        <p:nvPicPr>
          <p:cNvPr id="7" name="Picture 6">
            <a:extLst>
              <a:ext uri="{FF2B5EF4-FFF2-40B4-BE49-F238E27FC236}">
                <a16:creationId xmlns:a16="http://schemas.microsoft.com/office/drawing/2014/main" id="{2C485E68-7660-EF4C-BE17-E190941B4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2532679"/>
            <a:ext cx="924273" cy="924273"/>
          </a:xfrm>
          <a:prstGeom prst="rect">
            <a:avLst/>
          </a:prstGeom>
        </p:spPr>
      </p:pic>
      <p:pic>
        <p:nvPicPr>
          <p:cNvPr id="25" name="Picture 24">
            <a:extLst>
              <a:ext uri="{FF2B5EF4-FFF2-40B4-BE49-F238E27FC236}">
                <a16:creationId xmlns:a16="http://schemas.microsoft.com/office/drawing/2014/main" id="{18E7F474-776C-FD48-841C-9C54A97C8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3876327"/>
            <a:ext cx="924273" cy="924273"/>
          </a:xfrm>
          <a:prstGeom prst="rect">
            <a:avLst/>
          </a:prstGeom>
        </p:spPr>
      </p:pic>
      <p:pic>
        <p:nvPicPr>
          <p:cNvPr id="27" name="Picture 26">
            <a:extLst>
              <a:ext uri="{FF2B5EF4-FFF2-40B4-BE49-F238E27FC236}">
                <a16:creationId xmlns:a16="http://schemas.microsoft.com/office/drawing/2014/main" id="{19526C42-2D12-854D-BE4C-09C778923B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 y="4988159"/>
            <a:ext cx="924273" cy="924273"/>
          </a:xfrm>
          <a:prstGeom prst="rect">
            <a:avLst/>
          </a:prstGeom>
        </p:spPr>
      </p:pic>
      <p:cxnSp>
        <p:nvCxnSpPr>
          <p:cNvPr id="28" name="Straight Connector 27">
            <a:extLst>
              <a:ext uri="{FF2B5EF4-FFF2-40B4-BE49-F238E27FC236}">
                <a16:creationId xmlns:a16="http://schemas.microsoft.com/office/drawing/2014/main" id="{05000B9B-6194-114D-818B-86163B47DD2D}"/>
              </a:ext>
            </a:extLst>
          </p:cNvPr>
          <p:cNvCxnSpPr>
            <a:cxnSpLocks/>
          </p:cNvCxnSpPr>
          <p:nvPr/>
        </p:nvCxnSpPr>
        <p:spPr>
          <a:xfrm>
            <a:off x="1600200" y="2189504"/>
            <a:ext cx="0" cy="1544296"/>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81CCD50-7403-4446-9A3E-BFCEC3AE9F73}"/>
              </a:ext>
            </a:extLst>
          </p:cNvPr>
          <p:cNvCxnSpPr>
            <a:cxnSpLocks/>
          </p:cNvCxnSpPr>
          <p:nvPr/>
        </p:nvCxnSpPr>
        <p:spPr>
          <a:xfrm>
            <a:off x="1600200" y="4052353"/>
            <a:ext cx="0" cy="748247"/>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A1745E-972D-984A-9202-BCA8A7C4B831}"/>
              </a:ext>
            </a:extLst>
          </p:cNvPr>
          <p:cNvCxnSpPr>
            <a:cxnSpLocks/>
          </p:cNvCxnSpPr>
          <p:nvPr/>
        </p:nvCxnSpPr>
        <p:spPr>
          <a:xfrm>
            <a:off x="1600200" y="5185593"/>
            <a:ext cx="0" cy="529407"/>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537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16</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5</a:t>
            </a:r>
          </a:p>
        </p:txBody>
      </p:sp>
    </p:spTree>
    <p:extLst>
      <p:ext uri="{BB962C8B-B14F-4D97-AF65-F5344CB8AC3E}">
        <p14:creationId xmlns:p14="http://schemas.microsoft.com/office/powerpoint/2010/main" val="43999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FE90D-7873-634E-880B-102290299E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33" r="29596" b="1112"/>
          <a:stretch/>
        </p:blipFill>
        <p:spPr>
          <a:xfrm>
            <a:off x="0" y="0"/>
            <a:ext cx="5130230" cy="6781798"/>
          </a:xfrm>
          <a:prstGeom prst="rect">
            <a:avLst/>
          </a:prstGeom>
        </p:spPr>
      </p:pic>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17</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2"/>
            <a:ext cx="4669607" cy="430887"/>
          </a:xfrm>
          <a:prstGeom prst="rect">
            <a:avLst/>
          </a:prstGeom>
          <a:noFill/>
        </p:spPr>
        <p:txBody>
          <a:bodyPr wrap="square" rtlCol="0" anchor="t">
            <a:spAutoFit/>
          </a:bodyPr>
          <a:lstStyle/>
          <a:p>
            <a:pPr lvl="0"/>
            <a:r>
              <a:rPr lang="en-GB" sz="2200" b="1" dirty="0">
                <a:solidFill>
                  <a:srgbClr val="005EB8"/>
                </a:solidFill>
              </a:rPr>
              <a:t>Set targets.</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591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18</a:t>
            </a:fld>
            <a:endParaRPr lang="en-GB" dirty="0"/>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1" y="558570"/>
            <a:ext cx="5867400" cy="736797"/>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Understanding targets</a:t>
            </a:r>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AFCD1F4-5E20-334F-8718-CCB2A714294C}"/>
              </a:ext>
            </a:extLst>
          </p:cNvPr>
          <p:cNvSpPr/>
          <p:nvPr/>
        </p:nvSpPr>
        <p:spPr>
          <a:xfrm>
            <a:off x="495300" y="1752599"/>
            <a:ext cx="4076700" cy="3970318"/>
          </a:xfrm>
          <a:prstGeom prst="rect">
            <a:avLst/>
          </a:prstGeom>
        </p:spPr>
        <p:txBody>
          <a:bodyPr wrap="square" numCol="1" spcCol="360000">
            <a:spAutoFit/>
          </a:bodyPr>
          <a:lstStyle/>
          <a:p>
            <a:r>
              <a:rPr lang="en-GB" b="1" dirty="0">
                <a:solidFill>
                  <a:srgbClr val="0060BF"/>
                </a:solidFill>
              </a:rPr>
              <a:t>What gets measured gets done. Progress on gender equality (for example increasing numbers of women on boards) demonstrates the success of targets. A set of clear goals that facilitate a disciplined approach to change provides interim milestones, tracks progress and creates a sense of urgency. Committing to clear challenging targets, and monitoring progress against these, stimulates performance and gets results (Locke &amp; Latham 2016). </a:t>
            </a:r>
            <a:endParaRPr lang="en-GB" dirty="0">
              <a:solidFill>
                <a:srgbClr val="0060BF"/>
              </a:solidFill>
            </a:endParaRPr>
          </a:p>
        </p:txBody>
      </p:sp>
      <p:sp>
        <p:nvSpPr>
          <p:cNvPr id="5" name="TextBox 4">
            <a:extLst>
              <a:ext uri="{FF2B5EF4-FFF2-40B4-BE49-F238E27FC236}">
                <a16:creationId xmlns:a16="http://schemas.microsoft.com/office/drawing/2014/main" id="{D797945B-0E2C-794F-B4FF-F45B1EEF5C6F}"/>
              </a:ext>
            </a:extLst>
          </p:cNvPr>
          <p:cNvSpPr txBox="1"/>
          <p:nvPr/>
        </p:nvSpPr>
        <p:spPr>
          <a:xfrm>
            <a:off x="4876801" y="1752599"/>
            <a:ext cx="6400800" cy="4031873"/>
          </a:xfrm>
          <a:prstGeom prst="rect">
            <a:avLst/>
          </a:prstGeom>
          <a:noFill/>
        </p:spPr>
        <p:txBody>
          <a:bodyPr wrap="square" rtlCol="0">
            <a:spAutoFit/>
          </a:bodyPr>
          <a:lstStyle/>
          <a:p>
            <a:r>
              <a:rPr lang="en-GB" sz="1600" dirty="0"/>
              <a:t>Targets are not quotas, they are measurable goals that organisations set themselves, based upon disproportionate under-representation </a:t>
            </a:r>
            <a:br>
              <a:rPr lang="en-GB" sz="1600" dirty="0"/>
            </a:br>
            <a:r>
              <a:rPr lang="en-GB" sz="1600" dirty="0"/>
              <a:t>of staff with protected characteristics in certain grades, professions, or departments. It is important to articulate why targets have been selected, and how they are different from quotas so that they </a:t>
            </a:r>
            <a:br>
              <a:rPr lang="en-GB" sz="1600" dirty="0"/>
            </a:br>
            <a:r>
              <a:rPr lang="en-GB" sz="1600" dirty="0"/>
              <a:t>“land right”. </a:t>
            </a:r>
          </a:p>
          <a:p>
            <a:endParaRPr lang="en-GB" sz="1600" dirty="0"/>
          </a:p>
          <a:p>
            <a:r>
              <a:rPr lang="en-GB" sz="1600" dirty="0"/>
              <a:t>Targets are entirely legal and can be used in the same way as </a:t>
            </a:r>
            <a:br>
              <a:rPr lang="en-GB" sz="1600" dirty="0"/>
            </a:br>
            <a:r>
              <a:rPr lang="en-GB" sz="1600" dirty="0"/>
              <a:t>other workforce targets (e.g. for absenteeism, well-being, turnover) to focus attention and to hold the organisation to account. As </a:t>
            </a:r>
            <a:r>
              <a:rPr lang="en-GB" sz="1600" dirty="0">
                <a:hlinkClick r:id="rId3"/>
              </a:rPr>
              <a:t>one report concluded</a:t>
            </a:r>
            <a:r>
              <a:rPr lang="en-GB" sz="1600" dirty="0"/>
              <a:t>, “the setting of specific diversity goals has been found to be one of the most effective methods for increasing the representation of women and other minority groups”. To do this effectively, organisations need to adopt targets as an integral component of comprehensive strategies to hasten the advancement of ALL talent within organisations. </a:t>
            </a:r>
          </a:p>
        </p:txBody>
      </p:sp>
    </p:spTree>
    <p:extLst>
      <p:ext uri="{BB962C8B-B14F-4D97-AF65-F5344CB8AC3E}">
        <p14:creationId xmlns:p14="http://schemas.microsoft.com/office/powerpoint/2010/main" val="1971389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19</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7604547" y="-8388"/>
            <a:ext cx="4587453"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8153400" y="1061353"/>
            <a:ext cx="3653272" cy="4770537"/>
          </a:xfrm>
          <a:prstGeom prst="rect">
            <a:avLst/>
          </a:prstGeom>
          <a:noFill/>
        </p:spPr>
        <p:txBody>
          <a:bodyPr wrap="square" rtlCol="0">
            <a:spAutoFit/>
          </a:bodyPr>
          <a:lstStyle/>
          <a:p>
            <a:r>
              <a:rPr lang="en-GB" sz="1600" b="1" dirty="0">
                <a:solidFill>
                  <a:schemeClr val="bg1"/>
                </a:solidFill>
              </a:rPr>
              <a:t>Using relevant data, set targets for your organisation which will assist your goal of improving diversity and inclusion. These might be to eliminate the difference between the likelihood of white and under-represented groups (e.g. BAME, disabled, LGBTQ+ and/or female diversely-abled groups) candidates being appointed once shortlisted; and to set a target for the proportion of staff from under-represented groups within more senior grades. Once that is done there will need to be agreement </a:t>
            </a:r>
            <a:br>
              <a:rPr lang="en-GB" sz="1600" b="1" dirty="0">
                <a:solidFill>
                  <a:schemeClr val="bg1"/>
                </a:solidFill>
              </a:rPr>
            </a:br>
            <a:r>
              <a:rPr lang="en-GB" sz="1600" b="1" dirty="0">
                <a:solidFill>
                  <a:schemeClr val="bg1"/>
                </a:solidFill>
              </a:rPr>
              <a:t>on the measures to be taken to achieve those goals and the </a:t>
            </a:r>
            <a:br>
              <a:rPr lang="en-GB" sz="1600" b="1" dirty="0">
                <a:solidFill>
                  <a:schemeClr val="bg1"/>
                </a:solidFill>
              </a:rPr>
            </a:br>
            <a:r>
              <a:rPr lang="en-GB" sz="1600" b="1" dirty="0">
                <a:solidFill>
                  <a:schemeClr val="bg1"/>
                </a:solidFill>
              </a:rPr>
              <a:t>ways in which it will be explained to staff.</a:t>
            </a:r>
          </a:p>
        </p:txBody>
      </p:sp>
      <p:sp>
        <p:nvSpPr>
          <p:cNvPr id="2" name="TextBox 1">
            <a:extLst>
              <a:ext uri="{FF2B5EF4-FFF2-40B4-BE49-F238E27FC236}">
                <a16:creationId xmlns:a16="http://schemas.microsoft.com/office/drawing/2014/main" id="{996D20C0-84B1-2C4D-8428-1F8AA7498F5C}"/>
              </a:ext>
            </a:extLst>
          </p:cNvPr>
          <p:cNvSpPr txBox="1"/>
          <p:nvPr/>
        </p:nvSpPr>
        <p:spPr>
          <a:xfrm>
            <a:off x="1508502" y="2723346"/>
            <a:ext cx="4572000" cy="2862322"/>
          </a:xfrm>
          <a:prstGeom prst="rect">
            <a:avLst/>
          </a:prstGeom>
          <a:noFill/>
        </p:spPr>
        <p:txBody>
          <a:bodyPr wrap="square" rtlCol="0">
            <a:spAutoFit/>
          </a:bodyPr>
          <a:lstStyle/>
          <a:p>
            <a:pPr algn="ctr"/>
            <a:r>
              <a:rPr lang="en-GB" dirty="0"/>
              <a:t>A stretching, and yet achievable aspiration for the NHS would be to reach equality in BAME representation across the workforce pipeline by 2028. This aligns with the timeframe announced by the government on this aspiration for the public sector, it is in line with the timeframe for the NHS Long Term Plan, and is the basis upon which the WRES strategy is informed.</a:t>
            </a:r>
            <a:endParaRPr lang="en-US" sz="1600" dirty="0"/>
          </a:p>
          <a:p>
            <a:endParaRPr lang="en-US" dirty="0"/>
          </a:p>
        </p:txBody>
      </p:sp>
      <p:pic>
        <p:nvPicPr>
          <p:cNvPr id="7" name="Picture 6">
            <a:extLst>
              <a:ext uri="{FF2B5EF4-FFF2-40B4-BE49-F238E27FC236}">
                <a16:creationId xmlns:a16="http://schemas.microsoft.com/office/drawing/2014/main" id="{AFFE4C1E-C2C9-A346-9106-13480B05E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046946"/>
            <a:ext cx="1485901" cy="1485901"/>
          </a:xfrm>
          <a:prstGeom prst="rect">
            <a:avLst/>
          </a:prstGeom>
        </p:spPr>
      </p:pic>
    </p:spTree>
    <p:extLst>
      <p:ext uri="{BB962C8B-B14F-4D97-AF65-F5344CB8AC3E}">
        <p14:creationId xmlns:p14="http://schemas.microsoft.com/office/powerpoint/2010/main" val="1669547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a:t>
            </a:fld>
            <a:endParaRPr lang="en-GB" dirty="0"/>
          </a:p>
        </p:txBody>
      </p:sp>
      <p:sp>
        <p:nvSpPr>
          <p:cNvPr id="6" name="Title 5">
            <a:extLst>
              <a:ext uri="{FF2B5EF4-FFF2-40B4-BE49-F238E27FC236}">
                <a16:creationId xmlns:a16="http://schemas.microsoft.com/office/drawing/2014/main" id="{3A971FDA-5BB5-BD49-A83E-57E79469FB8A}"/>
              </a:ext>
            </a:extLst>
          </p:cNvPr>
          <p:cNvSpPr>
            <a:spLocks noGrp="1"/>
          </p:cNvSpPr>
          <p:nvPr>
            <p:ph type="title"/>
          </p:nvPr>
        </p:nvSpPr>
        <p:spPr>
          <a:xfrm>
            <a:off x="4343400" y="534690"/>
            <a:ext cx="6103669" cy="787400"/>
          </a:xfrm>
        </p:spPr>
        <p:txBody>
          <a:bodyPr/>
          <a:lstStyle/>
          <a:p>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Introduction</a:t>
            </a:r>
            <a:endParaRPr lang="en-US" sz="4000" dirty="0"/>
          </a:p>
        </p:txBody>
      </p:sp>
      <p:sp>
        <p:nvSpPr>
          <p:cNvPr id="8" name="Text Placeholder 7">
            <a:extLst>
              <a:ext uri="{FF2B5EF4-FFF2-40B4-BE49-F238E27FC236}">
                <a16:creationId xmlns:a16="http://schemas.microsoft.com/office/drawing/2014/main" id="{AC2D1F40-18A4-9644-97CD-E76890161863}"/>
              </a:ext>
            </a:extLst>
          </p:cNvPr>
          <p:cNvSpPr>
            <a:spLocks noGrp="1"/>
          </p:cNvSpPr>
          <p:nvPr>
            <p:ph type="body" sz="quarter" idx="12"/>
          </p:nvPr>
        </p:nvSpPr>
        <p:spPr>
          <a:xfrm>
            <a:off x="4343400" y="1761066"/>
            <a:ext cx="7086600" cy="4030127"/>
          </a:xfrm>
        </p:spPr>
        <p:txBody>
          <a:bodyPr numCol="2" spcCol="360000"/>
          <a:lstStyle/>
          <a:p>
            <a:r>
              <a:rPr lang="en-GB" dirty="0"/>
              <a:t>The actions outlined in this document were developed by the Midlands and East Regional Talent Board (M &amp; E RTB) with input from diversity and inclusion advisors, </a:t>
            </a:r>
            <a:br>
              <a:rPr lang="en-GB" dirty="0"/>
            </a:br>
            <a:r>
              <a:rPr lang="en-GB" dirty="0"/>
              <a:t>Doyin Atewologun and Roger Kline, with the aim of supporting NHS organisations to increase the diversity of their workforce, particularly at a senior level. Following the implementation of these actions by board and governing body members in their own organisations, they would like </a:t>
            </a:r>
            <a:br>
              <a:rPr lang="en-GB" dirty="0"/>
            </a:br>
            <a:r>
              <a:rPr lang="en-GB" dirty="0"/>
              <a:t>to recommend that all NHS leaders in the region implement these actions within their own trusts and CCGs.</a:t>
            </a:r>
          </a:p>
          <a:p>
            <a:r>
              <a:rPr lang="en-GB" sz="1400" b="1" dirty="0"/>
              <a:t>Purpose of the 10 high impact actions: </a:t>
            </a:r>
          </a:p>
          <a:p>
            <a:pPr marL="184150" indent="-171450">
              <a:buFont typeface="Arial" panose="020B0604020202020204" pitchFamily="34" charset="0"/>
              <a:buChar char="•"/>
            </a:pPr>
            <a:r>
              <a:rPr lang="en-GB" dirty="0"/>
              <a:t>To support trusts and CCGs to design inclusion into their talent management approach across all parts of their organisation, with the aim of increasing the diversity of the workforce, particularly at senior levels and creating more inclusive cultures. </a:t>
            </a:r>
          </a:p>
          <a:p>
            <a:pPr marL="184150" indent="-171450">
              <a:buFont typeface="Arial" panose="020B0604020202020204" pitchFamily="34" charset="0"/>
              <a:buChar char="•"/>
            </a:pPr>
            <a:r>
              <a:rPr lang="en-GB" dirty="0"/>
              <a:t>To support the delivery of the ambitions laid out in the </a:t>
            </a:r>
            <a:r>
              <a:rPr lang="en-GB" dirty="0">
                <a:hlinkClick r:id="rId3"/>
              </a:rPr>
              <a:t>Developing People: Improving Care</a:t>
            </a:r>
            <a:r>
              <a:rPr lang="en-GB" dirty="0"/>
              <a:t> (DP:IC) framework and the vision of the </a:t>
            </a:r>
            <a:r>
              <a:rPr lang="en-GB" dirty="0">
                <a:hlinkClick r:id="rId4"/>
              </a:rPr>
              <a:t>NHS Long Term Plan</a:t>
            </a:r>
            <a:r>
              <a:rPr lang="en-GB" dirty="0"/>
              <a:t> to create a just culture that leads to outstanding staff engagement and patient care. </a:t>
            </a:r>
          </a:p>
          <a:p>
            <a:pPr marL="184150" indent="-171450">
              <a:buFont typeface="Arial" panose="020B0604020202020204" pitchFamily="34" charset="0"/>
              <a:buChar char="•"/>
            </a:pPr>
            <a:r>
              <a:rPr lang="en-GB" dirty="0"/>
              <a:t>To form a part of and support the strategies that organisations will adopt in order to implement the </a:t>
            </a:r>
            <a:r>
              <a:rPr lang="en-GB" dirty="0">
                <a:hlinkClick r:id="rId5"/>
              </a:rPr>
              <a:t>Workforce Race Equality Standard (WRES)</a:t>
            </a:r>
            <a:r>
              <a:rPr lang="en-GB" baseline="30000" dirty="0"/>
              <a:t>1</a:t>
            </a:r>
            <a:r>
              <a:rPr lang="en-GB" dirty="0"/>
              <a:t> and the </a:t>
            </a:r>
            <a:r>
              <a:rPr lang="en-GB" dirty="0">
                <a:hlinkClick r:id="rId6"/>
              </a:rPr>
              <a:t>Workforce Disability Equality Standard (WDES).</a:t>
            </a:r>
            <a:r>
              <a:rPr lang="en-GB" dirty="0"/>
              <a:t> </a:t>
            </a:r>
          </a:p>
          <a:p>
            <a:pPr marL="184150" indent="-171450">
              <a:buFont typeface="Arial" panose="020B0604020202020204" pitchFamily="34" charset="0"/>
              <a:buChar char="•"/>
            </a:pPr>
            <a:r>
              <a:rPr lang="en-GB" dirty="0"/>
              <a:t>To support provider organisations in building towards an outstanding CQC Well Led rating in relation to equality and diversity. </a:t>
            </a:r>
          </a:p>
        </p:txBody>
      </p:sp>
      <p:cxnSp>
        <p:nvCxnSpPr>
          <p:cNvPr id="10" name="Straight Connector 9">
            <a:extLst>
              <a:ext uri="{FF2B5EF4-FFF2-40B4-BE49-F238E27FC236}">
                <a16:creationId xmlns:a16="http://schemas.microsoft.com/office/drawing/2014/main" id="{6A12C441-EA87-5F4A-9EA9-83BD40CC5EB3}"/>
              </a:ext>
            </a:extLst>
          </p:cNvPr>
          <p:cNvCxnSpPr/>
          <p:nvPr/>
        </p:nvCxnSpPr>
        <p:spPr>
          <a:xfrm>
            <a:off x="4343400" y="1354668"/>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group of people posing for the camera&#10;&#10;Description automatically generated">
            <a:extLst>
              <a:ext uri="{FF2B5EF4-FFF2-40B4-BE49-F238E27FC236}">
                <a16:creationId xmlns:a16="http://schemas.microsoft.com/office/drawing/2014/main" id="{FBC5F0A9-8115-5944-9570-1BF0778862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676" t="14285" r="4306" b="952"/>
          <a:stretch/>
        </p:blipFill>
        <p:spPr>
          <a:xfrm>
            <a:off x="2023" y="4"/>
            <a:ext cx="3962400" cy="6781796"/>
          </a:xfrm>
          <a:prstGeom prst="rect">
            <a:avLst/>
          </a:prstGeom>
        </p:spPr>
      </p:pic>
      <p:sp>
        <p:nvSpPr>
          <p:cNvPr id="12" name="TextBox 11">
            <a:extLst>
              <a:ext uri="{FF2B5EF4-FFF2-40B4-BE49-F238E27FC236}">
                <a16:creationId xmlns:a16="http://schemas.microsoft.com/office/drawing/2014/main" id="{B7CA9E33-0094-994F-9A8E-7C190D9B7208}"/>
              </a:ext>
            </a:extLst>
          </p:cNvPr>
          <p:cNvSpPr txBox="1"/>
          <p:nvPr/>
        </p:nvSpPr>
        <p:spPr>
          <a:xfrm>
            <a:off x="4343400" y="6153978"/>
            <a:ext cx="7391400" cy="230832"/>
          </a:xfrm>
          <a:prstGeom prst="rect">
            <a:avLst/>
          </a:prstGeom>
          <a:noFill/>
        </p:spPr>
        <p:txBody>
          <a:bodyPr wrap="square" rtlCol="0">
            <a:spAutoFit/>
          </a:bodyPr>
          <a:lstStyle/>
          <a:p>
            <a:r>
              <a:rPr lang="en-GB" sz="900" baseline="30000" dirty="0"/>
              <a:t>1</a:t>
            </a:r>
            <a:r>
              <a:rPr lang="en-GB" sz="900" dirty="0"/>
              <a:t> See: </a:t>
            </a:r>
            <a:r>
              <a:rPr lang="en-GB" sz="900" dirty="0">
                <a:hlinkClick r:id="rId8"/>
              </a:rPr>
              <a:t>https://www.england.nhs.uk/wp-content/uploads/2019/01/wres-leadership-strategy.pdf</a:t>
            </a:r>
            <a:r>
              <a:rPr lang="en-GB" sz="900" dirty="0"/>
              <a:t> for details of the current WRES strategy.  </a:t>
            </a:r>
          </a:p>
        </p:txBody>
      </p:sp>
    </p:spTree>
    <p:extLst>
      <p:ext uri="{BB962C8B-B14F-4D97-AF65-F5344CB8AC3E}">
        <p14:creationId xmlns:p14="http://schemas.microsoft.com/office/powerpoint/2010/main" val="270685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20</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6</a:t>
            </a:r>
          </a:p>
        </p:txBody>
      </p:sp>
    </p:spTree>
    <p:extLst>
      <p:ext uri="{BB962C8B-B14F-4D97-AF65-F5344CB8AC3E}">
        <p14:creationId xmlns:p14="http://schemas.microsoft.com/office/powerpoint/2010/main" val="2132098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93082D-BA12-D244-8A32-0943499B51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16" r="21852"/>
          <a:stretch/>
        </p:blipFill>
        <p:spPr>
          <a:xfrm>
            <a:off x="0" y="0"/>
            <a:ext cx="5130230" cy="6781796"/>
          </a:xfrm>
          <a:prstGeom prst="rect">
            <a:avLst/>
          </a:prstGeom>
        </p:spPr>
      </p:pic>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21</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1"/>
            <a:ext cx="4898207" cy="1107996"/>
          </a:xfrm>
          <a:prstGeom prst="rect">
            <a:avLst/>
          </a:prstGeom>
          <a:noFill/>
        </p:spPr>
        <p:txBody>
          <a:bodyPr wrap="square" rtlCol="0" anchor="t">
            <a:spAutoFit/>
          </a:bodyPr>
          <a:lstStyle/>
          <a:p>
            <a:pPr lvl="0"/>
            <a:r>
              <a:rPr lang="en-GB" sz="2200" b="1" dirty="0">
                <a:solidFill>
                  <a:srgbClr val="005EB8"/>
                </a:solidFill>
              </a:rPr>
              <a:t>Check your assumptions and data about “talent” and “development” for bias and act accordingly.</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800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22</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6999513" y="0"/>
            <a:ext cx="5181601"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7498714" y="558571"/>
            <a:ext cx="4343400" cy="5509200"/>
          </a:xfrm>
          <a:prstGeom prst="rect">
            <a:avLst/>
          </a:prstGeom>
          <a:noFill/>
        </p:spPr>
        <p:txBody>
          <a:bodyPr wrap="square" rtlCol="0">
            <a:spAutoFit/>
          </a:bodyPr>
          <a:lstStyle/>
          <a:p>
            <a:r>
              <a:rPr lang="en-GB" sz="1600" b="1" dirty="0">
                <a:solidFill>
                  <a:schemeClr val="bg1"/>
                </a:solidFill>
              </a:rPr>
              <a:t>Choose one or two key indicators – starting with access to “stretch opportunities” – and then scrutinise the data on who applies and who actually gets those opportunities.</a:t>
            </a:r>
          </a:p>
          <a:p>
            <a:endParaRPr lang="en-GB" sz="1600" b="1" dirty="0">
              <a:solidFill>
                <a:schemeClr val="bg1"/>
              </a:solidFill>
            </a:endParaRPr>
          </a:p>
          <a:p>
            <a:r>
              <a:rPr lang="en-GB" sz="1600" b="1" dirty="0">
                <a:solidFill>
                  <a:schemeClr val="bg1"/>
                </a:solidFill>
              </a:rPr>
              <a:t>Similarly, check staff survey data to see whether different groups of staff think there are equal opportunities for career progression and promotion and find out why they are different. </a:t>
            </a:r>
          </a:p>
          <a:p>
            <a:endParaRPr lang="en-GB" sz="1600" b="1" dirty="0">
              <a:solidFill>
                <a:schemeClr val="bg1"/>
              </a:solidFill>
            </a:endParaRPr>
          </a:p>
          <a:p>
            <a:r>
              <a:rPr lang="en-GB" sz="1600" b="1" dirty="0">
                <a:solidFill>
                  <a:schemeClr val="bg1"/>
                </a:solidFill>
              </a:rPr>
              <a:t>There is no good reason why take up for “stretch opportunities” should be significantly influenced by gender, ethnicity or disability. Nor should access to the best courses or outcomes from appraisals be influenced by these factors.</a:t>
            </a:r>
          </a:p>
          <a:p>
            <a:endParaRPr lang="en-GB" sz="1600" b="1" dirty="0">
              <a:solidFill>
                <a:schemeClr val="bg1"/>
              </a:solidFill>
            </a:endParaRPr>
          </a:p>
          <a:p>
            <a:r>
              <a:rPr lang="en-GB" sz="1600" b="1" dirty="0">
                <a:solidFill>
                  <a:schemeClr val="bg1"/>
                </a:solidFill>
              </a:rPr>
              <a:t>If they are, senior management need to challenge, seek explanation and agree how this will change.</a:t>
            </a:r>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0" y="558571"/>
            <a:ext cx="7166305" cy="703166"/>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Keeping bias in check</a:t>
            </a:r>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B137DBB-074C-A14B-96EA-0248B1B14310}"/>
              </a:ext>
            </a:extLst>
          </p:cNvPr>
          <p:cNvSpPr txBox="1"/>
          <p:nvPr/>
        </p:nvSpPr>
        <p:spPr>
          <a:xfrm>
            <a:off x="349886" y="3124200"/>
            <a:ext cx="6279515" cy="3108543"/>
          </a:xfrm>
          <a:prstGeom prst="rect">
            <a:avLst/>
          </a:prstGeom>
          <a:noFill/>
        </p:spPr>
        <p:txBody>
          <a:bodyPr wrap="square" rtlCol="0">
            <a:spAutoFit/>
          </a:bodyPr>
          <a:lstStyle/>
          <a:p>
            <a:pPr algn="ctr"/>
            <a:r>
              <a:rPr lang="en-GB" sz="1400" dirty="0"/>
              <a:t>Checking our assumptions can help us to recognise the powerful impact that biases make in every day decision-making even outside of our awareness, and ensure we have put actions and triggers into place to mitigate or counter the effects of these biases. We can check our assumptions by scrutinising data, seeking alternative evidence (e.g. challenge sweeping assumptions ‘there are no talented BAME potential directors”) or looking for counter-stereotypical examples (e.g. imagine a director who is vision-impaired).</a:t>
            </a:r>
          </a:p>
          <a:p>
            <a:pPr algn="ctr"/>
            <a:endParaRPr lang="en-GB" sz="1400" dirty="0"/>
          </a:p>
          <a:p>
            <a:pPr algn="ctr"/>
            <a:r>
              <a:rPr lang="en-GB" sz="1400" dirty="0"/>
              <a:t>Biases can be exacerbated if our own decision-making impacts on the ability of staff to develop their talent. The NHS will increasingly move towards a model of staff development which emphasises the importance of “stretch” opportunities (experience in different roles such as acting up, secondments, involvement in project teams), sometimes described as ’70:20:10’. Data repeatedly shows that access to these opportunities are subject to bias.</a:t>
            </a:r>
          </a:p>
        </p:txBody>
      </p:sp>
      <p:pic>
        <p:nvPicPr>
          <p:cNvPr id="13" name="Picture 12">
            <a:extLst>
              <a:ext uri="{FF2B5EF4-FFF2-40B4-BE49-F238E27FC236}">
                <a16:creationId xmlns:a16="http://schemas.microsoft.com/office/drawing/2014/main" id="{BAF82B64-1801-4644-9093-467CD7DCF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652" y="1662904"/>
            <a:ext cx="1562100" cy="1562100"/>
          </a:xfrm>
          <a:prstGeom prst="rect">
            <a:avLst/>
          </a:prstGeom>
        </p:spPr>
      </p:pic>
    </p:spTree>
    <p:extLst>
      <p:ext uri="{BB962C8B-B14F-4D97-AF65-F5344CB8AC3E}">
        <p14:creationId xmlns:p14="http://schemas.microsoft.com/office/powerpoint/2010/main" val="3653404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23</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7</a:t>
            </a:r>
          </a:p>
        </p:txBody>
      </p:sp>
    </p:spTree>
    <p:extLst>
      <p:ext uri="{BB962C8B-B14F-4D97-AF65-F5344CB8AC3E}">
        <p14:creationId xmlns:p14="http://schemas.microsoft.com/office/powerpoint/2010/main" val="2095741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F6D688-769D-EF4F-81DD-4BA52D7519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37" r="33092" b="1112"/>
          <a:stretch/>
        </p:blipFill>
        <p:spPr>
          <a:xfrm>
            <a:off x="0" y="0"/>
            <a:ext cx="5130230" cy="6781795"/>
          </a:xfrm>
          <a:prstGeom prst="rect">
            <a:avLst/>
          </a:prstGeom>
        </p:spPr>
      </p:pic>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24</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1"/>
            <a:ext cx="4212407" cy="1785104"/>
          </a:xfrm>
          <a:prstGeom prst="rect">
            <a:avLst/>
          </a:prstGeom>
          <a:noFill/>
        </p:spPr>
        <p:txBody>
          <a:bodyPr wrap="square" rtlCol="0" anchor="t">
            <a:spAutoFit/>
          </a:bodyPr>
          <a:lstStyle/>
          <a:p>
            <a:pPr lvl="0"/>
            <a:r>
              <a:rPr lang="en-GB" sz="2200" b="1" dirty="0">
                <a:solidFill>
                  <a:srgbClr val="005EB8"/>
                </a:solidFill>
              </a:rPr>
              <a:t>Understand the multiple and often subtle ways in which bias affects every stage of recruitment and development despite best intentions.</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072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25</a:t>
            </a:fld>
            <a:endParaRPr lang="en-GB" dirty="0"/>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0" y="558570"/>
            <a:ext cx="8686799" cy="736797"/>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Understanding unconscious bias</a:t>
            </a:r>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AFCD1F4-5E20-334F-8718-CCB2A714294C}"/>
              </a:ext>
            </a:extLst>
          </p:cNvPr>
          <p:cNvSpPr/>
          <p:nvPr/>
        </p:nvSpPr>
        <p:spPr>
          <a:xfrm>
            <a:off x="3009900" y="3733800"/>
            <a:ext cx="6172200" cy="1938992"/>
          </a:xfrm>
          <a:prstGeom prst="rect">
            <a:avLst/>
          </a:prstGeom>
        </p:spPr>
        <p:txBody>
          <a:bodyPr wrap="square" numCol="1" spcCol="360000">
            <a:spAutoFit/>
          </a:bodyPr>
          <a:lstStyle/>
          <a:p>
            <a:pPr algn="ctr"/>
            <a:r>
              <a:rPr lang="en-GB" sz="2000" b="1" dirty="0">
                <a:solidFill>
                  <a:srgbClr val="0060BF"/>
                </a:solidFill>
              </a:rPr>
              <a:t>Unconscious (or implicit) biases, unlike conscious biases, are the views and opinions influenced by our background, culture, context and personal experiences that we are unaware of, which are automatically activated and frequently operate outside conscious awareness.</a:t>
            </a:r>
          </a:p>
        </p:txBody>
      </p:sp>
      <p:pic>
        <p:nvPicPr>
          <p:cNvPr id="5" name="Picture 4">
            <a:extLst>
              <a:ext uri="{FF2B5EF4-FFF2-40B4-BE49-F238E27FC236}">
                <a16:creationId xmlns:a16="http://schemas.microsoft.com/office/drawing/2014/main" id="{3A64479C-345D-FE47-A4DA-5B3271FBD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504" y="1794808"/>
            <a:ext cx="1938992" cy="1938992"/>
          </a:xfrm>
          <a:prstGeom prst="rect">
            <a:avLst/>
          </a:prstGeom>
        </p:spPr>
      </p:pic>
    </p:spTree>
    <p:extLst>
      <p:ext uri="{BB962C8B-B14F-4D97-AF65-F5344CB8AC3E}">
        <p14:creationId xmlns:p14="http://schemas.microsoft.com/office/powerpoint/2010/main" val="2126548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26</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7620000" y="0"/>
            <a:ext cx="4572000"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extBox 1">
            <a:extLst>
              <a:ext uri="{FF2B5EF4-FFF2-40B4-BE49-F238E27FC236}">
                <a16:creationId xmlns:a16="http://schemas.microsoft.com/office/drawing/2014/main" id="{3B137DBB-074C-A14B-96EA-0248B1B14310}"/>
              </a:ext>
            </a:extLst>
          </p:cNvPr>
          <p:cNvSpPr txBox="1"/>
          <p:nvPr/>
        </p:nvSpPr>
        <p:spPr>
          <a:xfrm>
            <a:off x="438349" y="457200"/>
            <a:ext cx="6408168" cy="738664"/>
          </a:xfrm>
          <a:prstGeom prst="rect">
            <a:avLst/>
          </a:prstGeom>
          <a:noFill/>
        </p:spPr>
        <p:txBody>
          <a:bodyPr wrap="square" rtlCol="0">
            <a:spAutoFit/>
          </a:bodyPr>
          <a:lstStyle/>
          <a:p>
            <a:r>
              <a:rPr lang="en-GB" sz="1400" b="1" dirty="0">
                <a:solidFill>
                  <a:srgbClr val="0060BF"/>
                </a:solidFill>
              </a:rPr>
              <a:t>Unconscious biases affect our everyday behaviour and decision making. Their impact on recruitment and development is much greater than is often realised and biases will affect:</a:t>
            </a:r>
          </a:p>
        </p:txBody>
      </p:sp>
      <p:sp>
        <p:nvSpPr>
          <p:cNvPr id="20" name="TextBox 19">
            <a:extLst>
              <a:ext uri="{FF2B5EF4-FFF2-40B4-BE49-F238E27FC236}">
                <a16:creationId xmlns:a16="http://schemas.microsoft.com/office/drawing/2014/main" id="{E2A89D4C-AD7E-7A49-9958-317475C212E3}"/>
              </a:ext>
            </a:extLst>
          </p:cNvPr>
          <p:cNvSpPr txBox="1"/>
          <p:nvPr/>
        </p:nvSpPr>
        <p:spPr>
          <a:xfrm>
            <a:off x="438349" y="1388745"/>
            <a:ext cx="3481452" cy="3539430"/>
          </a:xfrm>
          <a:prstGeom prst="rect">
            <a:avLst/>
          </a:prstGeom>
          <a:noFill/>
        </p:spPr>
        <p:txBody>
          <a:bodyPr wrap="square" rtlCol="0">
            <a:spAutoFit/>
          </a:bodyPr>
          <a:lstStyle/>
          <a:p>
            <a:pPr marL="285750" indent="-285750">
              <a:buClr>
                <a:srgbClr val="0060BF"/>
              </a:buClr>
              <a:buFont typeface="Arial" panose="020B0604020202020204" pitchFamily="34" charset="0"/>
              <a:buChar char="•"/>
            </a:pPr>
            <a:r>
              <a:rPr lang="en-GB" sz="1400" dirty="0"/>
              <a:t>How a job is described – the essential criteria and person specification </a:t>
            </a:r>
            <a:br>
              <a:rPr lang="en-GB" sz="1400" dirty="0"/>
            </a:br>
            <a:r>
              <a:rPr lang="en-GB" sz="1400" dirty="0"/>
              <a:t>e.g. over-emphasising technical and financial skills rather than values-driven team and system working skills, or an emphasis on prior experience rather than underlying competencies.</a:t>
            </a:r>
          </a:p>
          <a:p>
            <a:pPr marL="285750" indent="-285750">
              <a:buClr>
                <a:srgbClr val="0060BF"/>
              </a:buClr>
              <a:buFont typeface="Arial" panose="020B0604020202020204" pitchFamily="34" charset="0"/>
              <a:buChar char="•"/>
            </a:pPr>
            <a:endParaRPr lang="en-GB" sz="1400" dirty="0"/>
          </a:p>
          <a:p>
            <a:pPr marL="285750" indent="-285750">
              <a:buClr>
                <a:srgbClr val="0060BF"/>
              </a:buClr>
              <a:buFont typeface="Arial" panose="020B0604020202020204" pitchFamily="34" charset="0"/>
              <a:buChar char="•"/>
            </a:pPr>
            <a:r>
              <a:rPr lang="en-GB" sz="1400" dirty="0"/>
              <a:t>How and where a job is advertised.</a:t>
            </a:r>
          </a:p>
          <a:p>
            <a:pPr marL="285750" indent="-285750">
              <a:buClr>
                <a:srgbClr val="0060BF"/>
              </a:buClr>
              <a:buFont typeface="Arial" panose="020B0604020202020204" pitchFamily="34" charset="0"/>
              <a:buChar char="•"/>
            </a:pPr>
            <a:endParaRPr lang="en-GB" sz="1400" dirty="0"/>
          </a:p>
          <a:p>
            <a:pPr marL="285750" indent="-285750">
              <a:buClr>
                <a:srgbClr val="0060BF"/>
              </a:buClr>
              <a:buFont typeface="Arial" panose="020B0604020202020204" pitchFamily="34" charset="0"/>
              <a:buChar char="•"/>
            </a:pPr>
            <a:r>
              <a:rPr lang="en-GB" sz="1400" dirty="0"/>
              <a:t>What tests are used without considering the potential for bias e.g. situational judgement tests are likely to get the best mix of fairness and prediction of potential.</a:t>
            </a:r>
          </a:p>
        </p:txBody>
      </p:sp>
      <p:sp>
        <p:nvSpPr>
          <p:cNvPr id="23" name="TextBox 22">
            <a:extLst>
              <a:ext uri="{FF2B5EF4-FFF2-40B4-BE49-F238E27FC236}">
                <a16:creationId xmlns:a16="http://schemas.microsoft.com/office/drawing/2014/main" id="{79B348ED-8DA7-DB48-ADE4-2D3A76AC6CA3}"/>
              </a:ext>
            </a:extLst>
          </p:cNvPr>
          <p:cNvSpPr txBox="1"/>
          <p:nvPr/>
        </p:nvSpPr>
        <p:spPr>
          <a:xfrm>
            <a:off x="3947847" y="1388745"/>
            <a:ext cx="3443553" cy="3323987"/>
          </a:xfrm>
          <a:prstGeom prst="rect">
            <a:avLst/>
          </a:prstGeom>
          <a:noFill/>
        </p:spPr>
        <p:txBody>
          <a:bodyPr wrap="square" rtlCol="0">
            <a:spAutoFit/>
          </a:bodyPr>
          <a:lstStyle/>
          <a:p>
            <a:pPr marL="285750" indent="-285750">
              <a:buClr>
                <a:srgbClr val="0060BF"/>
              </a:buClr>
              <a:buFont typeface="Arial" panose="020B0604020202020204" pitchFamily="34" charset="0"/>
              <a:buChar char="•"/>
            </a:pPr>
            <a:r>
              <a:rPr lang="en-GB" sz="1400" dirty="0"/>
              <a:t>What informal encouragement and support is given (or not) to apply </a:t>
            </a:r>
            <a:br>
              <a:rPr lang="en-GB" sz="1400" dirty="0"/>
            </a:br>
            <a:r>
              <a:rPr lang="en-GB" sz="1400" dirty="0"/>
              <a:t>and aspire.</a:t>
            </a:r>
          </a:p>
          <a:p>
            <a:pPr>
              <a:buClr>
                <a:srgbClr val="0060BF"/>
              </a:buClr>
            </a:pPr>
            <a:endParaRPr lang="en-GB" sz="1400" dirty="0"/>
          </a:p>
          <a:p>
            <a:pPr marL="285750" indent="-285750">
              <a:buClr>
                <a:srgbClr val="0060BF"/>
              </a:buClr>
              <a:buFont typeface="Arial" panose="020B0604020202020204" pitchFamily="34" charset="0"/>
              <a:buChar char="•"/>
            </a:pPr>
            <a:r>
              <a:rPr lang="en-GB" sz="1400" dirty="0"/>
              <a:t>How references are written, and how they are read.</a:t>
            </a:r>
          </a:p>
          <a:p>
            <a:pPr>
              <a:buClr>
                <a:srgbClr val="0060BF"/>
              </a:buClr>
            </a:pPr>
            <a:endParaRPr lang="en-GB" sz="1400" dirty="0"/>
          </a:p>
          <a:p>
            <a:pPr marL="285750" indent="-285750">
              <a:buClr>
                <a:srgbClr val="0060BF"/>
              </a:buClr>
              <a:buFont typeface="Arial" panose="020B0604020202020204" pitchFamily="34" charset="0"/>
              <a:buChar char="•"/>
            </a:pPr>
            <a:r>
              <a:rPr lang="en-GB" sz="1400" dirty="0"/>
              <a:t>How the composition of the panel can affect the fairness of decision making.</a:t>
            </a:r>
          </a:p>
          <a:p>
            <a:pPr>
              <a:buClr>
                <a:srgbClr val="0060BF"/>
              </a:buClr>
            </a:pPr>
            <a:endParaRPr lang="en-GB" sz="1400" dirty="0"/>
          </a:p>
          <a:p>
            <a:pPr marL="285750" indent="-285750">
              <a:buClr>
                <a:srgbClr val="0060BF"/>
              </a:buClr>
              <a:buFont typeface="Arial" panose="020B0604020202020204" pitchFamily="34" charset="0"/>
              <a:buChar char="•"/>
            </a:pPr>
            <a:r>
              <a:rPr lang="en-GB" sz="1400" dirty="0"/>
              <a:t>What inappropriate factors may influence decisions beyond the interview and tests – assumptions about “fitting in” and being “like us”, as well as stereotypes.</a:t>
            </a:r>
          </a:p>
        </p:txBody>
      </p:sp>
      <p:sp>
        <p:nvSpPr>
          <p:cNvPr id="8" name="TextBox 7">
            <a:extLst>
              <a:ext uri="{FF2B5EF4-FFF2-40B4-BE49-F238E27FC236}">
                <a16:creationId xmlns:a16="http://schemas.microsoft.com/office/drawing/2014/main" id="{FCC28C2A-9800-BD48-BD6E-D351C6F5819D}"/>
              </a:ext>
            </a:extLst>
          </p:cNvPr>
          <p:cNvSpPr txBox="1"/>
          <p:nvPr/>
        </p:nvSpPr>
        <p:spPr>
          <a:xfrm>
            <a:off x="7924800" y="558570"/>
            <a:ext cx="4038600" cy="5262979"/>
          </a:xfrm>
          <a:prstGeom prst="rect">
            <a:avLst/>
          </a:prstGeom>
          <a:noFill/>
        </p:spPr>
        <p:txBody>
          <a:bodyPr wrap="square" rtlCol="0">
            <a:spAutoFit/>
          </a:bodyPr>
          <a:lstStyle/>
          <a:p>
            <a:pPr marL="285750" indent="-285750">
              <a:buFont typeface="Arial" panose="020B0604020202020204" pitchFamily="34" charset="0"/>
              <a:buChar char="•"/>
            </a:pPr>
            <a:r>
              <a:rPr lang="en-GB" sz="1400" b="1" dirty="0">
                <a:solidFill>
                  <a:schemeClr val="bg1"/>
                </a:solidFill>
              </a:rPr>
              <a:t>Ensure all panel members understand the subtle ways in which bias can creep in. </a:t>
            </a:r>
          </a:p>
          <a:p>
            <a:pPr marL="285750" indent="-285750">
              <a:buFont typeface="Arial" panose="020B0604020202020204" pitchFamily="34" charset="0"/>
              <a:buChar char="•"/>
            </a:pPr>
            <a:endParaRPr lang="en-GB" sz="1400" b="1" dirty="0">
              <a:solidFill>
                <a:schemeClr val="bg1"/>
              </a:solidFill>
            </a:endParaRPr>
          </a:p>
          <a:p>
            <a:pPr marL="285750" indent="-285750">
              <a:buFont typeface="Arial" panose="020B0604020202020204" pitchFamily="34" charset="0"/>
              <a:buChar char="•"/>
            </a:pPr>
            <a:r>
              <a:rPr lang="en-GB" sz="1400" b="1" dirty="0">
                <a:solidFill>
                  <a:schemeClr val="bg1"/>
                </a:solidFill>
              </a:rPr>
              <a:t>Insist that shortlists and panels should be diverse and especially includes members who are representatives of groups currently under-represented at that level within an organisation. </a:t>
            </a:r>
          </a:p>
          <a:p>
            <a:pPr marL="285750" indent="-285750">
              <a:buFont typeface="Arial" panose="020B0604020202020204" pitchFamily="34" charset="0"/>
              <a:buChar char="•"/>
            </a:pPr>
            <a:endParaRPr lang="en-GB" sz="1400" b="1" dirty="0">
              <a:solidFill>
                <a:schemeClr val="bg1"/>
              </a:solidFill>
            </a:endParaRPr>
          </a:p>
          <a:p>
            <a:pPr marL="285750" indent="-285750">
              <a:buFont typeface="Arial" panose="020B0604020202020204" pitchFamily="34" charset="0"/>
              <a:buChar char="•"/>
            </a:pPr>
            <a:r>
              <a:rPr lang="en-GB" sz="1400" b="1" dirty="0">
                <a:solidFill>
                  <a:schemeClr val="bg1"/>
                </a:solidFill>
              </a:rPr>
              <a:t>It is entirely legal to insist that every interview panel is diverse and this can contribute to mitigating bias and increasing the quality of appointments especially if organisations insist on diverse longlists and shortlists and the shortlisted candidates meet the job specification and essential criteria. </a:t>
            </a:r>
          </a:p>
          <a:p>
            <a:pPr marL="285750" indent="-285750">
              <a:buFont typeface="Arial" panose="020B0604020202020204" pitchFamily="34" charset="0"/>
              <a:buChar char="•"/>
            </a:pPr>
            <a:endParaRPr lang="en-GB" sz="1400" b="1" dirty="0">
              <a:solidFill>
                <a:schemeClr val="bg1"/>
              </a:solidFill>
            </a:endParaRPr>
          </a:p>
          <a:p>
            <a:pPr marL="285750" indent="-285750">
              <a:buFont typeface="Arial" panose="020B0604020202020204" pitchFamily="34" charset="0"/>
              <a:buChar char="•"/>
            </a:pPr>
            <a:r>
              <a:rPr lang="en-GB" sz="1400" b="1" dirty="0">
                <a:solidFill>
                  <a:schemeClr val="bg1"/>
                </a:solidFill>
              </a:rPr>
              <a:t>Ensure there is an independent member of every interview panel who understands these issues and is able to challenge other panel members and give the group permission and accountability to reflect on its processes and challenge itself.</a:t>
            </a:r>
          </a:p>
        </p:txBody>
      </p:sp>
      <p:sp>
        <p:nvSpPr>
          <p:cNvPr id="35" name="TextBox 34">
            <a:extLst>
              <a:ext uri="{FF2B5EF4-FFF2-40B4-BE49-F238E27FC236}">
                <a16:creationId xmlns:a16="http://schemas.microsoft.com/office/drawing/2014/main" id="{1454F400-098E-7644-BA15-78C57E8E26E8}"/>
              </a:ext>
            </a:extLst>
          </p:cNvPr>
          <p:cNvSpPr txBox="1"/>
          <p:nvPr/>
        </p:nvSpPr>
        <p:spPr>
          <a:xfrm>
            <a:off x="438349" y="5390662"/>
            <a:ext cx="6953051" cy="1169551"/>
          </a:xfrm>
          <a:prstGeom prst="rect">
            <a:avLst/>
          </a:prstGeom>
          <a:noFill/>
        </p:spPr>
        <p:txBody>
          <a:bodyPr wrap="square" rtlCol="0">
            <a:spAutoFit/>
          </a:bodyPr>
          <a:lstStyle/>
          <a:p>
            <a:r>
              <a:rPr lang="en-GB" sz="1000" b="1" dirty="0"/>
              <a:t>Additional resources:</a:t>
            </a:r>
          </a:p>
          <a:p>
            <a:endParaRPr lang="en-GB" sz="1000" b="1" dirty="0"/>
          </a:p>
          <a:p>
            <a:r>
              <a:rPr lang="en-GB" sz="1000" dirty="0"/>
              <a:t>A Head for Hiring (CIPD 2015) summarises some of the ways bias can creep into recruitment.</a:t>
            </a:r>
          </a:p>
          <a:p>
            <a:endParaRPr lang="en-GB" sz="1000" dirty="0"/>
          </a:p>
          <a:p>
            <a:r>
              <a:rPr lang="en-GB" sz="1000" dirty="0"/>
              <a:t>EHRC report on the effectiveness of unconscious bias training (2018) by Atewologun, Cornish &amp; Tresh</a:t>
            </a:r>
          </a:p>
          <a:p>
            <a:pPr marL="171450" indent="-171450">
              <a:buFont typeface="Arial" panose="020B0604020202020204" pitchFamily="34" charset="0"/>
              <a:buChar char="•"/>
            </a:pPr>
            <a:r>
              <a:rPr lang="en-GB" sz="1000" dirty="0">
                <a:hlinkClick r:id="rId3"/>
              </a:rPr>
              <a:t>https://www.equalityhumanrights.com/sites/default/files/research-report-113-unconcious-bais-training-an-assessment-of-the-evidence-for-effectiveness-pdf.pdf</a:t>
            </a:r>
            <a:endParaRPr lang="en-GB" sz="1000" dirty="0"/>
          </a:p>
        </p:txBody>
      </p:sp>
    </p:spTree>
    <p:extLst>
      <p:ext uri="{BB962C8B-B14F-4D97-AF65-F5344CB8AC3E}">
        <p14:creationId xmlns:p14="http://schemas.microsoft.com/office/powerpoint/2010/main" val="2782348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27</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8</a:t>
            </a:r>
          </a:p>
        </p:txBody>
      </p:sp>
    </p:spTree>
    <p:extLst>
      <p:ext uri="{BB962C8B-B14F-4D97-AF65-F5344CB8AC3E}">
        <p14:creationId xmlns:p14="http://schemas.microsoft.com/office/powerpoint/2010/main" val="421527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28</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1"/>
            <a:ext cx="4364807" cy="1446550"/>
          </a:xfrm>
          <a:prstGeom prst="rect">
            <a:avLst/>
          </a:prstGeom>
          <a:noFill/>
        </p:spPr>
        <p:txBody>
          <a:bodyPr wrap="square" rtlCol="0" anchor="t">
            <a:spAutoFit/>
          </a:bodyPr>
          <a:lstStyle/>
          <a:p>
            <a:pPr lvl="0"/>
            <a:r>
              <a:rPr lang="en-GB" sz="2200" b="1" dirty="0">
                <a:solidFill>
                  <a:srgbClr val="005EB8"/>
                </a:solidFill>
              </a:rPr>
              <a:t>Give forthright and frequent feedback at every stage of recruitment and development, reflecting on minimising bias.</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C17B1B-ADB3-3E42-86F6-B473BB5A7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75" t="31898" r="7994" b="757"/>
          <a:stretch/>
        </p:blipFill>
        <p:spPr>
          <a:xfrm>
            <a:off x="0" y="4353"/>
            <a:ext cx="5130230" cy="6777443"/>
          </a:xfrm>
          <a:prstGeom prst="rect">
            <a:avLst/>
          </a:prstGeom>
        </p:spPr>
      </p:pic>
      <p:pic>
        <p:nvPicPr>
          <p:cNvPr id="5" name="Picture 4">
            <a:extLst>
              <a:ext uri="{FF2B5EF4-FFF2-40B4-BE49-F238E27FC236}">
                <a16:creationId xmlns:a16="http://schemas.microsoft.com/office/drawing/2014/main" id="{B768701E-4BF1-BA48-8F02-21D6E86B69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368" t="28289" r="7705" b="5120"/>
          <a:stretch/>
        </p:blipFill>
        <p:spPr>
          <a:xfrm>
            <a:off x="0" y="0"/>
            <a:ext cx="5130230" cy="6781795"/>
          </a:xfrm>
          <a:prstGeom prst="rect">
            <a:avLst/>
          </a:prstGeom>
        </p:spPr>
      </p:pic>
    </p:spTree>
    <p:extLst>
      <p:ext uri="{BB962C8B-B14F-4D97-AF65-F5344CB8AC3E}">
        <p14:creationId xmlns:p14="http://schemas.microsoft.com/office/powerpoint/2010/main" val="1681881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29</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8751327" y="0"/>
            <a:ext cx="3440673"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9049690" y="617577"/>
            <a:ext cx="2749505" cy="5478423"/>
          </a:xfrm>
          <a:prstGeom prst="rect">
            <a:avLst/>
          </a:prstGeom>
          <a:noFill/>
        </p:spPr>
        <p:txBody>
          <a:bodyPr wrap="square" rtlCol="0">
            <a:spAutoFit/>
          </a:bodyPr>
          <a:lstStyle/>
          <a:p>
            <a:r>
              <a:rPr lang="en-GB" sz="1400" b="1" dirty="0">
                <a:solidFill>
                  <a:schemeClr val="bg1"/>
                </a:solidFill>
              </a:rPr>
              <a:t>As an organisation, agree </a:t>
            </a:r>
            <a:br>
              <a:rPr lang="en-GB" sz="1400" b="1" dirty="0">
                <a:solidFill>
                  <a:schemeClr val="bg1"/>
                </a:solidFill>
              </a:rPr>
            </a:br>
            <a:r>
              <a:rPr lang="en-GB" sz="1400" b="1" dirty="0">
                <a:solidFill>
                  <a:schemeClr val="bg1"/>
                </a:solidFill>
              </a:rPr>
              <a:t>a process to ensure </a:t>
            </a:r>
            <a:br>
              <a:rPr lang="en-GB" sz="1400" b="1" dirty="0">
                <a:solidFill>
                  <a:schemeClr val="bg1"/>
                </a:solidFill>
              </a:rPr>
            </a:br>
            <a:r>
              <a:rPr lang="en-GB" sz="1400" b="1" dirty="0">
                <a:solidFill>
                  <a:schemeClr val="bg1"/>
                </a:solidFill>
              </a:rPr>
              <a:t>the following: </a:t>
            </a:r>
          </a:p>
          <a:p>
            <a:pPr marL="285750" indent="-285750">
              <a:buFont typeface="Arial" panose="020B0604020202020204" pitchFamily="34" charset="0"/>
              <a:buChar char="•"/>
            </a:pPr>
            <a:endParaRPr lang="en-GB" sz="1400" b="1" dirty="0">
              <a:solidFill>
                <a:schemeClr val="bg1"/>
              </a:solidFill>
            </a:endParaRPr>
          </a:p>
          <a:p>
            <a:pPr marL="285750" indent="-285750">
              <a:buFont typeface="Arial" panose="020B0604020202020204" pitchFamily="34" charset="0"/>
              <a:buChar char="•"/>
            </a:pPr>
            <a:r>
              <a:rPr lang="en-GB" sz="1400" b="1" dirty="0">
                <a:solidFill>
                  <a:schemeClr val="bg1"/>
                </a:solidFill>
              </a:rPr>
              <a:t>Provide managers with support (and mechanisms for holding to account) </a:t>
            </a:r>
            <a:br>
              <a:rPr lang="en-GB" sz="1400" b="1" dirty="0">
                <a:solidFill>
                  <a:schemeClr val="bg1"/>
                </a:solidFill>
              </a:rPr>
            </a:br>
            <a:r>
              <a:rPr lang="en-GB" sz="1400" b="1" dirty="0">
                <a:solidFill>
                  <a:schemeClr val="bg1"/>
                </a:solidFill>
              </a:rPr>
              <a:t>for having effective appraisals and providing developmental feedback from performance </a:t>
            </a:r>
            <a:br>
              <a:rPr lang="en-GB" sz="1400" b="1" dirty="0">
                <a:solidFill>
                  <a:schemeClr val="bg1"/>
                </a:solidFill>
              </a:rPr>
            </a:br>
            <a:r>
              <a:rPr lang="en-GB" sz="1400" b="1" dirty="0">
                <a:solidFill>
                  <a:schemeClr val="bg1"/>
                </a:solidFill>
              </a:rPr>
              <a:t>and interviews. </a:t>
            </a:r>
          </a:p>
          <a:p>
            <a:pPr marL="285750" indent="-285750">
              <a:buFont typeface="Arial" panose="020B0604020202020204" pitchFamily="34" charset="0"/>
              <a:buChar char="•"/>
            </a:pPr>
            <a:endParaRPr lang="en-GB" sz="1400" b="1" dirty="0">
              <a:solidFill>
                <a:schemeClr val="bg1"/>
              </a:solidFill>
            </a:endParaRPr>
          </a:p>
          <a:p>
            <a:pPr marL="285750" indent="-285750">
              <a:buFont typeface="Arial" panose="020B0604020202020204" pitchFamily="34" charset="0"/>
              <a:buChar char="•"/>
            </a:pPr>
            <a:r>
              <a:rPr lang="en-GB" sz="1400" b="1" dirty="0">
                <a:solidFill>
                  <a:schemeClr val="bg1"/>
                </a:solidFill>
              </a:rPr>
              <a:t>Gather data on patterns </a:t>
            </a:r>
            <a:br>
              <a:rPr lang="en-GB" sz="1400" b="1" dirty="0">
                <a:solidFill>
                  <a:schemeClr val="bg1"/>
                </a:solidFill>
              </a:rPr>
            </a:br>
            <a:r>
              <a:rPr lang="en-GB" sz="1400" b="1" dirty="0">
                <a:solidFill>
                  <a:schemeClr val="bg1"/>
                </a:solidFill>
              </a:rPr>
              <a:t>of appraisal rating </a:t>
            </a:r>
            <a:br>
              <a:rPr lang="en-GB" sz="1400" b="1" dirty="0">
                <a:solidFill>
                  <a:schemeClr val="bg1"/>
                </a:solidFill>
              </a:rPr>
            </a:br>
            <a:r>
              <a:rPr lang="en-GB" sz="1400" b="1" dirty="0">
                <a:solidFill>
                  <a:schemeClr val="bg1"/>
                </a:solidFill>
              </a:rPr>
              <a:t>and interview feedback collected against protective characteristics and other categories. </a:t>
            </a:r>
          </a:p>
          <a:p>
            <a:pPr marL="285750" indent="-285750">
              <a:buFont typeface="Arial" panose="020B0604020202020204" pitchFamily="34" charset="0"/>
              <a:buChar char="•"/>
            </a:pPr>
            <a:endParaRPr lang="en-GB" sz="1400" b="1" dirty="0">
              <a:solidFill>
                <a:schemeClr val="bg1"/>
              </a:solidFill>
            </a:endParaRPr>
          </a:p>
          <a:p>
            <a:pPr marL="285750" indent="-285750">
              <a:buFont typeface="Arial" panose="020B0604020202020204" pitchFamily="34" charset="0"/>
              <a:buChar char="•"/>
            </a:pPr>
            <a:r>
              <a:rPr lang="en-GB" sz="1400" b="1" dirty="0">
                <a:solidFill>
                  <a:schemeClr val="bg1"/>
                </a:solidFill>
              </a:rPr>
              <a:t>Communicate an expectation of opportunity for independent </a:t>
            </a:r>
            <a:br>
              <a:rPr lang="en-GB" sz="1400" b="1" dirty="0">
                <a:solidFill>
                  <a:schemeClr val="bg1"/>
                </a:solidFill>
              </a:rPr>
            </a:br>
            <a:r>
              <a:rPr lang="en-GB" sz="1400" b="1" dirty="0">
                <a:solidFill>
                  <a:schemeClr val="bg1"/>
                </a:solidFill>
              </a:rPr>
              <a:t>challenge to patterns </a:t>
            </a:r>
            <a:br>
              <a:rPr lang="en-GB" sz="1400" b="1" dirty="0">
                <a:solidFill>
                  <a:schemeClr val="bg1"/>
                </a:solidFill>
              </a:rPr>
            </a:br>
            <a:r>
              <a:rPr lang="en-GB" sz="1400" b="1" dirty="0">
                <a:solidFill>
                  <a:schemeClr val="bg1"/>
                </a:solidFill>
              </a:rPr>
              <a:t>of poor feedback.</a:t>
            </a:r>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0" y="558571"/>
            <a:ext cx="7166305" cy="703166"/>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Importance of feedback</a:t>
            </a:r>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C3E476-4F2B-5640-8516-5A4A8670F264}"/>
              </a:ext>
            </a:extLst>
          </p:cNvPr>
          <p:cNvSpPr txBox="1"/>
          <p:nvPr/>
        </p:nvSpPr>
        <p:spPr>
          <a:xfrm>
            <a:off x="392805" y="2649240"/>
            <a:ext cx="8141594" cy="3754874"/>
          </a:xfrm>
          <a:prstGeom prst="rect">
            <a:avLst/>
          </a:prstGeom>
          <a:noFill/>
        </p:spPr>
        <p:txBody>
          <a:bodyPr wrap="square" rtlCol="0">
            <a:spAutoFit/>
          </a:bodyPr>
          <a:lstStyle/>
          <a:p>
            <a:pPr algn="ctr"/>
            <a:r>
              <a:rPr lang="en-GB" sz="1400" dirty="0"/>
              <a:t>Feedback, undertaken fairly and honestly is crucial if staff development is to be sustained and managed effectively. A common concern for staff, especially for some staff with protected characteristics, is poor quality feedback and challenge in both appraisals and feedback from interviews. Such feedback may be untimely (often too late), vague, not linked to specific staff development opportunities, and reflective of inherent biases regarding what ‘talent’ ought to look like.</a:t>
            </a:r>
          </a:p>
          <a:p>
            <a:pPr algn="ctr"/>
            <a:endParaRPr lang="en-GB" sz="1400" dirty="0"/>
          </a:p>
          <a:p>
            <a:pPr algn="ctr"/>
            <a:r>
              <a:rPr lang="en-GB" sz="1400" dirty="0"/>
              <a:t>Forthright and frequent feedback helps talent hone technical competence and leads to developing a reputation for excellence. It is critical for facilitating learning and development into senior management roles, but is also frustratingly private and subjective, i.e. often dependent on the quality of the line management relationship and exchanged in non-public domains.</a:t>
            </a:r>
          </a:p>
          <a:p>
            <a:pPr algn="ctr"/>
            <a:endParaRPr lang="en-GB" sz="1400" dirty="0"/>
          </a:p>
          <a:p>
            <a:pPr algn="ctr"/>
            <a:r>
              <a:rPr lang="en-GB" sz="1400" dirty="0"/>
              <a:t>Relationships between BAME employees and their managers can be affected, unintentionally, by conscious and subconscious bias and by psychological factors that impact on visible minorities more than others. “Protective hesitation” may mean valuable feedback on performance, mistakes or behaviour may be withheld by a manager due to nervousness about being seen as discriminatory. This “protective hesitation” can undermine honest discussions and learning and impact on the individual’s performance, which could affect future job success rates.</a:t>
            </a:r>
            <a:endParaRPr lang="en-US" sz="1400" dirty="0"/>
          </a:p>
        </p:txBody>
      </p:sp>
      <p:pic>
        <p:nvPicPr>
          <p:cNvPr id="7" name="Picture 6">
            <a:extLst>
              <a:ext uri="{FF2B5EF4-FFF2-40B4-BE49-F238E27FC236}">
                <a16:creationId xmlns:a16="http://schemas.microsoft.com/office/drawing/2014/main" id="{C3349249-E434-8142-B5F3-7C40386A1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702" y="1324621"/>
            <a:ext cx="1447800" cy="1447800"/>
          </a:xfrm>
          <a:prstGeom prst="rect">
            <a:avLst/>
          </a:prstGeom>
        </p:spPr>
      </p:pic>
    </p:spTree>
    <p:extLst>
      <p:ext uri="{BB962C8B-B14F-4D97-AF65-F5344CB8AC3E}">
        <p14:creationId xmlns:p14="http://schemas.microsoft.com/office/powerpoint/2010/main" val="1536727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1</a:t>
            </a:r>
          </a:p>
        </p:txBody>
      </p:sp>
    </p:spTree>
    <p:extLst>
      <p:ext uri="{BB962C8B-B14F-4D97-AF65-F5344CB8AC3E}">
        <p14:creationId xmlns:p14="http://schemas.microsoft.com/office/powerpoint/2010/main" val="809827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30</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9</a:t>
            </a:r>
          </a:p>
        </p:txBody>
      </p:sp>
    </p:spTree>
    <p:extLst>
      <p:ext uri="{BB962C8B-B14F-4D97-AF65-F5344CB8AC3E}">
        <p14:creationId xmlns:p14="http://schemas.microsoft.com/office/powerpoint/2010/main" val="2629469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E85D0-CFA6-4943-91A4-F0903398B057}"/>
              </a:ext>
            </a:extLst>
          </p:cNvPr>
          <p:cNvPicPr>
            <a:picLocks noChangeAspect="1"/>
          </p:cNvPicPr>
          <p:nvPr/>
        </p:nvPicPr>
        <p:blipFill rotWithShape="1">
          <a:blip r:embed="rId3">
            <a:extLst>
              <a:ext uri="{28A0092B-C50C-407E-A947-70E740481C1C}">
                <a14:useLocalDpi xmlns:a14="http://schemas.microsoft.com/office/drawing/2010/main" val="0"/>
              </a:ext>
            </a:extLst>
          </a:blip>
          <a:srcRect l="21685" r="27882"/>
          <a:stretch/>
        </p:blipFill>
        <p:spPr>
          <a:xfrm>
            <a:off x="0" y="0"/>
            <a:ext cx="5130230" cy="6781796"/>
          </a:xfrm>
          <a:prstGeom prst="rect">
            <a:avLst/>
          </a:prstGeom>
        </p:spPr>
      </p:pic>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31</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1"/>
            <a:ext cx="4364807" cy="1446550"/>
          </a:xfrm>
          <a:prstGeom prst="rect">
            <a:avLst/>
          </a:prstGeom>
          <a:noFill/>
        </p:spPr>
        <p:txBody>
          <a:bodyPr wrap="square" rtlCol="0" anchor="t">
            <a:spAutoFit/>
          </a:bodyPr>
          <a:lstStyle/>
          <a:p>
            <a:pPr lvl="0"/>
            <a:r>
              <a:rPr lang="en-GB" sz="2200" b="1" dirty="0">
                <a:solidFill>
                  <a:srgbClr val="005EB8"/>
                </a:solidFill>
              </a:rPr>
              <a:t>Role model inclusive leader behaviours throughout development and recruitment and after appointment.</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480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32</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7543800" y="0"/>
            <a:ext cx="4648200"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7859104" y="528628"/>
            <a:ext cx="4038600" cy="563231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400" b="1" dirty="0">
                <a:solidFill>
                  <a:schemeClr val="bg1"/>
                </a:solidFill>
              </a:rPr>
              <a:t>Role model a culture of listening and respect across the organisation. Seek opportunities to gather different people together and draw out diverse opinions. Do this especially when a new change is being considered, envisioned or implemented, such as in implementing the ideas in this document. </a:t>
            </a:r>
          </a:p>
          <a:p>
            <a:pPr marL="285750" indent="-285750">
              <a:spcAft>
                <a:spcPts val="600"/>
              </a:spcAft>
              <a:buFont typeface="Arial" panose="020B0604020202020204" pitchFamily="34" charset="0"/>
              <a:buChar char="•"/>
            </a:pPr>
            <a:r>
              <a:rPr lang="en-GB" sz="1400" b="1">
                <a:solidFill>
                  <a:schemeClr val="bg1"/>
                </a:solidFill>
              </a:rPr>
              <a:t>Skilfully </a:t>
            </a:r>
            <a:r>
              <a:rPr lang="en-GB" sz="1400" b="1" dirty="0">
                <a:solidFill>
                  <a:schemeClr val="bg1"/>
                </a:solidFill>
              </a:rPr>
              <a:t>challenge i.e. ‘call out’ instances of non-inclusive behaviour you observe. Speak out and offer support to under-represented voices when you observe this, e.g. during meetings look out for regular interruptions or co-opting of under-represented others’ ideas and skilfully turn the conversation back to validate the originator of ideas. </a:t>
            </a:r>
          </a:p>
          <a:p>
            <a:pPr marL="285750" indent="-285750">
              <a:spcAft>
                <a:spcPts val="600"/>
              </a:spcAft>
              <a:buFont typeface="Arial" panose="020B0604020202020204" pitchFamily="34" charset="0"/>
              <a:buChar char="•"/>
            </a:pPr>
            <a:r>
              <a:rPr lang="en-GB" sz="1400" b="1">
                <a:solidFill>
                  <a:schemeClr val="bg1"/>
                </a:solidFill>
              </a:rPr>
              <a:t>Don’t </a:t>
            </a:r>
            <a:r>
              <a:rPr lang="en-GB" sz="1400" b="1" dirty="0">
                <a:solidFill>
                  <a:schemeClr val="bg1"/>
                </a:solidFill>
              </a:rPr>
              <a:t>leave it to visibly different ‘others’ to champion inclusion. Find and work with someone who is very different from you, e.g. via informal reverse mentoring, or working with a senior diversity role model to understand their current perspectives and business/organisational challenges they are grappling with.</a:t>
            </a:r>
          </a:p>
        </p:txBody>
      </p:sp>
      <p:sp>
        <p:nvSpPr>
          <p:cNvPr id="7" name="TextBox 6">
            <a:extLst>
              <a:ext uri="{FF2B5EF4-FFF2-40B4-BE49-F238E27FC236}">
                <a16:creationId xmlns:a16="http://schemas.microsoft.com/office/drawing/2014/main" id="{7D895253-00F5-584B-9F5E-F034EF3C3341}"/>
              </a:ext>
            </a:extLst>
          </p:cNvPr>
          <p:cNvSpPr txBox="1"/>
          <p:nvPr/>
        </p:nvSpPr>
        <p:spPr>
          <a:xfrm>
            <a:off x="478766" y="3310466"/>
            <a:ext cx="2987181" cy="2677656"/>
          </a:xfrm>
          <a:prstGeom prst="rect">
            <a:avLst/>
          </a:prstGeom>
          <a:noFill/>
        </p:spPr>
        <p:txBody>
          <a:bodyPr wrap="square" rtlCol="0">
            <a:spAutoFit/>
          </a:bodyPr>
          <a:lstStyle/>
          <a:p>
            <a:pPr algn="ctr"/>
            <a:r>
              <a:rPr lang="en-GB" sz="1400" dirty="0"/>
              <a:t>Inclusive leadership is the extent </a:t>
            </a:r>
            <a:br>
              <a:rPr lang="en-GB" sz="1400" dirty="0"/>
            </a:br>
            <a:r>
              <a:rPr lang="en-GB" sz="1400" dirty="0"/>
              <a:t>to which individuals in positions </a:t>
            </a:r>
            <a:br>
              <a:rPr lang="en-GB" sz="1400" dirty="0"/>
            </a:br>
            <a:r>
              <a:rPr lang="en-GB" sz="1400" dirty="0"/>
              <a:t>of organisational privilege and power enable others access to information, resources and participation in decision-making by being open and available to less powerful others. This is important for inclusive talent management because, when employees feel more included, they feel more team oriented and innovative.</a:t>
            </a:r>
            <a:endParaRPr lang="en-US" sz="1400" dirty="0"/>
          </a:p>
        </p:txBody>
      </p:sp>
      <p:cxnSp>
        <p:nvCxnSpPr>
          <p:cNvPr id="19" name="Straight Connector 18">
            <a:extLst>
              <a:ext uri="{FF2B5EF4-FFF2-40B4-BE49-F238E27FC236}">
                <a16:creationId xmlns:a16="http://schemas.microsoft.com/office/drawing/2014/main" id="{60FA2849-7489-2740-8BCC-5AFA8746502C}"/>
              </a:ext>
            </a:extLst>
          </p:cNvPr>
          <p:cNvCxnSpPr>
            <a:cxnSpLocks/>
          </p:cNvCxnSpPr>
          <p:nvPr/>
        </p:nvCxnSpPr>
        <p:spPr>
          <a:xfrm>
            <a:off x="909987" y="3048000"/>
            <a:ext cx="2124738" cy="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80AB5FC-C97D-EC47-8DF2-B16D5DCAE170}"/>
              </a:ext>
            </a:extLst>
          </p:cNvPr>
          <p:cNvSpPr txBox="1"/>
          <p:nvPr/>
        </p:nvSpPr>
        <p:spPr>
          <a:xfrm>
            <a:off x="3886199" y="3310466"/>
            <a:ext cx="3281783" cy="2893100"/>
          </a:xfrm>
          <a:prstGeom prst="rect">
            <a:avLst/>
          </a:prstGeom>
          <a:noFill/>
        </p:spPr>
        <p:txBody>
          <a:bodyPr wrap="square" rtlCol="0">
            <a:spAutoFit/>
          </a:bodyPr>
          <a:lstStyle/>
          <a:p>
            <a:pPr algn="ctr"/>
            <a:r>
              <a:rPr lang="en-GB" sz="1400" dirty="0"/>
              <a:t>Behaviours should include overt support for diversity and inclusion in the actions of senior leaders, challenge to those leaders who do not exercise such behaviours and the use of data to identify when challenge may be necessary. Inclusive leaders create safe spaces for staff with protected characteristics to share concerns and suggestions. They could also take a visible, personal interest in steps towards inclusion such as ensuring panels are diverse.</a:t>
            </a:r>
            <a:endParaRPr lang="en-US" sz="1400" dirty="0"/>
          </a:p>
        </p:txBody>
      </p:sp>
      <p:cxnSp>
        <p:nvCxnSpPr>
          <p:cNvPr id="11" name="Straight Connector 10">
            <a:extLst>
              <a:ext uri="{FF2B5EF4-FFF2-40B4-BE49-F238E27FC236}">
                <a16:creationId xmlns:a16="http://schemas.microsoft.com/office/drawing/2014/main" id="{0D768CF8-FB04-4340-BB83-467F6F01FE39}"/>
              </a:ext>
            </a:extLst>
          </p:cNvPr>
          <p:cNvCxnSpPr>
            <a:cxnSpLocks/>
          </p:cNvCxnSpPr>
          <p:nvPr/>
        </p:nvCxnSpPr>
        <p:spPr>
          <a:xfrm>
            <a:off x="4464721" y="3048000"/>
            <a:ext cx="2124738" cy="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sp>
        <p:nvSpPr>
          <p:cNvPr id="20" name="Title 3">
            <a:extLst>
              <a:ext uri="{FF2B5EF4-FFF2-40B4-BE49-F238E27FC236}">
                <a16:creationId xmlns:a16="http://schemas.microsoft.com/office/drawing/2014/main" id="{25C01BF5-BCED-AC4A-BE6D-FBA611938C90}"/>
              </a:ext>
            </a:extLst>
          </p:cNvPr>
          <p:cNvSpPr>
            <a:spLocks noGrp="1"/>
          </p:cNvSpPr>
          <p:nvPr>
            <p:ph type="title"/>
          </p:nvPr>
        </p:nvSpPr>
        <p:spPr>
          <a:xfrm>
            <a:off x="609601" y="558571"/>
            <a:ext cx="6639904" cy="703166"/>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Leadership behaviours</a:t>
            </a:r>
          </a:p>
        </p:txBody>
      </p:sp>
      <p:pic>
        <p:nvPicPr>
          <p:cNvPr id="3" name="Picture 2">
            <a:extLst>
              <a:ext uri="{FF2B5EF4-FFF2-40B4-BE49-F238E27FC236}">
                <a16:creationId xmlns:a16="http://schemas.microsoft.com/office/drawing/2014/main" id="{3CDCABE1-4020-8A44-A534-E78E5BC83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435" y="1492592"/>
            <a:ext cx="1587019" cy="1587019"/>
          </a:xfrm>
          <a:prstGeom prst="rect">
            <a:avLst/>
          </a:prstGeom>
        </p:spPr>
      </p:pic>
      <p:pic>
        <p:nvPicPr>
          <p:cNvPr id="21" name="Picture 20">
            <a:extLst>
              <a:ext uri="{FF2B5EF4-FFF2-40B4-BE49-F238E27FC236}">
                <a16:creationId xmlns:a16="http://schemas.microsoft.com/office/drawing/2014/main" id="{DDB54D91-9AF2-6949-A10E-068B2EED9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054" y="1446426"/>
            <a:ext cx="1587019" cy="1587019"/>
          </a:xfrm>
          <a:prstGeom prst="rect">
            <a:avLst/>
          </a:prstGeom>
        </p:spPr>
      </p:pic>
    </p:spTree>
    <p:extLst>
      <p:ext uri="{BB962C8B-B14F-4D97-AF65-F5344CB8AC3E}">
        <p14:creationId xmlns:p14="http://schemas.microsoft.com/office/powerpoint/2010/main" val="4152806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33</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10</a:t>
            </a:r>
          </a:p>
        </p:txBody>
      </p:sp>
    </p:spTree>
    <p:extLst>
      <p:ext uri="{BB962C8B-B14F-4D97-AF65-F5344CB8AC3E}">
        <p14:creationId xmlns:p14="http://schemas.microsoft.com/office/powerpoint/2010/main" val="250171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651420-9DE7-084D-81CD-FB385DBEB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938"/>
          <a:stretch/>
        </p:blipFill>
        <p:spPr>
          <a:xfrm>
            <a:off x="0" y="0"/>
            <a:ext cx="5133702" cy="6777444"/>
          </a:xfrm>
          <a:prstGeom prst="rect">
            <a:avLst/>
          </a:prstGeom>
        </p:spPr>
      </p:pic>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34</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1"/>
            <a:ext cx="4364807" cy="769441"/>
          </a:xfrm>
          <a:prstGeom prst="rect">
            <a:avLst/>
          </a:prstGeom>
          <a:noFill/>
        </p:spPr>
        <p:txBody>
          <a:bodyPr wrap="square" rtlCol="0" anchor="t">
            <a:spAutoFit/>
          </a:bodyPr>
          <a:lstStyle/>
          <a:p>
            <a:pPr lvl="0"/>
            <a:r>
              <a:rPr lang="en-GB" sz="2200" b="1" dirty="0">
                <a:solidFill>
                  <a:srgbClr val="005EB8"/>
                </a:solidFill>
              </a:rPr>
              <a:t>Get comfortable with </a:t>
            </a:r>
            <a:br>
              <a:rPr lang="en-GB" sz="2200" b="1" dirty="0">
                <a:solidFill>
                  <a:srgbClr val="005EB8"/>
                </a:solidFill>
              </a:rPr>
            </a:br>
            <a:r>
              <a:rPr lang="en-GB" sz="2200" b="1" dirty="0">
                <a:solidFill>
                  <a:srgbClr val="005EB8"/>
                </a:solidFill>
              </a:rPr>
              <a:t>being uncomfortable.</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19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35</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8366546" y="0"/>
            <a:ext cx="3825454"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9020449" y="1143000"/>
            <a:ext cx="2821666" cy="4278094"/>
          </a:xfrm>
          <a:prstGeom prst="rect">
            <a:avLst/>
          </a:prstGeom>
          <a:noFill/>
        </p:spPr>
        <p:txBody>
          <a:bodyPr wrap="square" rtlCol="0">
            <a:spAutoFit/>
          </a:bodyPr>
          <a:lstStyle/>
          <a:p>
            <a:r>
              <a:rPr lang="en-GB" sz="1600" b="1" dirty="0">
                <a:solidFill>
                  <a:schemeClr val="bg1"/>
                </a:solidFill>
              </a:rPr>
              <a:t>Read and share with </a:t>
            </a:r>
            <a:br>
              <a:rPr lang="en-GB" sz="1600" b="1" dirty="0">
                <a:solidFill>
                  <a:schemeClr val="bg1"/>
                </a:solidFill>
              </a:rPr>
            </a:br>
            <a:r>
              <a:rPr lang="en-GB" sz="1600" b="1" dirty="0">
                <a:solidFill>
                  <a:schemeClr val="bg1"/>
                </a:solidFill>
              </a:rPr>
              <a:t>staff the Catalyst guide: Engaging in Conversation about Gender, Race </a:t>
            </a:r>
            <a:br>
              <a:rPr lang="en-GB" sz="1600" b="1" dirty="0">
                <a:solidFill>
                  <a:schemeClr val="bg1"/>
                </a:solidFill>
              </a:rPr>
            </a:br>
            <a:r>
              <a:rPr lang="en-GB" sz="1600" b="1" dirty="0">
                <a:solidFill>
                  <a:schemeClr val="bg1"/>
                </a:solidFill>
              </a:rPr>
              <a:t>and Ethnicity in the Workplace (2014). </a:t>
            </a:r>
          </a:p>
          <a:p>
            <a:r>
              <a:rPr lang="en-GB" sz="1600" dirty="0">
                <a:solidFill>
                  <a:schemeClr val="bg1"/>
                </a:solidFill>
              </a:rPr>
              <a:t>View the </a:t>
            </a:r>
            <a:r>
              <a:rPr lang="en-GB" sz="1600" b="1" dirty="0">
                <a:solidFill>
                  <a:srgbClr val="96CDDE"/>
                </a:solidFill>
                <a:hlinkClick r:id="rId3">
                  <a:extLst>
                    <a:ext uri="{A12FA001-AC4F-418D-AE19-62706E023703}">
                      <ahyp:hlinkClr xmlns:ahyp="http://schemas.microsoft.com/office/drawing/2018/hyperlinkcolor" val="tx"/>
                    </a:ext>
                  </a:extLst>
                </a:hlinkClick>
              </a:rPr>
              <a:t>Catalyst guide</a:t>
            </a:r>
            <a:endParaRPr lang="en-GB" sz="1600" b="1" dirty="0">
              <a:solidFill>
                <a:srgbClr val="96CDDE"/>
              </a:solidFill>
            </a:endParaRPr>
          </a:p>
          <a:p>
            <a:endParaRPr lang="en-GB" sz="1600" b="1" dirty="0">
              <a:solidFill>
                <a:schemeClr val="bg1"/>
              </a:solidFill>
            </a:endParaRPr>
          </a:p>
          <a:p>
            <a:r>
              <a:rPr lang="en-GB" sz="1600" b="1" dirty="0">
                <a:solidFill>
                  <a:schemeClr val="bg1"/>
                </a:solidFill>
              </a:rPr>
              <a:t>This is an excellent way of thinking about how to have more useful honest and courageous discussions about difference, that pave the way for constructive conversations in </a:t>
            </a:r>
            <a:br>
              <a:rPr lang="en-GB" sz="1600" b="1" dirty="0">
                <a:solidFill>
                  <a:schemeClr val="bg1"/>
                </a:solidFill>
              </a:rPr>
            </a:br>
            <a:r>
              <a:rPr lang="en-GB" sz="1600" b="1" dirty="0">
                <a:solidFill>
                  <a:schemeClr val="bg1"/>
                </a:solidFill>
              </a:rPr>
              <a:t>appraisal, mentoring </a:t>
            </a:r>
            <a:br>
              <a:rPr lang="en-GB" sz="1600" b="1" dirty="0">
                <a:solidFill>
                  <a:schemeClr val="bg1"/>
                </a:solidFill>
              </a:rPr>
            </a:br>
            <a:r>
              <a:rPr lang="en-GB" sz="1600" b="1" dirty="0">
                <a:solidFill>
                  <a:schemeClr val="bg1"/>
                </a:solidFill>
              </a:rPr>
              <a:t>and interview feedback.</a:t>
            </a:r>
          </a:p>
        </p:txBody>
      </p:sp>
      <p:sp>
        <p:nvSpPr>
          <p:cNvPr id="9" name="TextBox 8">
            <a:extLst>
              <a:ext uri="{FF2B5EF4-FFF2-40B4-BE49-F238E27FC236}">
                <a16:creationId xmlns:a16="http://schemas.microsoft.com/office/drawing/2014/main" id="{E7CE59DC-D2D2-DD44-A5A8-A65E1D847D38}"/>
              </a:ext>
            </a:extLst>
          </p:cNvPr>
          <p:cNvSpPr txBox="1"/>
          <p:nvPr/>
        </p:nvSpPr>
        <p:spPr>
          <a:xfrm>
            <a:off x="609600" y="5539026"/>
            <a:ext cx="7467600" cy="861774"/>
          </a:xfrm>
          <a:prstGeom prst="rect">
            <a:avLst/>
          </a:prstGeom>
          <a:noFill/>
        </p:spPr>
        <p:txBody>
          <a:bodyPr wrap="square" rtlCol="0">
            <a:spAutoFit/>
          </a:bodyPr>
          <a:lstStyle/>
          <a:p>
            <a:r>
              <a:rPr lang="en-GB" sz="1000" b="1" dirty="0"/>
              <a:t>Additional resources:</a:t>
            </a:r>
          </a:p>
          <a:p>
            <a:endParaRPr lang="en-GB" sz="1000" b="1" dirty="0"/>
          </a:p>
          <a:p>
            <a:r>
              <a:rPr lang="en-GB" sz="1000" dirty="0"/>
              <a:t>• Mellody Hobson TED talk on being colour brave: </a:t>
            </a:r>
            <a:r>
              <a:rPr lang="en-GB" sz="1000" dirty="0">
                <a:hlinkClick r:id="rId4"/>
              </a:rPr>
              <a:t>https://www.ted.com/talks/mellody_hobson_color_blind_or_color_brave</a:t>
            </a:r>
            <a:endParaRPr lang="en-GB" sz="1000" dirty="0"/>
          </a:p>
          <a:p>
            <a:r>
              <a:rPr lang="en-GB" sz="1000" dirty="0"/>
              <a:t>• Men Advocating Real Change: </a:t>
            </a:r>
            <a:r>
              <a:rPr lang="en-GB" sz="1000" dirty="0">
                <a:hlinkClick r:id="rId5"/>
              </a:rPr>
              <a:t>http://onthemarc.org/home</a:t>
            </a:r>
            <a:r>
              <a:rPr lang="en-GB" sz="1000" dirty="0"/>
              <a:t>;</a:t>
            </a:r>
          </a:p>
          <a:p>
            <a:r>
              <a:rPr lang="en-GB" sz="1000" dirty="0"/>
              <a:t>• White Ally Toolkit: </a:t>
            </a:r>
            <a:r>
              <a:rPr lang="en-GB" sz="1000" dirty="0">
                <a:hlinkClick r:id="rId6"/>
              </a:rPr>
              <a:t>https://www.whiteallytoolkit.com/</a:t>
            </a:r>
            <a:endParaRPr lang="en-GB" sz="1000" dirty="0"/>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0" y="558571"/>
            <a:ext cx="7166305" cy="703166"/>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Open about differences</a:t>
            </a:r>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6552E32-B193-6740-BE9B-33AA6BD7BB92}"/>
              </a:ext>
            </a:extLst>
          </p:cNvPr>
          <p:cNvSpPr/>
          <p:nvPr/>
        </p:nvSpPr>
        <p:spPr>
          <a:xfrm>
            <a:off x="2268802" y="2144069"/>
            <a:ext cx="5212409" cy="2862322"/>
          </a:xfrm>
          <a:prstGeom prst="rect">
            <a:avLst/>
          </a:prstGeom>
        </p:spPr>
        <p:txBody>
          <a:bodyPr wrap="square">
            <a:spAutoFit/>
          </a:bodyPr>
          <a:lstStyle/>
          <a:p>
            <a:r>
              <a:rPr lang="en-US" sz="1500" dirty="0"/>
              <a:t>Finally, talking about difference is difficult and sometimes considered a taboo and potentially threatening and difficult. Talking about our potential differences and how implicit and explicit biases affect how we define, identify, groom and select talent is important. Being explicit about people’s differences contributes to developing a sense of belonging while being valued for difference (Catalyst, 2014).</a:t>
            </a:r>
          </a:p>
          <a:p>
            <a:endParaRPr lang="en-US" sz="1500" dirty="0"/>
          </a:p>
          <a:p>
            <a:r>
              <a:rPr lang="en-US" sz="1500" dirty="0"/>
              <a:t>Developing People: Improving Care makes clear that compassion and inclusion should be at the heart of good leadership in the future so that needs to be included in all recruitment processes.</a:t>
            </a:r>
          </a:p>
        </p:txBody>
      </p:sp>
      <p:cxnSp>
        <p:nvCxnSpPr>
          <p:cNvPr id="23" name="Straight Connector 22">
            <a:extLst>
              <a:ext uri="{FF2B5EF4-FFF2-40B4-BE49-F238E27FC236}">
                <a16:creationId xmlns:a16="http://schemas.microsoft.com/office/drawing/2014/main" id="{E059ECA0-66D4-F94E-AE85-429B4B94FCF2}"/>
              </a:ext>
            </a:extLst>
          </p:cNvPr>
          <p:cNvCxnSpPr>
            <a:cxnSpLocks/>
          </p:cNvCxnSpPr>
          <p:nvPr/>
        </p:nvCxnSpPr>
        <p:spPr>
          <a:xfrm>
            <a:off x="1939509" y="2133600"/>
            <a:ext cx="0" cy="297180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A41ABAD-78A1-584E-AB23-75599438F7DD}"/>
              </a:ext>
            </a:extLst>
          </p:cNvPr>
          <p:cNvPicPr>
            <a:picLocks noChangeAspect="1"/>
          </p:cNvPicPr>
          <p:nvPr/>
        </p:nvPicPr>
        <p:blipFill rotWithShape="1">
          <a:blip r:embed="rId7">
            <a:extLst>
              <a:ext uri="{28A0092B-C50C-407E-A947-70E740481C1C}">
                <a14:useLocalDpi xmlns:a14="http://schemas.microsoft.com/office/drawing/2010/main" val="0"/>
              </a:ext>
            </a:extLst>
          </a:blip>
          <a:srcRect b="25289"/>
          <a:stretch/>
        </p:blipFill>
        <p:spPr>
          <a:xfrm>
            <a:off x="762000" y="2002138"/>
            <a:ext cx="872708" cy="3146184"/>
          </a:xfrm>
          <a:prstGeom prst="rect">
            <a:avLst/>
          </a:prstGeom>
        </p:spPr>
      </p:pic>
    </p:spTree>
    <p:extLst>
      <p:ext uri="{BB962C8B-B14F-4D97-AF65-F5344CB8AC3E}">
        <p14:creationId xmlns:p14="http://schemas.microsoft.com/office/powerpoint/2010/main" val="2062413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36</a:t>
            </a:fld>
            <a:endParaRPr lang="en-GB" dirty="0"/>
          </a:p>
        </p:txBody>
      </p:sp>
      <p:sp>
        <p:nvSpPr>
          <p:cNvPr id="5" name="Rectangle 4">
            <a:extLst>
              <a:ext uri="{FF2B5EF4-FFF2-40B4-BE49-F238E27FC236}">
                <a16:creationId xmlns:a16="http://schemas.microsoft.com/office/drawing/2014/main" id="{00602414-8BC8-CD4C-A683-BBF9B8F3D84F}"/>
              </a:ext>
            </a:extLst>
          </p:cNvPr>
          <p:cNvSpPr/>
          <p:nvPr/>
        </p:nvSpPr>
        <p:spPr>
          <a:xfrm>
            <a:off x="0" y="0"/>
            <a:ext cx="12192000" cy="6781800"/>
          </a:xfrm>
          <a:prstGeom prst="rect">
            <a:avLst/>
          </a:prstGeom>
          <a:solidFill>
            <a:srgbClr val="006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7E0944-5EBE-B546-BD92-01FB66AE7306}"/>
              </a:ext>
            </a:extLst>
          </p:cNvPr>
          <p:cNvSpPr/>
          <p:nvPr/>
        </p:nvSpPr>
        <p:spPr>
          <a:xfrm>
            <a:off x="2057400" y="1295400"/>
            <a:ext cx="8077200" cy="4216539"/>
          </a:xfrm>
          <a:prstGeom prst="rect">
            <a:avLst/>
          </a:prstGeom>
        </p:spPr>
        <p:txBody>
          <a:bodyPr wrap="square" numCol="1" spcCol="360000">
            <a:spAutoFit/>
          </a:bodyPr>
          <a:lstStyle/>
          <a:p>
            <a:pPr algn="ctr"/>
            <a:r>
              <a:rPr lang="en-GB" sz="2400" b="1" dirty="0">
                <a:solidFill>
                  <a:srgbClr val="96CDDE"/>
                </a:solidFill>
              </a:rPr>
              <a:t>Some additional resources </a:t>
            </a:r>
          </a:p>
          <a:p>
            <a:pPr algn="ctr"/>
            <a:endParaRPr lang="en-GB" sz="2000" b="1" dirty="0">
              <a:solidFill>
                <a:schemeClr val="bg1"/>
              </a:solidFill>
            </a:endParaRPr>
          </a:p>
          <a:p>
            <a:pPr algn="ctr"/>
            <a:r>
              <a:rPr lang="en-GB" sz="1600" b="1" dirty="0">
                <a:solidFill>
                  <a:schemeClr val="bg1"/>
                </a:solidFill>
                <a:hlinkClick r:id="rId3">
                  <a:extLst>
                    <a:ext uri="{A12FA001-AC4F-418D-AE19-62706E023703}">
                      <ahyp:hlinkClr xmlns:ahyp="http://schemas.microsoft.com/office/drawing/2018/hyperlinkcolor" val="tx"/>
                    </a:ext>
                  </a:extLst>
                </a:hlinkClick>
              </a:rPr>
              <a:t>Developing People Improving Care (2016).</a:t>
            </a:r>
            <a:endParaRPr lang="en-GB" sz="1600" b="1" dirty="0">
              <a:solidFill>
                <a:schemeClr val="bg1"/>
              </a:solidFill>
            </a:endParaRPr>
          </a:p>
          <a:p>
            <a:pPr algn="ctr"/>
            <a:endParaRPr lang="en-GB" sz="1600" b="1" dirty="0">
              <a:solidFill>
                <a:schemeClr val="bg1"/>
              </a:solidFill>
            </a:endParaRPr>
          </a:p>
          <a:p>
            <a:pPr algn="ctr"/>
            <a:r>
              <a:rPr lang="en-GB" sz="1600" b="1" dirty="0">
                <a:solidFill>
                  <a:schemeClr val="bg1"/>
                </a:solidFill>
                <a:hlinkClick r:id="rId4">
                  <a:extLst>
                    <a:ext uri="{A12FA001-AC4F-418D-AE19-62706E023703}">
                      <ahyp:hlinkClr xmlns:ahyp="http://schemas.microsoft.com/office/drawing/2018/hyperlinkcolor" val="tx"/>
                    </a:ext>
                  </a:extLst>
                </a:hlinkClick>
              </a:rPr>
              <a:t>Reni Addo Lodge – Why I’m no longer talking </a:t>
            </a:r>
          </a:p>
          <a:p>
            <a:pPr algn="ctr"/>
            <a:r>
              <a:rPr lang="en-GB" sz="1600" b="1" dirty="0">
                <a:solidFill>
                  <a:schemeClr val="bg1"/>
                </a:solidFill>
                <a:hlinkClick r:id="rId4">
                  <a:extLst>
                    <a:ext uri="{A12FA001-AC4F-418D-AE19-62706E023703}">
                      <ahyp:hlinkClr xmlns:ahyp="http://schemas.microsoft.com/office/drawing/2018/hyperlinkcolor" val="tx"/>
                    </a:ext>
                  </a:extLst>
                </a:hlinkClick>
              </a:rPr>
              <a:t>to white people about race.</a:t>
            </a:r>
            <a:endParaRPr lang="en-GB" sz="1600" b="1" dirty="0">
              <a:solidFill>
                <a:schemeClr val="bg1"/>
              </a:solidFill>
            </a:endParaRPr>
          </a:p>
          <a:p>
            <a:pPr algn="ctr"/>
            <a:endParaRPr lang="en-GB" sz="1600" b="1" dirty="0">
              <a:solidFill>
                <a:schemeClr val="bg1"/>
              </a:solidFill>
            </a:endParaRPr>
          </a:p>
          <a:p>
            <a:pPr algn="ctr"/>
            <a:r>
              <a:rPr lang="en-GB" sz="1600" b="1" dirty="0">
                <a:solidFill>
                  <a:schemeClr val="bg1"/>
                </a:solidFill>
                <a:hlinkClick r:id="rId5">
                  <a:extLst>
                    <a:ext uri="{A12FA001-AC4F-418D-AE19-62706E023703}">
                      <ahyp:hlinkClr xmlns:ahyp="http://schemas.microsoft.com/office/drawing/2018/hyperlinkcolor" val="tx"/>
                    </a:ext>
                  </a:extLst>
                </a:hlinkClick>
              </a:rPr>
              <a:t>The Truth About Mentoring Minorities, David A. Thomas, </a:t>
            </a:r>
            <a:br>
              <a:rPr lang="en-GB" sz="1600" b="1" dirty="0">
                <a:solidFill>
                  <a:schemeClr val="bg1"/>
                </a:solidFill>
                <a:hlinkClick r:id="rId5">
                  <a:extLst>
                    <a:ext uri="{A12FA001-AC4F-418D-AE19-62706E023703}">
                      <ahyp:hlinkClr xmlns:ahyp="http://schemas.microsoft.com/office/drawing/2018/hyperlinkcolor" val="tx"/>
                    </a:ext>
                  </a:extLst>
                </a:hlinkClick>
              </a:rPr>
            </a:br>
            <a:r>
              <a:rPr lang="en-GB" sz="1600" b="1" dirty="0">
                <a:solidFill>
                  <a:schemeClr val="bg1"/>
                </a:solidFill>
                <a:hlinkClick r:id="rId5">
                  <a:extLst>
                    <a:ext uri="{A12FA001-AC4F-418D-AE19-62706E023703}">
                      <ahyp:hlinkClr xmlns:ahyp="http://schemas.microsoft.com/office/drawing/2018/hyperlinkcolor" val="tx"/>
                    </a:ext>
                  </a:extLst>
                </a:hlinkClick>
              </a:rPr>
              <a:t>Harvard Business Review (2001).</a:t>
            </a:r>
            <a:br>
              <a:rPr lang="en-GB" sz="1600" b="1" dirty="0">
                <a:solidFill>
                  <a:schemeClr val="bg1"/>
                </a:solidFill>
              </a:rPr>
            </a:br>
            <a:endParaRPr lang="en-GB" sz="1600" b="1" dirty="0">
              <a:solidFill>
                <a:schemeClr val="bg1"/>
              </a:solidFill>
            </a:endParaRPr>
          </a:p>
          <a:p>
            <a:pPr algn="ctr"/>
            <a:r>
              <a:rPr lang="en-GB" sz="1600" b="1" dirty="0">
                <a:solidFill>
                  <a:schemeClr val="bg1"/>
                </a:solidFill>
                <a:hlinkClick r:id="rId6">
                  <a:extLst>
                    <a:ext uri="{A12FA001-AC4F-418D-AE19-62706E023703}">
                      <ahyp:hlinkClr xmlns:ahyp="http://schemas.microsoft.com/office/drawing/2018/hyperlinkcolor" val="tx"/>
                    </a:ext>
                  </a:extLst>
                </a:hlinkClick>
              </a:rPr>
              <a:t>College of Policing Positive Action Practical Advice (2014) </a:t>
            </a:r>
            <a:br>
              <a:rPr lang="en-GB" sz="1600" b="1" dirty="0">
                <a:solidFill>
                  <a:schemeClr val="bg1"/>
                </a:solidFill>
              </a:rPr>
            </a:br>
            <a:endParaRPr lang="en-GB" sz="1600" b="1" dirty="0">
              <a:solidFill>
                <a:schemeClr val="bg1"/>
              </a:solidFill>
            </a:endParaRPr>
          </a:p>
          <a:p>
            <a:pPr algn="ctr"/>
            <a:r>
              <a:rPr lang="en-GB" sz="1600" b="1" dirty="0">
                <a:solidFill>
                  <a:schemeClr val="bg1"/>
                </a:solidFill>
                <a:hlinkClick r:id="rId7">
                  <a:extLst>
                    <a:ext uri="{A12FA001-AC4F-418D-AE19-62706E023703}">
                      <ahyp:hlinkClr xmlns:ahyp="http://schemas.microsoft.com/office/drawing/2018/hyperlinkcolor" val="tx"/>
                    </a:ext>
                  </a:extLst>
                </a:hlinkClick>
              </a:rPr>
              <a:t>Centre for Evidence-Based Management (CEBMA)</a:t>
            </a:r>
            <a:endParaRPr lang="en-GB" sz="1600" b="1" dirty="0">
              <a:solidFill>
                <a:schemeClr val="bg1"/>
              </a:solidFill>
            </a:endParaRPr>
          </a:p>
          <a:p>
            <a:pPr algn="ctr"/>
            <a:endParaRPr lang="en-GB" sz="1600" b="1" dirty="0">
              <a:solidFill>
                <a:schemeClr val="bg1"/>
              </a:solidFill>
            </a:endParaRPr>
          </a:p>
          <a:p>
            <a:pPr algn="ctr"/>
            <a:r>
              <a:rPr lang="en-GB" sz="1600" b="1" dirty="0">
                <a:solidFill>
                  <a:schemeClr val="bg1"/>
                </a:solidFill>
                <a:hlinkClick r:id="rId8">
                  <a:extLst>
                    <a:ext uri="{A12FA001-AC4F-418D-AE19-62706E023703}">
                      <ahyp:hlinkClr xmlns:ahyp="http://schemas.microsoft.com/office/drawing/2018/hyperlinkcolor" val="tx"/>
                    </a:ext>
                  </a:extLst>
                </a:hlinkClick>
              </a:rPr>
              <a:t>Chimamanda TED talk on the danger of a single story</a:t>
            </a:r>
            <a:br>
              <a:rPr lang="en-GB" sz="1600" b="1" dirty="0">
                <a:solidFill>
                  <a:schemeClr val="bg1"/>
                </a:solidFill>
              </a:rPr>
            </a:br>
            <a:endParaRPr lang="en-GB" sz="1600" b="1" dirty="0">
              <a:solidFill>
                <a:schemeClr val="bg1"/>
              </a:solidFill>
            </a:endParaRPr>
          </a:p>
        </p:txBody>
      </p:sp>
    </p:spTree>
    <p:extLst>
      <p:ext uri="{BB962C8B-B14F-4D97-AF65-F5344CB8AC3E}">
        <p14:creationId xmlns:p14="http://schemas.microsoft.com/office/powerpoint/2010/main" val="3690761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CE46B6-7AD9-DA4F-8459-B5BFBB3F823D}"/>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37</a:t>
            </a:fld>
            <a:endParaRPr lang="en-GB" dirty="0"/>
          </a:p>
        </p:txBody>
      </p:sp>
      <p:sp>
        <p:nvSpPr>
          <p:cNvPr id="5" name="Title 3">
            <a:extLst>
              <a:ext uri="{FF2B5EF4-FFF2-40B4-BE49-F238E27FC236}">
                <a16:creationId xmlns:a16="http://schemas.microsoft.com/office/drawing/2014/main" id="{C08658CF-65D2-4040-8E32-3E64E388EC9B}"/>
              </a:ext>
            </a:extLst>
          </p:cNvPr>
          <p:cNvSpPr>
            <a:spLocks noGrp="1"/>
          </p:cNvSpPr>
          <p:nvPr>
            <p:ph type="title"/>
          </p:nvPr>
        </p:nvSpPr>
        <p:spPr>
          <a:xfrm>
            <a:off x="609602" y="558570"/>
            <a:ext cx="2776834" cy="3403828"/>
          </a:xfrm>
        </p:spPr>
        <p:txBody>
          <a:bodyPr/>
          <a:lstStyle/>
          <a:p>
            <a:pPr algn="l"/>
            <a:r>
              <a:rPr lang="en-US" sz="3200" dirty="0">
                <a:latin typeface="Aleo" panose="020F0502020204030203" pitchFamily="34" charset="77"/>
              </a:rPr>
              <a:t>The Midlands and East Regional Talent Board</a:t>
            </a:r>
          </a:p>
        </p:txBody>
      </p:sp>
      <p:grpSp>
        <p:nvGrpSpPr>
          <p:cNvPr id="17" name="Group 16">
            <a:extLst>
              <a:ext uri="{FF2B5EF4-FFF2-40B4-BE49-F238E27FC236}">
                <a16:creationId xmlns:a16="http://schemas.microsoft.com/office/drawing/2014/main" id="{B27D4AB7-4525-0246-BB43-1DE77EC79B90}"/>
              </a:ext>
            </a:extLst>
          </p:cNvPr>
          <p:cNvGrpSpPr/>
          <p:nvPr/>
        </p:nvGrpSpPr>
        <p:grpSpPr>
          <a:xfrm>
            <a:off x="6415227" y="492603"/>
            <a:ext cx="2209800" cy="2614363"/>
            <a:chOff x="6415227" y="492603"/>
            <a:chExt cx="2209800" cy="2614363"/>
          </a:xfrm>
        </p:grpSpPr>
        <p:sp>
          <p:nvSpPr>
            <p:cNvPr id="11" name="Rectangle 10">
              <a:extLst>
                <a:ext uri="{FF2B5EF4-FFF2-40B4-BE49-F238E27FC236}">
                  <a16:creationId xmlns:a16="http://schemas.microsoft.com/office/drawing/2014/main" id="{EA73EF35-DD4D-8946-A1D6-4C3B815BF986}"/>
                </a:ext>
              </a:extLst>
            </p:cNvPr>
            <p:cNvSpPr/>
            <p:nvPr/>
          </p:nvSpPr>
          <p:spPr>
            <a:xfrm>
              <a:off x="6415227" y="1952804"/>
              <a:ext cx="2209800" cy="1154162"/>
            </a:xfrm>
            <a:prstGeom prst="rect">
              <a:avLst/>
            </a:prstGeom>
          </p:spPr>
          <p:txBody>
            <a:bodyPr wrap="square">
              <a:spAutoFit/>
            </a:bodyPr>
            <a:lstStyle/>
            <a:p>
              <a:pPr algn="ctr">
                <a:spcBef>
                  <a:spcPts val="1620"/>
                </a:spcBef>
              </a:pPr>
              <a:r>
                <a:rPr lang="en-GB" sz="1400" b="1" spc="-35" dirty="0">
                  <a:solidFill>
                    <a:srgbClr val="0060BF"/>
                  </a:solidFill>
                </a:rPr>
                <a:t>Amanda Rawlings</a:t>
              </a:r>
              <a:br>
                <a:rPr lang="en-GB" sz="1600" b="1" spc="-35" dirty="0">
                  <a:solidFill>
                    <a:srgbClr val="0060BF"/>
                  </a:solidFill>
                </a:rPr>
              </a:br>
              <a:r>
                <a:rPr lang="en-GB" sz="1100" dirty="0"/>
                <a:t>Human Resources Director, Derbyshire Community Health Services, NHS Foundation Trust &amp; Derbyshire Healthcare NHS Foundation Trust</a:t>
              </a:r>
              <a:endParaRPr lang="en-US" sz="1100" dirty="0"/>
            </a:p>
          </p:txBody>
        </p:sp>
        <p:sp>
          <p:nvSpPr>
            <p:cNvPr id="12" name="Oval 11">
              <a:extLst>
                <a:ext uri="{FF2B5EF4-FFF2-40B4-BE49-F238E27FC236}">
                  <a16:creationId xmlns:a16="http://schemas.microsoft.com/office/drawing/2014/main" id="{FACC8F94-5EDE-AC40-ADD1-CA8217A72397}"/>
                </a:ext>
              </a:extLst>
            </p:cNvPr>
            <p:cNvSpPr/>
            <p:nvPr/>
          </p:nvSpPr>
          <p:spPr>
            <a:xfrm>
              <a:off x="6848417" y="492603"/>
              <a:ext cx="1315337" cy="131533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3B4C614-93ED-8043-BE82-A09EE4AE3233}"/>
              </a:ext>
            </a:extLst>
          </p:cNvPr>
          <p:cNvGrpSpPr/>
          <p:nvPr/>
        </p:nvGrpSpPr>
        <p:grpSpPr>
          <a:xfrm>
            <a:off x="3579336" y="492603"/>
            <a:ext cx="2209800" cy="2445086"/>
            <a:chOff x="3579336" y="492603"/>
            <a:chExt cx="2209800" cy="2445086"/>
          </a:xfrm>
        </p:grpSpPr>
        <p:sp>
          <p:nvSpPr>
            <p:cNvPr id="9" name="Oval 8">
              <a:extLst>
                <a:ext uri="{FF2B5EF4-FFF2-40B4-BE49-F238E27FC236}">
                  <a16:creationId xmlns:a16="http://schemas.microsoft.com/office/drawing/2014/main" id="{3380CCF8-231E-D84A-B3B7-F7808E854F6A}"/>
                </a:ext>
              </a:extLst>
            </p:cNvPr>
            <p:cNvSpPr/>
            <p:nvPr/>
          </p:nvSpPr>
          <p:spPr>
            <a:xfrm>
              <a:off x="4030994" y="492603"/>
              <a:ext cx="1315337" cy="13140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6ECF9E-769C-BE49-A97A-4BF41C4F8932}"/>
                </a:ext>
              </a:extLst>
            </p:cNvPr>
            <p:cNvSpPr/>
            <p:nvPr/>
          </p:nvSpPr>
          <p:spPr>
            <a:xfrm>
              <a:off x="3579336" y="1952804"/>
              <a:ext cx="2209800" cy="984885"/>
            </a:xfrm>
            <a:prstGeom prst="rect">
              <a:avLst/>
            </a:prstGeom>
          </p:spPr>
          <p:txBody>
            <a:bodyPr wrap="square">
              <a:spAutoFit/>
            </a:bodyPr>
            <a:lstStyle/>
            <a:p>
              <a:pPr algn="ctr">
                <a:spcBef>
                  <a:spcPts val="1620"/>
                </a:spcBef>
              </a:pPr>
              <a:r>
                <a:rPr lang="en-GB" sz="1400" b="1" spc="-35" dirty="0">
                  <a:solidFill>
                    <a:srgbClr val="0060BF"/>
                  </a:solidFill>
                </a:rPr>
                <a:t>Amanda Gadsby</a:t>
              </a:r>
              <a:br>
                <a:rPr lang="en-GB" sz="1600" b="1" spc="-35" dirty="0">
                  <a:solidFill>
                    <a:srgbClr val="0060BF"/>
                  </a:solidFill>
                </a:rPr>
              </a:br>
              <a:r>
                <a:rPr lang="en-GB" sz="1100" dirty="0"/>
                <a:t>Senior Programme Lead, Midlands &amp; East Regional Talent Board NHS </a:t>
              </a:r>
              <a:br>
                <a:rPr lang="en-GB" sz="1100" dirty="0"/>
              </a:br>
              <a:r>
                <a:rPr lang="en-GB" sz="1100" dirty="0"/>
                <a:t>Leadership Academy</a:t>
              </a:r>
              <a:endParaRPr lang="en-US" sz="1100" dirty="0"/>
            </a:p>
          </p:txBody>
        </p:sp>
      </p:grpSp>
      <p:grpSp>
        <p:nvGrpSpPr>
          <p:cNvPr id="20" name="Group 19">
            <a:extLst>
              <a:ext uri="{FF2B5EF4-FFF2-40B4-BE49-F238E27FC236}">
                <a16:creationId xmlns:a16="http://schemas.microsoft.com/office/drawing/2014/main" id="{A7AA3EDC-3B66-194A-9D07-5A56BEDD36E8}"/>
              </a:ext>
            </a:extLst>
          </p:cNvPr>
          <p:cNvGrpSpPr/>
          <p:nvPr/>
        </p:nvGrpSpPr>
        <p:grpSpPr>
          <a:xfrm>
            <a:off x="9251118" y="492603"/>
            <a:ext cx="2209800" cy="2275809"/>
            <a:chOff x="9251118" y="492603"/>
            <a:chExt cx="2209800" cy="2275809"/>
          </a:xfrm>
        </p:grpSpPr>
        <p:sp>
          <p:nvSpPr>
            <p:cNvPr id="15" name="Oval 14">
              <a:extLst>
                <a:ext uri="{FF2B5EF4-FFF2-40B4-BE49-F238E27FC236}">
                  <a16:creationId xmlns:a16="http://schemas.microsoft.com/office/drawing/2014/main" id="{F9447742-678A-224C-840D-22870D567FF5}"/>
                </a:ext>
              </a:extLst>
            </p:cNvPr>
            <p:cNvSpPr/>
            <p:nvPr/>
          </p:nvSpPr>
          <p:spPr>
            <a:xfrm>
              <a:off x="9665840" y="492603"/>
              <a:ext cx="1315337" cy="1315336"/>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B78CC2F-FB0C-D749-9B24-0BE364C18646}"/>
                </a:ext>
              </a:extLst>
            </p:cNvPr>
            <p:cNvSpPr/>
            <p:nvPr/>
          </p:nvSpPr>
          <p:spPr>
            <a:xfrm>
              <a:off x="9251118" y="1952804"/>
              <a:ext cx="2209800" cy="815608"/>
            </a:xfrm>
            <a:prstGeom prst="rect">
              <a:avLst/>
            </a:prstGeom>
          </p:spPr>
          <p:txBody>
            <a:bodyPr wrap="square">
              <a:spAutoFit/>
            </a:bodyPr>
            <a:lstStyle/>
            <a:p>
              <a:pPr algn="ctr">
                <a:spcBef>
                  <a:spcPts val="1620"/>
                </a:spcBef>
              </a:pPr>
              <a:r>
                <a:rPr lang="en-GB" sz="1400" b="1" spc="-35" dirty="0">
                  <a:solidFill>
                    <a:srgbClr val="0060BF"/>
                  </a:solidFill>
                </a:rPr>
                <a:t>Amanda Sullivan</a:t>
              </a:r>
              <a:br>
                <a:rPr lang="en-GB" sz="1600" b="1" spc="-35" dirty="0">
                  <a:solidFill>
                    <a:srgbClr val="0060BF"/>
                  </a:solidFill>
                </a:rPr>
              </a:br>
              <a:r>
                <a:rPr lang="en-GB" sz="1100" dirty="0"/>
                <a:t>Accountable Officer </a:t>
              </a:r>
              <a:br>
                <a:rPr lang="en-GB" sz="1100" dirty="0"/>
              </a:br>
              <a:r>
                <a:rPr lang="en-GB" sz="1100" dirty="0"/>
                <a:t>Greater Nottingham CCGs </a:t>
              </a:r>
              <a:br>
                <a:rPr lang="en-GB" sz="1100" dirty="0"/>
              </a:br>
              <a:r>
                <a:rPr lang="en-GB" sz="1100" dirty="0"/>
                <a:t>&amp; Mid-Nottinghamshire CCGs</a:t>
              </a:r>
              <a:endParaRPr lang="en-US" sz="1100" dirty="0"/>
            </a:p>
          </p:txBody>
        </p:sp>
      </p:grpSp>
      <p:grpSp>
        <p:nvGrpSpPr>
          <p:cNvPr id="13" name="Group 12">
            <a:extLst>
              <a:ext uri="{FF2B5EF4-FFF2-40B4-BE49-F238E27FC236}">
                <a16:creationId xmlns:a16="http://schemas.microsoft.com/office/drawing/2014/main" id="{9B950525-E7E5-A245-AAF8-962473EF6EA8}"/>
              </a:ext>
            </a:extLst>
          </p:cNvPr>
          <p:cNvGrpSpPr/>
          <p:nvPr/>
        </p:nvGrpSpPr>
        <p:grpSpPr>
          <a:xfrm>
            <a:off x="3579336" y="3581757"/>
            <a:ext cx="2209800" cy="2614363"/>
            <a:chOff x="4018637" y="3581757"/>
            <a:chExt cx="2209800" cy="2614363"/>
          </a:xfrm>
        </p:grpSpPr>
        <p:sp>
          <p:nvSpPr>
            <p:cNvPr id="30" name="Rectangle 29">
              <a:extLst>
                <a:ext uri="{FF2B5EF4-FFF2-40B4-BE49-F238E27FC236}">
                  <a16:creationId xmlns:a16="http://schemas.microsoft.com/office/drawing/2014/main" id="{CB2B66E7-E09C-7444-885E-999B3BF10547}"/>
                </a:ext>
              </a:extLst>
            </p:cNvPr>
            <p:cNvSpPr/>
            <p:nvPr/>
          </p:nvSpPr>
          <p:spPr>
            <a:xfrm>
              <a:off x="4018637" y="5041958"/>
              <a:ext cx="2209800" cy="1154162"/>
            </a:xfrm>
            <a:prstGeom prst="rect">
              <a:avLst/>
            </a:prstGeom>
          </p:spPr>
          <p:txBody>
            <a:bodyPr wrap="square">
              <a:spAutoFit/>
            </a:bodyPr>
            <a:lstStyle/>
            <a:p>
              <a:pPr algn="ctr">
                <a:spcBef>
                  <a:spcPts val="1620"/>
                </a:spcBef>
              </a:pPr>
              <a:r>
                <a:rPr lang="en-GB" sz="1400" b="1" spc="-35" dirty="0">
                  <a:solidFill>
                    <a:srgbClr val="0060BF"/>
                  </a:solidFill>
                </a:rPr>
                <a:t>Clare Panniker</a:t>
              </a:r>
              <a:br>
                <a:rPr lang="en-GB" sz="1600" b="1" spc="-35" dirty="0">
                  <a:solidFill>
                    <a:srgbClr val="0060BF"/>
                  </a:solidFill>
                </a:rPr>
              </a:br>
              <a:r>
                <a:rPr lang="en-GB" sz="1100" dirty="0"/>
                <a:t>Chief Executive Officer, Basildon &amp; Thurrock NHS Foundation Trust, Mid-Essex, Hospitals NHS Trust and Southend University Hospital</a:t>
              </a:r>
              <a:endParaRPr lang="en-US" sz="1100" dirty="0"/>
            </a:p>
          </p:txBody>
        </p:sp>
        <p:sp>
          <p:nvSpPr>
            <p:cNvPr id="31" name="Oval 30">
              <a:extLst>
                <a:ext uri="{FF2B5EF4-FFF2-40B4-BE49-F238E27FC236}">
                  <a16:creationId xmlns:a16="http://schemas.microsoft.com/office/drawing/2014/main" id="{06A4544D-F6C9-D14E-A30F-8304174CFDF3}"/>
                </a:ext>
              </a:extLst>
            </p:cNvPr>
            <p:cNvSpPr/>
            <p:nvPr/>
          </p:nvSpPr>
          <p:spPr>
            <a:xfrm>
              <a:off x="4451827" y="3581757"/>
              <a:ext cx="1314000" cy="13140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23227E4A-CAA5-4542-9AF7-40EE1A8418FA}"/>
              </a:ext>
            </a:extLst>
          </p:cNvPr>
          <p:cNvGrpSpPr/>
          <p:nvPr/>
        </p:nvGrpSpPr>
        <p:grpSpPr>
          <a:xfrm>
            <a:off x="6415227" y="3581757"/>
            <a:ext cx="2209800" cy="2275809"/>
            <a:chOff x="9251118" y="3581757"/>
            <a:chExt cx="2209800" cy="2275809"/>
          </a:xfrm>
        </p:grpSpPr>
        <p:sp>
          <p:nvSpPr>
            <p:cNvPr id="32" name="Oval 31">
              <a:extLst>
                <a:ext uri="{FF2B5EF4-FFF2-40B4-BE49-F238E27FC236}">
                  <a16:creationId xmlns:a16="http://schemas.microsoft.com/office/drawing/2014/main" id="{CE6A4C6B-FB4D-8846-A5D8-A204CD3494A5}"/>
                </a:ext>
              </a:extLst>
            </p:cNvPr>
            <p:cNvSpPr/>
            <p:nvPr/>
          </p:nvSpPr>
          <p:spPr>
            <a:xfrm>
              <a:off x="9665840" y="3581757"/>
              <a:ext cx="1315337" cy="13153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C264733-BD9C-A149-8556-DE950ADC7306}"/>
                </a:ext>
              </a:extLst>
            </p:cNvPr>
            <p:cNvSpPr/>
            <p:nvPr/>
          </p:nvSpPr>
          <p:spPr>
            <a:xfrm>
              <a:off x="9251118" y="5041958"/>
              <a:ext cx="2209800" cy="815608"/>
            </a:xfrm>
            <a:prstGeom prst="rect">
              <a:avLst/>
            </a:prstGeom>
          </p:spPr>
          <p:txBody>
            <a:bodyPr wrap="square">
              <a:spAutoFit/>
            </a:bodyPr>
            <a:lstStyle/>
            <a:p>
              <a:pPr algn="ctr">
                <a:spcBef>
                  <a:spcPts val="1620"/>
                </a:spcBef>
              </a:pPr>
              <a:r>
                <a:rPr lang="en-GB" sz="1400" b="1" spc="-35" dirty="0">
                  <a:solidFill>
                    <a:srgbClr val="0060BF"/>
                  </a:solidFill>
                </a:rPr>
                <a:t>Dale Bywater </a:t>
              </a:r>
              <a:br>
                <a:rPr lang="en-GB" sz="1400" b="1" spc="-35" dirty="0">
                  <a:solidFill>
                    <a:srgbClr val="0060BF"/>
                  </a:solidFill>
                </a:rPr>
              </a:br>
              <a:r>
                <a:rPr lang="en-GB" sz="1100" dirty="0"/>
                <a:t>Executive Regional Managing Director Midlands &amp; East </a:t>
              </a:r>
              <a:br>
                <a:rPr lang="en-GB" sz="1100" dirty="0"/>
              </a:br>
              <a:r>
                <a:rPr lang="en-GB" sz="1100" dirty="0"/>
                <a:t>NHS Improvement</a:t>
              </a:r>
              <a:endParaRPr lang="en-US" sz="1100" dirty="0"/>
            </a:p>
          </p:txBody>
        </p:sp>
      </p:grpSp>
      <p:grpSp>
        <p:nvGrpSpPr>
          <p:cNvPr id="18" name="Group 17">
            <a:extLst>
              <a:ext uri="{FF2B5EF4-FFF2-40B4-BE49-F238E27FC236}">
                <a16:creationId xmlns:a16="http://schemas.microsoft.com/office/drawing/2014/main" id="{AD3CABCD-4A7C-6242-95A2-87D80F0867A8}"/>
              </a:ext>
            </a:extLst>
          </p:cNvPr>
          <p:cNvGrpSpPr/>
          <p:nvPr/>
        </p:nvGrpSpPr>
        <p:grpSpPr>
          <a:xfrm>
            <a:off x="9251118" y="3581757"/>
            <a:ext cx="2209800" cy="2106532"/>
            <a:chOff x="8327767" y="2805701"/>
            <a:chExt cx="2209800" cy="2106532"/>
          </a:xfrm>
        </p:grpSpPr>
        <p:sp>
          <p:nvSpPr>
            <p:cNvPr id="27" name="Oval 26">
              <a:extLst>
                <a:ext uri="{FF2B5EF4-FFF2-40B4-BE49-F238E27FC236}">
                  <a16:creationId xmlns:a16="http://schemas.microsoft.com/office/drawing/2014/main" id="{1F582C4A-35EC-284D-9AEA-09797D87EC60}"/>
                </a:ext>
              </a:extLst>
            </p:cNvPr>
            <p:cNvSpPr/>
            <p:nvPr/>
          </p:nvSpPr>
          <p:spPr>
            <a:xfrm>
              <a:off x="8758871" y="2805701"/>
              <a:ext cx="1315337" cy="131400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54752A8-3FDF-0446-872A-B5669D4352C2}"/>
                </a:ext>
              </a:extLst>
            </p:cNvPr>
            <p:cNvSpPr/>
            <p:nvPr/>
          </p:nvSpPr>
          <p:spPr>
            <a:xfrm>
              <a:off x="8327767" y="4265902"/>
              <a:ext cx="2209800" cy="646331"/>
            </a:xfrm>
            <a:prstGeom prst="rect">
              <a:avLst/>
            </a:prstGeom>
          </p:spPr>
          <p:txBody>
            <a:bodyPr wrap="square">
              <a:spAutoFit/>
            </a:bodyPr>
            <a:lstStyle/>
            <a:p>
              <a:pPr algn="ctr">
                <a:spcBef>
                  <a:spcPts val="1620"/>
                </a:spcBef>
              </a:pPr>
              <a:r>
                <a:rPr lang="en-GB" sz="1400" b="1" spc="-35" dirty="0">
                  <a:solidFill>
                    <a:srgbClr val="0060BF"/>
                  </a:solidFill>
                </a:rPr>
                <a:t>Danielle Oum</a:t>
              </a:r>
              <a:br>
                <a:rPr lang="en-GB" sz="1600" b="1" spc="-35" dirty="0">
                  <a:solidFill>
                    <a:srgbClr val="0060BF"/>
                  </a:solidFill>
                </a:rPr>
              </a:br>
              <a:r>
                <a:rPr lang="en-GB" sz="1100" dirty="0"/>
                <a:t>Chair Walsall Healthcare </a:t>
              </a:r>
              <a:br>
                <a:rPr lang="en-GB" sz="1100" dirty="0"/>
              </a:br>
              <a:r>
                <a:rPr lang="en-GB" sz="1100" dirty="0"/>
                <a:t>NHS Trust</a:t>
              </a:r>
              <a:endParaRPr lang="en-US" sz="1100" dirty="0"/>
            </a:p>
          </p:txBody>
        </p:sp>
      </p:grpSp>
    </p:spTree>
    <p:extLst>
      <p:ext uri="{BB962C8B-B14F-4D97-AF65-F5344CB8AC3E}">
        <p14:creationId xmlns:p14="http://schemas.microsoft.com/office/powerpoint/2010/main" val="2740907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CE46B6-7AD9-DA4F-8459-B5BFBB3F823D}"/>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38</a:t>
            </a:fld>
            <a:endParaRPr lang="en-GB" dirty="0"/>
          </a:p>
        </p:txBody>
      </p:sp>
      <p:sp>
        <p:nvSpPr>
          <p:cNvPr id="11" name="Rectangle 10">
            <a:extLst>
              <a:ext uri="{FF2B5EF4-FFF2-40B4-BE49-F238E27FC236}">
                <a16:creationId xmlns:a16="http://schemas.microsoft.com/office/drawing/2014/main" id="{EA73EF35-DD4D-8946-A1D6-4C3B815BF986}"/>
              </a:ext>
            </a:extLst>
          </p:cNvPr>
          <p:cNvSpPr/>
          <p:nvPr/>
        </p:nvSpPr>
        <p:spPr>
          <a:xfrm>
            <a:off x="731082" y="1952804"/>
            <a:ext cx="2209800" cy="646331"/>
          </a:xfrm>
          <a:prstGeom prst="rect">
            <a:avLst/>
          </a:prstGeom>
        </p:spPr>
        <p:txBody>
          <a:bodyPr wrap="square">
            <a:spAutoFit/>
          </a:bodyPr>
          <a:lstStyle/>
          <a:p>
            <a:pPr algn="ctr">
              <a:spcBef>
                <a:spcPts val="1620"/>
              </a:spcBef>
            </a:pPr>
            <a:r>
              <a:rPr lang="en-GB" sz="1400" b="1" spc="-35" dirty="0">
                <a:solidFill>
                  <a:srgbClr val="0060BF"/>
                </a:solidFill>
              </a:rPr>
              <a:t>David Farrelly</a:t>
            </a:r>
            <a:br>
              <a:rPr lang="en-GB" sz="1600" b="1" spc="-35" dirty="0">
                <a:solidFill>
                  <a:srgbClr val="0060BF"/>
                </a:solidFill>
              </a:rPr>
            </a:br>
            <a:r>
              <a:rPr lang="en-GB" sz="1100" dirty="0"/>
              <a:t>Regional Director Health Education England</a:t>
            </a:r>
            <a:endParaRPr lang="en-US" sz="1100" dirty="0"/>
          </a:p>
        </p:txBody>
      </p:sp>
      <p:sp>
        <p:nvSpPr>
          <p:cNvPr id="12" name="Oval 11">
            <a:extLst>
              <a:ext uri="{FF2B5EF4-FFF2-40B4-BE49-F238E27FC236}">
                <a16:creationId xmlns:a16="http://schemas.microsoft.com/office/drawing/2014/main" id="{FACC8F94-5EDE-AC40-ADD1-CA8217A72397}"/>
              </a:ext>
            </a:extLst>
          </p:cNvPr>
          <p:cNvSpPr/>
          <p:nvPr/>
        </p:nvSpPr>
        <p:spPr>
          <a:xfrm>
            <a:off x="1153995" y="492603"/>
            <a:ext cx="1315337" cy="131533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7529868E-26CB-F24F-8C24-253A45F401BE}"/>
              </a:ext>
            </a:extLst>
          </p:cNvPr>
          <p:cNvGrpSpPr/>
          <p:nvPr/>
        </p:nvGrpSpPr>
        <p:grpSpPr>
          <a:xfrm>
            <a:off x="3579336" y="492603"/>
            <a:ext cx="2209800" cy="2106532"/>
            <a:chOff x="6415227" y="492603"/>
            <a:chExt cx="2209800" cy="2106532"/>
          </a:xfrm>
        </p:grpSpPr>
        <p:sp>
          <p:nvSpPr>
            <p:cNvPr id="15" name="Oval 14">
              <a:extLst>
                <a:ext uri="{FF2B5EF4-FFF2-40B4-BE49-F238E27FC236}">
                  <a16:creationId xmlns:a16="http://schemas.microsoft.com/office/drawing/2014/main" id="{F9447742-678A-224C-840D-22870D567FF5}"/>
                </a:ext>
              </a:extLst>
            </p:cNvPr>
            <p:cNvSpPr/>
            <p:nvPr/>
          </p:nvSpPr>
          <p:spPr>
            <a:xfrm>
              <a:off x="6829949" y="492603"/>
              <a:ext cx="1315337" cy="1315336"/>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B78CC2F-FB0C-D749-9B24-0BE364C18646}"/>
                </a:ext>
              </a:extLst>
            </p:cNvPr>
            <p:cNvSpPr/>
            <p:nvPr/>
          </p:nvSpPr>
          <p:spPr>
            <a:xfrm>
              <a:off x="6415227" y="1952804"/>
              <a:ext cx="2209800" cy="646331"/>
            </a:xfrm>
            <a:prstGeom prst="rect">
              <a:avLst/>
            </a:prstGeom>
          </p:spPr>
          <p:txBody>
            <a:bodyPr wrap="square">
              <a:spAutoFit/>
            </a:bodyPr>
            <a:lstStyle/>
            <a:p>
              <a:pPr algn="ctr">
                <a:spcBef>
                  <a:spcPts val="1620"/>
                </a:spcBef>
              </a:pPr>
              <a:r>
                <a:rPr lang="en-GB" sz="1400" b="1" spc="-35" dirty="0">
                  <a:solidFill>
                    <a:srgbClr val="0060BF"/>
                  </a:solidFill>
                </a:rPr>
                <a:t>David Sissling</a:t>
              </a:r>
              <a:br>
                <a:rPr lang="en-GB" sz="1600" b="1" spc="-35" dirty="0">
                  <a:solidFill>
                    <a:srgbClr val="0060BF"/>
                  </a:solidFill>
                </a:rPr>
              </a:br>
              <a:r>
                <a:rPr lang="en-GB" sz="1100" dirty="0"/>
                <a:t>Senior Leadership Advisor </a:t>
              </a:r>
              <a:br>
                <a:rPr lang="en-GB" sz="1100" dirty="0"/>
              </a:br>
              <a:r>
                <a:rPr lang="en-GB" sz="1100" dirty="0"/>
                <a:t>NHS Improvement</a:t>
              </a:r>
              <a:endParaRPr lang="en-US" sz="1100" dirty="0"/>
            </a:p>
          </p:txBody>
        </p:sp>
      </p:grpSp>
      <p:sp>
        <p:nvSpPr>
          <p:cNvPr id="30" name="Rectangle 29">
            <a:extLst>
              <a:ext uri="{FF2B5EF4-FFF2-40B4-BE49-F238E27FC236}">
                <a16:creationId xmlns:a16="http://schemas.microsoft.com/office/drawing/2014/main" id="{CB2B66E7-E09C-7444-885E-999B3BF10547}"/>
              </a:ext>
            </a:extLst>
          </p:cNvPr>
          <p:cNvSpPr/>
          <p:nvPr/>
        </p:nvSpPr>
        <p:spPr>
          <a:xfrm>
            <a:off x="731082" y="5041958"/>
            <a:ext cx="2209800" cy="646331"/>
          </a:xfrm>
          <a:prstGeom prst="rect">
            <a:avLst/>
          </a:prstGeom>
        </p:spPr>
        <p:txBody>
          <a:bodyPr wrap="square">
            <a:spAutoFit/>
          </a:bodyPr>
          <a:lstStyle/>
          <a:p>
            <a:pPr algn="ctr">
              <a:spcBef>
                <a:spcPts val="1620"/>
              </a:spcBef>
            </a:pPr>
            <a:r>
              <a:rPr lang="en-GB" sz="1400" b="1" spc="-35" dirty="0">
                <a:solidFill>
                  <a:srgbClr val="0060BF"/>
                </a:solidFill>
              </a:rPr>
              <a:t>Hein Scheffer</a:t>
            </a:r>
            <a:br>
              <a:rPr lang="en-GB" sz="1600" b="1" spc="-35" dirty="0">
                <a:solidFill>
                  <a:srgbClr val="0060BF"/>
                </a:solidFill>
              </a:rPr>
            </a:br>
            <a:r>
              <a:rPr lang="en-GB" sz="1100" dirty="0"/>
              <a:t>Human Resources Director Herts, Beds &amp; Luton CCGs</a:t>
            </a:r>
            <a:endParaRPr lang="en-US" sz="1100" dirty="0"/>
          </a:p>
        </p:txBody>
      </p:sp>
      <p:sp>
        <p:nvSpPr>
          <p:cNvPr id="31" name="Oval 30">
            <a:extLst>
              <a:ext uri="{FF2B5EF4-FFF2-40B4-BE49-F238E27FC236}">
                <a16:creationId xmlns:a16="http://schemas.microsoft.com/office/drawing/2014/main" id="{06A4544D-F6C9-D14E-A30F-8304174CFDF3}"/>
              </a:ext>
            </a:extLst>
          </p:cNvPr>
          <p:cNvSpPr/>
          <p:nvPr/>
        </p:nvSpPr>
        <p:spPr>
          <a:xfrm>
            <a:off x="1154887" y="3581757"/>
            <a:ext cx="1314000" cy="1314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2AB7687C-3C55-DF43-9978-2C1572C597A1}"/>
              </a:ext>
            </a:extLst>
          </p:cNvPr>
          <p:cNvGrpSpPr/>
          <p:nvPr/>
        </p:nvGrpSpPr>
        <p:grpSpPr>
          <a:xfrm>
            <a:off x="9296400" y="492603"/>
            <a:ext cx="2209800" cy="1937255"/>
            <a:chOff x="9251118" y="492603"/>
            <a:chExt cx="2209800" cy="1937255"/>
          </a:xfrm>
        </p:grpSpPr>
        <p:sp>
          <p:nvSpPr>
            <p:cNvPr id="29" name="Oval 28">
              <a:extLst>
                <a:ext uri="{FF2B5EF4-FFF2-40B4-BE49-F238E27FC236}">
                  <a16:creationId xmlns:a16="http://schemas.microsoft.com/office/drawing/2014/main" id="{5B3337F2-1EAB-6D4D-B015-553D1913CE6C}"/>
                </a:ext>
              </a:extLst>
            </p:cNvPr>
            <p:cNvSpPr/>
            <p:nvPr/>
          </p:nvSpPr>
          <p:spPr>
            <a:xfrm>
              <a:off x="9682668" y="492603"/>
              <a:ext cx="1315337" cy="13140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5A8252B-BE5E-554E-9EF0-B3536098A74E}"/>
                </a:ext>
              </a:extLst>
            </p:cNvPr>
            <p:cNvSpPr/>
            <p:nvPr/>
          </p:nvSpPr>
          <p:spPr>
            <a:xfrm>
              <a:off x="9251118" y="1952804"/>
              <a:ext cx="2209800" cy="477054"/>
            </a:xfrm>
            <a:prstGeom prst="rect">
              <a:avLst/>
            </a:prstGeom>
          </p:spPr>
          <p:txBody>
            <a:bodyPr wrap="square">
              <a:spAutoFit/>
            </a:bodyPr>
            <a:lstStyle/>
            <a:p>
              <a:pPr algn="ctr">
                <a:spcBef>
                  <a:spcPts val="1620"/>
                </a:spcBef>
              </a:pPr>
              <a:r>
                <a:rPr lang="en-GB" sz="1400" b="1" spc="-35" dirty="0">
                  <a:solidFill>
                    <a:srgbClr val="0060BF"/>
                  </a:solidFill>
                </a:rPr>
                <a:t>Doyin Atewologun</a:t>
              </a:r>
              <a:br>
                <a:rPr lang="en-GB" sz="1600" b="1" spc="-35" dirty="0">
                  <a:solidFill>
                    <a:srgbClr val="0060BF"/>
                  </a:solidFill>
                </a:rPr>
              </a:br>
              <a:r>
                <a:rPr lang="en-GB" sz="1100" dirty="0"/>
                <a:t>Inclusion Advisor</a:t>
              </a:r>
              <a:endParaRPr lang="en-US" sz="1100" dirty="0"/>
            </a:p>
          </p:txBody>
        </p:sp>
      </p:grpSp>
      <p:grpSp>
        <p:nvGrpSpPr>
          <p:cNvPr id="14" name="Group 13">
            <a:extLst>
              <a:ext uri="{FF2B5EF4-FFF2-40B4-BE49-F238E27FC236}">
                <a16:creationId xmlns:a16="http://schemas.microsoft.com/office/drawing/2014/main" id="{968052BE-DF81-0144-8CFA-04DDDB524A3B}"/>
              </a:ext>
            </a:extLst>
          </p:cNvPr>
          <p:cNvGrpSpPr/>
          <p:nvPr/>
        </p:nvGrpSpPr>
        <p:grpSpPr>
          <a:xfrm>
            <a:off x="3579336" y="3581757"/>
            <a:ext cx="2209800" cy="2275809"/>
            <a:chOff x="3579336" y="3581757"/>
            <a:chExt cx="2209800" cy="2275809"/>
          </a:xfrm>
        </p:grpSpPr>
        <p:sp>
          <p:nvSpPr>
            <p:cNvPr id="32" name="Oval 31">
              <a:extLst>
                <a:ext uri="{FF2B5EF4-FFF2-40B4-BE49-F238E27FC236}">
                  <a16:creationId xmlns:a16="http://schemas.microsoft.com/office/drawing/2014/main" id="{CE6A4C6B-FB4D-8846-A5D8-A204CD3494A5}"/>
                </a:ext>
              </a:extLst>
            </p:cNvPr>
            <p:cNvSpPr/>
            <p:nvPr/>
          </p:nvSpPr>
          <p:spPr>
            <a:xfrm>
              <a:off x="3994058" y="3581757"/>
              <a:ext cx="1315337" cy="13153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C264733-BD9C-A149-8556-DE950ADC7306}"/>
                </a:ext>
              </a:extLst>
            </p:cNvPr>
            <p:cNvSpPr/>
            <p:nvPr/>
          </p:nvSpPr>
          <p:spPr>
            <a:xfrm>
              <a:off x="3579336" y="5041958"/>
              <a:ext cx="2209800" cy="815608"/>
            </a:xfrm>
            <a:prstGeom prst="rect">
              <a:avLst/>
            </a:prstGeom>
          </p:spPr>
          <p:txBody>
            <a:bodyPr wrap="square">
              <a:spAutoFit/>
            </a:bodyPr>
            <a:lstStyle/>
            <a:p>
              <a:pPr algn="ctr">
                <a:spcBef>
                  <a:spcPts val="1620"/>
                </a:spcBef>
              </a:pPr>
              <a:r>
                <a:rPr lang="en-GB" sz="1400" b="1" spc="-35" dirty="0">
                  <a:solidFill>
                    <a:srgbClr val="0060BF"/>
                  </a:solidFill>
                </a:rPr>
                <a:t>Ian Hall</a:t>
              </a:r>
              <a:br>
                <a:rPr lang="en-GB" sz="1600" b="1" spc="-35" dirty="0">
                  <a:solidFill>
                    <a:srgbClr val="0060BF"/>
                  </a:solidFill>
                </a:rPr>
              </a:br>
              <a:r>
                <a:rPr lang="en-GB" sz="1100" dirty="0"/>
                <a:t>Head of Service Improvement Midlands &amp; East </a:t>
              </a:r>
              <a:br>
                <a:rPr lang="en-GB" sz="1100" dirty="0"/>
              </a:br>
              <a:r>
                <a:rPr lang="en-GB" sz="1100" dirty="0"/>
                <a:t>NHS Improvement</a:t>
              </a:r>
              <a:endParaRPr lang="en-US" sz="1100" dirty="0"/>
            </a:p>
          </p:txBody>
        </p:sp>
      </p:grpSp>
      <p:grpSp>
        <p:nvGrpSpPr>
          <p:cNvPr id="17" name="Group 16">
            <a:extLst>
              <a:ext uri="{FF2B5EF4-FFF2-40B4-BE49-F238E27FC236}">
                <a16:creationId xmlns:a16="http://schemas.microsoft.com/office/drawing/2014/main" id="{907B08D8-A8EE-754D-80FF-A3CD9AB4DC4C}"/>
              </a:ext>
            </a:extLst>
          </p:cNvPr>
          <p:cNvGrpSpPr/>
          <p:nvPr/>
        </p:nvGrpSpPr>
        <p:grpSpPr>
          <a:xfrm>
            <a:off x="9296400" y="3572464"/>
            <a:ext cx="2209800" cy="2275809"/>
            <a:chOff x="9296400" y="3572464"/>
            <a:chExt cx="2209800" cy="2275809"/>
          </a:xfrm>
        </p:grpSpPr>
        <p:sp>
          <p:nvSpPr>
            <p:cNvPr id="28" name="Rectangle 27">
              <a:extLst>
                <a:ext uri="{FF2B5EF4-FFF2-40B4-BE49-F238E27FC236}">
                  <a16:creationId xmlns:a16="http://schemas.microsoft.com/office/drawing/2014/main" id="{4B46256B-8287-984C-A90F-922C5826C0B6}"/>
                </a:ext>
              </a:extLst>
            </p:cNvPr>
            <p:cNvSpPr/>
            <p:nvPr/>
          </p:nvSpPr>
          <p:spPr>
            <a:xfrm>
              <a:off x="9296400" y="5032665"/>
              <a:ext cx="2209800" cy="815608"/>
            </a:xfrm>
            <a:prstGeom prst="rect">
              <a:avLst/>
            </a:prstGeom>
          </p:spPr>
          <p:txBody>
            <a:bodyPr wrap="square">
              <a:spAutoFit/>
            </a:bodyPr>
            <a:lstStyle/>
            <a:p>
              <a:pPr algn="ctr">
                <a:spcBef>
                  <a:spcPts val="1620"/>
                </a:spcBef>
              </a:pPr>
              <a:r>
                <a:rPr lang="en-GB" sz="1400" b="1" spc="-35" dirty="0">
                  <a:solidFill>
                    <a:srgbClr val="0060BF"/>
                  </a:solidFill>
                </a:rPr>
                <a:t>Karen Bloomfield</a:t>
              </a:r>
              <a:br>
                <a:rPr lang="en-GB" sz="1600" b="1" spc="-35" dirty="0">
                  <a:solidFill>
                    <a:srgbClr val="0060BF"/>
                  </a:solidFill>
                </a:rPr>
              </a:br>
              <a:r>
                <a:rPr lang="en-GB" sz="1100" dirty="0"/>
                <a:t>Director, Head of Leadership East of England </a:t>
              </a:r>
              <a:br>
                <a:rPr lang="en-GB" sz="1100" dirty="0"/>
              </a:br>
              <a:r>
                <a:rPr lang="en-GB" sz="1100" dirty="0"/>
                <a:t>Leadership Academy</a:t>
              </a:r>
              <a:endParaRPr lang="en-US" sz="1100" dirty="0"/>
            </a:p>
          </p:txBody>
        </p:sp>
        <p:sp>
          <p:nvSpPr>
            <p:cNvPr id="35" name="Oval 34">
              <a:extLst>
                <a:ext uri="{FF2B5EF4-FFF2-40B4-BE49-F238E27FC236}">
                  <a16:creationId xmlns:a16="http://schemas.microsoft.com/office/drawing/2014/main" id="{BD6BD90A-F5C9-6E40-B058-105502C38D8E}"/>
                </a:ext>
              </a:extLst>
            </p:cNvPr>
            <p:cNvSpPr/>
            <p:nvPr/>
          </p:nvSpPr>
          <p:spPr>
            <a:xfrm>
              <a:off x="9719313" y="3572464"/>
              <a:ext cx="1315337" cy="1315336"/>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DE2626A2-F034-7647-9BE2-80107E694139}"/>
              </a:ext>
            </a:extLst>
          </p:cNvPr>
          <p:cNvGrpSpPr/>
          <p:nvPr/>
        </p:nvGrpSpPr>
        <p:grpSpPr>
          <a:xfrm>
            <a:off x="6401007" y="3572464"/>
            <a:ext cx="2209800" cy="2106532"/>
            <a:chOff x="6401007" y="3572464"/>
            <a:chExt cx="2209800" cy="2106532"/>
          </a:xfrm>
        </p:grpSpPr>
        <p:sp>
          <p:nvSpPr>
            <p:cNvPr id="37" name="Oval 36">
              <a:extLst>
                <a:ext uri="{FF2B5EF4-FFF2-40B4-BE49-F238E27FC236}">
                  <a16:creationId xmlns:a16="http://schemas.microsoft.com/office/drawing/2014/main" id="{0117D7A7-9D7B-7D4F-B119-102EB025A17D}"/>
                </a:ext>
              </a:extLst>
            </p:cNvPr>
            <p:cNvSpPr/>
            <p:nvPr/>
          </p:nvSpPr>
          <p:spPr>
            <a:xfrm>
              <a:off x="6832111" y="3572464"/>
              <a:ext cx="1315337" cy="1314000"/>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C66A010D-D9BE-F24B-B1E3-B08A46FB38D5}"/>
                </a:ext>
              </a:extLst>
            </p:cNvPr>
            <p:cNvSpPr/>
            <p:nvPr/>
          </p:nvSpPr>
          <p:spPr>
            <a:xfrm>
              <a:off x="6401007" y="5032665"/>
              <a:ext cx="2209800" cy="646331"/>
            </a:xfrm>
            <a:prstGeom prst="rect">
              <a:avLst/>
            </a:prstGeom>
          </p:spPr>
          <p:txBody>
            <a:bodyPr wrap="square">
              <a:spAutoFit/>
            </a:bodyPr>
            <a:lstStyle/>
            <a:p>
              <a:pPr algn="ctr">
                <a:spcBef>
                  <a:spcPts val="1620"/>
                </a:spcBef>
              </a:pPr>
              <a:r>
                <a:rPr lang="en-GB" sz="1400" b="1" spc="-35" dirty="0">
                  <a:solidFill>
                    <a:srgbClr val="0060BF"/>
                  </a:solidFill>
                </a:rPr>
                <a:t>Jagtar Singh</a:t>
              </a:r>
              <a:br>
                <a:rPr lang="en-GB" sz="1600" b="1" spc="-35" dirty="0">
                  <a:solidFill>
                    <a:srgbClr val="0060BF"/>
                  </a:solidFill>
                </a:rPr>
              </a:br>
              <a:r>
                <a:rPr lang="en-GB" sz="1100" dirty="0"/>
                <a:t>Chair Coventry &amp; Warwickshire Partnership NHS Trust</a:t>
              </a:r>
              <a:endParaRPr lang="en-US" sz="1100" dirty="0"/>
            </a:p>
          </p:txBody>
        </p:sp>
      </p:grpSp>
      <p:sp>
        <p:nvSpPr>
          <p:cNvPr id="40" name="Rectangle 39">
            <a:extLst>
              <a:ext uri="{FF2B5EF4-FFF2-40B4-BE49-F238E27FC236}">
                <a16:creationId xmlns:a16="http://schemas.microsoft.com/office/drawing/2014/main" id="{D47D027E-8E2F-8548-9C3B-F1AE62405AE3}"/>
              </a:ext>
            </a:extLst>
          </p:cNvPr>
          <p:cNvSpPr/>
          <p:nvPr/>
        </p:nvSpPr>
        <p:spPr>
          <a:xfrm>
            <a:off x="6401007" y="1952804"/>
            <a:ext cx="2209800" cy="815608"/>
          </a:xfrm>
          <a:prstGeom prst="rect">
            <a:avLst/>
          </a:prstGeom>
        </p:spPr>
        <p:txBody>
          <a:bodyPr wrap="square">
            <a:spAutoFit/>
          </a:bodyPr>
          <a:lstStyle/>
          <a:p>
            <a:pPr algn="ctr">
              <a:spcBef>
                <a:spcPts val="1620"/>
              </a:spcBef>
            </a:pPr>
            <a:r>
              <a:rPr lang="en-GB" sz="1400" b="1" spc="-35" dirty="0">
                <a:solidFill>
                  <a:srgbClr val="0060BF"/>
                </a:solidFill>
              </a:rPr>
              <a:t>Dean Fathers</a:t>
            </a:r>
            <a:br>
              <a:rPr lang="en-GB" sz="1600" b="1" spc="-35" dirty="0">
                <a:solidFill>
                  <a:srgbClr val="0060BF"/>
                </a:solidFill>
              </a:rPr>
            </a:br>
            <a:r>
              <a:rPr lang="en-GB" sz="1100" dirty="0"/>
              <a:t>Non-Executive Director Nottinghamshire Healthcare NHS Foundation Trust</a:t>
            </a:r>
            <a:endParaRPr lang="en-US" sz="1100" dirty="0"/>
          </a:p>
        </p:txBody>
      </p:sp>
      <p:sp>
        <p:nvSpPr>
          <p:cNvPr id="41" name="Oval 40">
            <a:extLst>
              <a:ext uri="{FF2B5EF4-FFF2-40B4-BE49-F238E27FC236}">
                <a16:creationId xmlns:a16="http://schemas.microsoft.com/office/drawing/2014/main" id="{144AA1BA-10C6-B040-8263-5ACD91B98C2E}"/>
              </a:ext>
            </a:extLst>
          </p:cNvPr>
          <p:cNvSpPr/>
          <p:nvPr/>
        </p:nvSpPr>
        <p:spPr>
          <a:xfrm>
            <a:off x="6823920" y="492603"/>
            <a:ext cx="1315337" cy="1315336"/>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3401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CE46B6-7AD9-DA4F-8459-B5BFBB3F823D}"/>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39</a:t>
            </a:fld>
            <a:endParaRPr lang="en-GB" dirty="0"/>
          </a:p>
        </p:txBody>
      </p:sp>
      <p:sp>
        <p:nvSpPr>
          <p:cNvPr id="15" name="Oval 14">
            <a:extLst>
              <a:ext uri="{FF2B5EF4-FFF2-40B4-BE49-F238E27FC236}">
                <a16:creationId xmlns:a16="http://schemas.microsoft.com/office/drawing/2014/main" id="{F9447742-678A-224C-840D-22870D567FF5}"/>
              </a:ext>
            </a:extLst>
          </p:cNvPr>
          <p:cNvSpPr/>
          <p:nvPr/>
        </p:nvSpPr>
        <p:spPr>
          <a:xfrm>
            <a:off x="1145804" y="492603"/>
            <a:ext cx="1315337" cy="131533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B78CC2F-FB0C-D749-9B24-0BE364C18646}"/>
              </a:ext>
            </a:extLst>
          </p:cNvPr>
          <p:cNvSpPr/>
          <p:nvPr/>
        </p:nvSpPr>
        <p:spPr>
          <a:xfrm>
            <a:off x="731082" y="1952804"/>
            <a:ext cx="2209800" cy="984885"/>
          </a:xfrm>
          <a:prstGeom prst="rect">
            <a:avLst/>
          </a:prstGeom>
        </p:spPr>
        <p:txBody>
          <a:bodyPr wrap="square">
            <a:spAutoFit/>
          </a:bodyPr>
          <a:lstStyle/>
          <a:p>
            <a:pPr algn="ctr">
              <a:spcBef>
                <a:spcPts val="1620"/>
              </a:spcBef>
            </a:pPr>
            <a:r>
              <a:rPr lang="en-GB" sz="1400" b="1" spc="-35" dirty="0">
                <a:solidFill>
                  <a:srgbClr val="0060BF"/>
                </a:solidFill>
              </a:rPr>
              <a:t>Karen Martin</a:t>
            </a:r>
            <a:br>
              <a:rPr lang="en-GB" sz="1600" b="1" spc="-35" dirty="0">
                <a:solidFill>
                  <a:srgbClr val="0060BF"/>
                </a:solidFill>
              </a:rPr>
            </a:br>
            <a:r>
              <a:rPr lang="en-GB" sz="1100" dirty="0"/>
              <a:t>Chief Information &amp; People Officer University Hospitals Coventry &amp; Warwickshire </a:t>
            </a:r>
            <a:br>
              <a:rPr lang="en-GB" sz="1100" dirty="0"/>
            </a:br>
            <a:r>
              <a:rPr lang="en-GB" sz="1100" dirty="0"/>
              <a:t>NHS Trust</a:t>
            </a:r>
            <a:endParaRPr lang="en-US" sz="1100" dirty="0"/>
          </a:p>
        </p:txBody>
      </p:sp>
      <p:sp>
        <p:nvSpPr>
          <p:cNvPr id="30" name="Rectangle 29">
            <a:extLst>
              <a:ext uri="{FF2B5EF4-FFF2-40B4-BE49-F238E27FC236}">
                <a16:creationId xmlns:a16="http://schemas.microsoft.com/office/drawing/2014/main" id="{CB2B66E7-E09C-7444-885E-999B3BF10547}"/>
              </a:ext>
            </a:extLst>
          </p:cNvPr>
          <p:cNvSpPr/>
          <p:nvPr/>
        </p:nvSpPr>
        <p:spPr>
          <a:xfrm>
            <a:off x="6411106" y="1952804"/>
            <a:ext cx="2209800" cy="815608"/>
          </a:xfrm>
          <a:prstGeom prst="rect">
            <a:avLst/>
          </a:prstGeom>
        </p:spPr>
        <p:txBody>
          <a:bodyPr wrap="square">
            <a:spAutoFit/>
          </a:bodyPr>
          <a:lstStyle/>
          <a:p>
            <a:pPr algn="ctr">
              <a:spcBef>
                <a:spcPts val="1620"/>
              </a:spcBef>
            </a:pPr>
            <a:r>
              <a:rPr lang="en-GB" sz="1400" b="1" spc="-35" dirty="0">
                <a:solidFill>
                  <a:srgbClr val="0060BF"/>
                </a:solidFill>
              </a:rPr>
              <a:t>Martin Hancock</a:t>
            </a:r>
            <a:br>
              <a:rPr lang="en-GB" sz="1600" b="1" spc="-35" dirty="0">
                <a:solidFill>
                  <a:srgbClr val="0060BF"/>
                </a:solidFill>
              </a:rPr>
            </a:br>
            <a:r>
              <a:rPr lang="en-GB" sz="1100" dirty="0"/>
              <a:t>National Head of Talent Management NHS </a:t>
            </a:r>
            <a:br>
              <a:rPr lang="en-GB" sz="1100" dirty="0"/>
            </a:br>
            <a:r>
              <a:rPr lang="en-GB" sz="1100" dirty="0"/>
              <a:t>Leadership Academy</a:t>
            </a:r>
            <a:endParaRPr lang="en-US" sz="1100" dirty="0"/>
          </a:p>
        </p:txBody>
      </p:sp>
      <p:sp>
        <p:nvSpPr>
          <p:cNvPr id="31" name="Oval 30">
            <a:extLst>
              <a:ext uri="{FF2B5EF4-FFF2-40B4-BE49-F238E27FC236}">
                <a16:creationId xmlns:a16="http://schemas.microsoft.com/office/drawing/2014/main" id="{06A4544D-F6C9-D14E-A30F-8304174CFDF3}"/>
              </a:ext>
            </a:extLst>
          </p:cNvPr>
          <p:cNvSpPr/>
          <p:nvPr/>
        </p:nvSpPr>
        <p:spPr>
          <a:xfrm>
            <a:off x="6834911" y="492603"/>
            <a:ext cx="1314000" cy="1314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5B3337F2-1EAB-6D4D-B015-553D1913CE6C}"/>
              </a:ext>
            </a:extLst>
          </p:cNvPr>
          <p:cNvSpPr/>
          <p:nvPr/>
        </p:nvSpPr>
        <p:spPr>
          <a:xfrm>
            <a:off x="4002644" y="492603"/>
            <a:ext cx="1315337" cy="13140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5A8252B-BE5E-554E-9EF0-B3536098A74E}"/>
              </a:ext>
            </a:extLst>
          </p:cNvPr>
          <p:cNvSpPr/>
          <p:nvPr/>
        </p:nvSpPr>
        <p:spPr>
          <a:xfrm>
            <a:off x="3571094" y="1952804"/>
            <a:ext cx="2209800" cy="646331"/>
          </a:xfrm>
          <a:prstGeom prst="rect">
            <a:avLst/>
          </a:prstGeom>
        </p:spPr>
        <p:txBody>
          <a:bodyPr wrap="square">
            <a:spAutoFit/>
          </a:bodyPr>
          <a:lstStyle/>
          <a:p>
            <a:pPr algn="ctr">
              <a:spcBef>
                <a:spcPts val="1620"/>
              </a:spcBef>
            </a:pPr>
            <a:r>
              <a:rPr lang="en-GB" sz="1400" b="1" spc="-35" dirty="0">
                <a:solidFill>
                  <a:srgbClr val="0060BF"/>
                </a:solidFill>
              </a:rPr>
              <a:t>Lynne Wigens</a:t>
            </a:r>
            <a:br>
              <a:rPr lang="en-GB" sz="1600" b="1" spc="-35" dirty="0">
                <a:solidFill>
                  <a:srgbClr val="0060BF"/>
                </a:solidFill>
              </a:rPr>
            </a:br>
            <a:r>
              <a:rPr lang="en-GB" sz="1100" dirty="0"/>
              <a:t>Regional Chief Nurse Midlands &amp; East NHS England</a:t>
            </a:r>
            <a:endParaRPr lang="en-US" sz="1100" dirty="0"/>
          </a:p>
        </p:txBody>
      </p:sp>
      <p:sp>
        <p:nvSpPr>
          <p:cNvPr id="32" name="Oval 31">
            <a:extLst>
              <a:ext uri="{FF2B5EF4-FFF2-40B4-BE49-F238E27FC236}">
                <a16:creationId xmlns:a16="http://schemas.microsoft.com/office/drawing/2014/main" id="{CE6A4C6B-FB4D-8846-A5D8-A204CD3494A5}"/>
              </a:ext>
            </a:extLst>
          </p:cNvPr>
          <p:cNvSpPr/>
          <p:nvPr/>
        </p:nvSpPr>
        <p:spPr>
          <a:xfrm>
            <a:off x="9665840" y="492603"/>
            <a:ext cx="1315337" cy="1315336"/>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C264733-BD9C-A149-8556-DE950ADC7306}"/>
              </a:ext>
            </a:extLst>
          </p:cNvPr>
          <p:cNvSpPr/>
          <p:nvPr/>
        </p:nvSpPr>
        <p:spPr>
          <a:xfrm>
            <a:off x="9251118" y="1952804"/>
            <a:ext cx="2209800" cy="984885"/>
          </a:xfrm>
          <a:prstGeom prst="rect">
            <a:avLst/>
          </a:prstGeom>
        </p:spPr>
        <p:txBody>
          <a:bodyPr wrap="square">
            <a:spAutoFit/>
          </a:bodyPr>
          <a:lstStyle/>
          <a:p>
            <a:pPr algn="ctr">
              <a:spcBef>
                <a:spcPts val="1620"/>
              </a:spcBef>
            </a:pPr>
            <a:r>
              <a:rPr lang="en-GB" sz="1400" b="1" spc="-35" dirty="0">
                <a:solidFill>
                  <a:srgbClr val="0060BF"/>
                </a:solidFill>
              </a:rPr>
              <a:t>Nick Carver</a:t>
            </a:r>
            <a:br>
              <a:rPr lang="en-GB" sz="1600" b="1" spc="-35" dirty="0">
                <a:solidFill>
                  <a:srgbClr val="0060BF"/>
                </a:solidFill>
              </a:rPr>
            </a:br>
            <a:r>
              <a:rPr lang="en-GB" sz="1100" dirty="0"/>
              <a:t>Chief Executive Officer East </a:t>
            </a:r>
            <a:br>
              <a:rPr lang="en-GB" sz="1100" dirty="0"/>
            </a:br>
            <a:r>
              <a:rPr lang="en-GB" sz="1100" dirty="0"/>
              <a:t>&amp; North Hertfordshire NHS </a:t>
            </a:r>
            <a:br>
              <a:rPr lang="en-GB" sz="1100" dirty="0"/>
            </a:br>
            <a:r>
              <a:rPr lang="en-GB" sz="1100" dirty="0"/>
              <a:t>Trust and Chair – Midlands </a:t>
            </a:r>
            <a:br>
              <a:rPr lang="en-GB" sz="1100" dirty="0"/>
            </a:br>
            <a:r>
              <a:rPr lang="en-GB" sz="1100" dirty="0"/>
              <a:t>&amp; East Regional Talent Board</a:t>
            </a:r>
            <a:endParaRPr lang="en-US" sz="1100" dirty="0"/>
          </a:p>
        </p:txBody>
      </p:sp>
      <p:sp>
        <p:nvSpPr>
          <p:cNvPr id="35" name="Rectangle 34">
            <a:extLst>
              <a:ext uri="{FF2B5EF4-FFF2-40B4-BE49-F238E27FC236}">
                <a16:creationId xmlns:a16="http://schemas.microsoft.com/office/drawing/2014/main" id="{D6293F7E-3C2E-434C-9EF4-47FFF4D486F2}"/>
              </a:ext>
            </a:extLst>
          </p:cNvPr>
          <p:cNvSpPr/>
          <p:nvPr/>
        </p:nvSpPr>
        <p:spPr>
          <a:xfrm>
            <a:off x="3575913" y="5048192"/>
            <a:ext cx="2209800" cy="646331"/>
          </a:xfrm>
          <a:prstGeom prst="rect">
            <a:avLst/>
          </a:prstGeom>
        </p:spPr>
        <p:txBody>
          <a:bodyPr wrap="square">
            <a:spAutoFit/>
          </a:bodyPr>
          <a:lstStyle/>
          <a:p>
            <a:pPr algn="ctr">
              <a:spcBef>
                <a:spcPts val="1620"/>
              </a:spcBef>
            </a:pPr>
            <a:r>
              <a:rPr lang="en-GB" sz="1400" b="1" spc="-35" dirty="0">
                <a:solidFill>
                  <a:srgbClr val="0060BF"/>
                </a:solidFill>
              </a:rPr>
              <a:t>Paul Maubach</a:t>
            </a:r>
            <a:br>
              <a:rPr lang="en-GB" sz="1600" b="1" spc="-35" dirty="0">
                <a:solidFill>
                  <a:srgbClr val="0060BF"/>
                </a:solidFill>
              </a:rPr>
            </a:br>
            <a:r>
              <a:rPr lang="en-GB" sz="1100" dirty="0"/>
              <a:t>Accountable Officer </a:t>
            </a:r>
            <a:br>
              <a:rPr lang="en-GB" sz="1100" dirty="0"/>
            </a:br>
            <a:r>
              <a:rPr lang="en-GB" sz="1100" dirty="0"/>
              <a:t>Dudley CCG</a:t>
            </a:r>
            <a:endParaRPr lang="en-US" sz="1100" dirty="0"/>
          </a:p>
        </p:txBody>
      </p:sp>
      <p:sp>
        <p:nvSpPr>
          <p:cNvPr id="36" name="Oval 35">
            <a:extLst>
              <a:ext uri="{FF2B5EF4-FFF2-40B4-BE49-F238E27FC236}">
                <a16:creationId xmlns:a16="http://schemas.microsoft.com/office/drawing/2014/main" id="{41C2D27E-A41E-AB4A-9944-6848823E8E36}"/>
              </a:ext>
            </a:extLst>
          </p:cNvPr>
          <p:cNvSpPr/>
          <p:nvPr/>
        </p:nvSpPr>
        <p:spPr>
          <a:xfrm>
            <a:off x="3998826" y="3587991"/>
            <a:ext cx="1315337" cy="1315336"/>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054FB086-E868-E647-8F28-B30E59391388}"/>
              </a:ext>
            </a:extLst>
          </p:cNvPr>
          <p:cNvSpPr/>
          <p:nvPr/>
        </p:nvSpPr>
        <p:spPr>
          <a:xfrm>
            <a:off x="1146773" y="3587991"/>
            <a:ext cx="1315337" cy="1314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7412438-5AD2-D34A-BED4-68AB2D272DA8}"/>
              </a:ext>
            </a:extLst>
          </p:cNvPr>
          <p:cNvSpPr/>
          <p:nvPr/>
        </p:nvSpPr>
        <p:spPr>
          <a:xfrm>
            <a:off x="715669" y="5048192"/>
            <a:ext cx="2209800" cy="815608"/>
          </a:xfrm>
          <a:prstGeom prst="rect">
            <a:avLst/>
          </a:prstGeom>
        </p:spPr>
        <p:txBody>
          <a:bodyPr wrap="square">
            <a:spAutoFit/>
          </a:bodyPr>
          <a:lstStyle/>
          <a:p>
            <a:pPr algn="ctr">
              <a:spcBef>
                <a:spcPts val="1620"/>
              </a:spcBef>
            </a:pPr>
            <a:r>
              <a:rPr lang="en-GB" sz="1400" b="1" spc="-35" dirty="0">
                <a:solidFill>
                  <a:srgbClr val="0060BF"/>
                </a:solidFill>
              </a:rPr>
              <a:t>Nicky Hill</a:t>
            </a:r>
            <a:br>
              <a:rPr lang="en-GB" sz="1600" b="1" spc="-35" dirty="0">
                <a:solidFill>
                  <a:srgbClr val="0060BF"/>
                </a:solidFill>
              </a:rPr>
            </a:br>
            <a:r>
              <a:rPr lang="en-GB" sz="1100" dirty="0"/>
              <a:t>Human Resources </a:t>
            </a:r>
            <a:br>
              <a:rPr lang="en-GB" sz="1100" dirty="0"/>
            </a:br>
            <a:r>
              <a:rPr lang="en-GB" sz="1100" dirty="0"/>
              <a:t>Director Nottingham University Hospitals NHS Trust</a:t>
            </a:r>
            <a:endParaRPr lang="en-US" sz="1100" dirty="0"/>
          </a:p>
        </p:txBody>
      </p:sp>
      <p:sp>
        <p:nvSpPr>
          <p:cNvPr id="41" name="Oval 40">
            <a:extLst>
              <a:ext uri="{FF2B5EF4-FFF2-40B4-BE49-F238E27FC236}">
                <a16:creationId xmlns:a16="http://schemas.microsoft.com/office/drawing/2014/main" id="{17B59049-DB5C-A94F-B5CA-A6BBF88417D6}"/>
              </a:ext>
            </a:extLst>
          </p:cNvPr>
          <p:cNvSpPr/>
          <p:nvPr/>
        </p:nvSpPr>
        <p:spPr>
          <a:xfrm>
            <a:off x="6850879" y="3587991"/>
            <a:ext cx="1315337" cy="1315336"/>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9D75536-CF9D-F844-B12B-1F2B85D5BA33}"/>
              </a:ext>
            </a:extLst>
          </p:cNvPr>
          <p:cNvSpPr/>
          <p:nvPr/>
        </p:nvSpPr>
        <p:spPr>
          <a:xfrm>
            <a:off x="6436157" y="5048192"/>
            <a:ext cx="2209800" cy="646331"/>
          </a:xfrm>
          <a:prstGeom prst="rect">
            <a:avLst/>
          </a:prstGeom>
        </p:spPr>
        <p:txBody>
          <a:bodyPr wrap="square">
            <a:spAutoFit/>
          </a:bodyPr>
          <a:lstStyle/>
          <a:p>
            <a:pPr algn="ctr">
              <a:spcBef>
                <a:spcPts val="1620"/>
              </a:spcBef>
            </a:pPr>
            <a:r>
              <a:rPr lang="en-GB" sz="1400" b="1" spc="-35" dirty="0">
                <a:solidFill>
                  <a:srgbClr val="0060BF"/>
                </a:solidFill>
              </a:rPr>
              <a:t>Paul O’Neill</a:t>
            </a:r>
            <a:br>
              <a:rPr lang="en-GB" sz="1600" b="1" spc="-35" dirty="0">
                <a:solidFill>
                  <a:srgbClr val="0060BF"/>
                </a:solidFill>
              </a:rPr>
            </a:br>
            <a:r>
              <a:rPr lang="en-GB" sz="1100" dirty="0"/>
              <a:t>Director East Midlands Leadership Academy</a:t>
            </a:r>
            <a:endParaRPr lang="en-US" sz="1100" dirty="0"/>
          </a:p>
        </p:txBody>
      </p:sp>
      <p:sp>
        <p:nvSpPr>
          <p:cNvPr id="44" name="Oval 43">
            <a:extLst>
              <a:ext uri="{FF2B5EF4-FFF2-40B4-BE49-F238E27FC236}">
                <a16:creationId xmlns:a16="http://schemas.microsoft.com/office/drawing/2014/main" id="{DA7FB25A-6A30-4345-8717-B0AA5A35DD48}"/>
              </a:ext>
            </a:extLst>
          </p:cNvPr>
          <p:cNvSpPr/>
          <p:nvPr/>
        </p:nvSpPr>
        <p:spPr>
          <a:xfrm>
            <a:off x="9727950" y="3587991"/>
            <a:ext cx="1315337" cy="13140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895FD32-2A29-984A-A360-F3A220F4A966}"/>
              </a:ext>
            </a:extLst>
          </p:cNvPr>
          <p:cNvSpPr/>
          <p:nvPr/>
        </p:nvSpPr>
        <p:spPr>
          <a:xfrm>
            <a:off x="9296400" y="5048192"/>
            <a:ext cx="2209800" cy="984885"/>
          </a:xfrm>
          <a:prstGeom prst="rect">
            <a:avLst/>
          </a:prstGeom>
        </p:spPr>
        <p:txBody>
          <a:bodyPr wrap="square">
            <a:spAutoFit/>
          </a:bodyPr>
          <a:lstStyle/>
          <a:p>
            <a:pPr algn="ctr">
              <a:spcBef>
                <a:spcPts val="1620"/>
              </a:spcBef>
            </a:pPr>
            <a:r>
              <a:rPr lang="en-GB" sz="1400" b="1" spc="-35" dirty="0">
                <a:solidFill>
                  <a:srgbClr val="0060BF"/>
                </a:solidFill>
              </a:rPr>
              <a:t>Paul Watson</a:t>
            </a:r>
            <a:br>
              <a:rPr lang="en-GB" sz="1600" b="1" spc="-35" dirty="0">
                <a:solidFill>
                  <a:srgbClr val="0060BF"/>
                </a:solidFill>
              </a:rPr>
            </a:br>
            <a:r>
              <a:rPr lang="en-GB" sz="1100" dirty="0"/>
              <a:t>Regional Director NHS England Paula Clark Chief Executive Officer University Hospital of the North Midlands NHS Trust</a:t>
            </a:r>
            <a:endParaRPr lang="en-US" sz="1100" dirty="0"/>
          </a:p>
        </p:txBody>
      </p:sp>
    </p:spTree>
    <p:extLst>
      <p:ext uri="{BB962C8B-B14F-4D97-AF65-F5344CB8AC3E}">
        <p14:creationId xmlns:p14="http://schemas.microsoft.com/office/powerpoint/2010/main" val="1254814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4</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2"/>
            <a:ext cx="4800600" cy="2123658"/>
          </a:xfrm>
          <a:prstGeom prst="rect">
            <a:avLst/>
          </a:prstGeom>
          <a:noFill/>
        </p:spPr>
        <p:txBody>
          <a:bodyPr wrap="square" rtlCol="0" anchor="t">
            <a:spAutoFit/>
          </a:bodyPr>
          <a:lstStyle/>
          <a:p>
            <a:pPr lvl="0"/>
            <a:r>
              <a:rPr lang="en-GB" sz="2200" b="1" dirty="0">
                <a:solidFill>
                  <a:srgbClr val="005EB8"/>
                </a:solidFill>
              </a:rPr>
              <a:t>Be clear about, and then disseminate, a clear “business case” explaining why diversity and inclusion need to be central to successful talent management in your context.</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C17B1B-ADB3-3E42-86F6-B473BB5A7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611" r="16063" b="2"/>
          <a:stretch/>
        </p:blipFill>
        <p:spPr>
          <a:xfrm flipH="1">
            <a:off x="0" y="-1"/>
            <a:ext cx="5334000" cy="6781793"/>
          </a:xfrm>
          <a:prstGeom prst="rect">
            <a:avLst/>
          </a:prstGeom>
        </p:spPr>
      </p:pic>
    </p:spTree>
    <p:extLst>
      <p:ext uri="{BB962C8B-B14F-4D97-AF65-F5344CB8AC3E}">
        <p14:creationId xmlns:p14="http://schemas.microsoft.com/office/powerpoint/2010/main" val="3843121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CE46B6-7AD9-DA4F-8459-B5BFBB3F823D}"/>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40</a:t>
            </a:fld>
            <a:endParaRPr lang="en-GB" dirty="0"/>
          </a:p>
        </p:txBody>
      </p:sp>
      <p:grpSp>
        <p:nvGrpSpPr>
          <p:cNvPr id="7" name="Group 6">
            <a:extLst>
              <a:ext uri="{FF2B5EF4-FFF2-40B4-BE49-F238E27FC236}">
                <a16:creationId xmlns:a16="http://schemas.microsoft.com/office/drawing/2014/main" id="{E91F4100-E0A9-8842-857E-D35B8334BE1C}"/>
              </a:ext>
            </a:extLst>
          </p:cNvPr>
          <p:cNvGrpSpPr/>
          <p:nvPr/>
        </p:nvGrpSpPr>
        <p:grpSpPr>
          <a:xfrm>
            <a:off x="731082" y="3587991"/>
            <a:ext cx="2209800" cy="1937255"/>
            <a:chOff x="9251118" y="492603"/>
            <a:chExt cx="2209800" cy="1937255"/>
          </a:xfrm>
        </p:grpSpPr>
        <p:sp>
          <p:nvSpPr>
            <p:cNvPr id="11" name="Rectangle 10">
              <a:extLst>
                <a:ext uri="{FF2B5EF4-FFF2-40B4-BE49-F238E27FC236}">
                  <a16:creationId xmlns:a16="http://schemas.microsoft.com/office/drawing/2014/main" id="{EA73EF35-DD4D-8946-A1D6-4C3B815BF986}"/>
                </a:ext>
              </a:extLst>
            </p:cNvPr>
            <p:cNvSpPr/>
            <p:nvPr/>
          </p:nvSpPr>
          <p:spPr>
            <a:xfrm>
              <a:off x="9251118" y="1952804"/>
              <a:ext cx="2209800" cy="477054"/>
            </a:xfrm>
            <a:prstGeom prst="rect">
              <a:avLst/>
            </a:prstGeom>
          </p:spPr>
          <p:txBody>
            <a:bodyPr wrap="square">
              <a:spAutoFit/>
            </a:bodyPr>
            <a:lstStyle/>
            <a:p>
              <a:pPr algn="ctr">
                <a:spcBef>
                  <a:spcPts val="1620"/>
                </a:spcBef>
              </a:pPr>
              <a:r>
                <a:rPr lang="en-GB" sz="1400" b="1" spc="-35" dirty="0">
                  <a:solidFill>
                    <a:srgbClr val="0060BF"/>
                  </a:solidFill>
                </a:rPr>
                <a:t>Roger Kline</a:t>
              </a:r>
              <a:br>
                <a:rPr lang="en-GB" sz="1600" b="1" spc="-35" dirty="0">
                  <a:solidFill>
                    <a:srgbClr val="0060BF"/>
                  </a:solidFill>
                </a:rPr>
              </a:br>
              <a:r>
                <a:rPr lang="en-GB" sz="1100" dirty="0"/>
                <a:t>Inclusion Advisor</a:t>
              </a:r>
              <a:endParaRPr lang="en-US" sz="1100" dirty="0"/>
            </a:p>
          </p:txBody>
        </p:sp>
        <p:sp>
          <p:nvSpPr>
            <p:cNvPr id="12" name="Oval 11">
              <a:extLst>
                <a:ext uri="{FF2B5EF4-FFF2-40B4-BE49-F238E27FC236}">
                  <a16:creationId xmlns:a16="http://schemas.microsoft.com/office/drawing/2014/main" id="{FACC8F94-5EDE-AC40-ADD1-CA8217A72397}"/>
                </a:ext>
              </a:extLst>
            </p:cNvPr>
            <p:cNvSpPr/>
            <p:nvPr/>
          </p:nvSpPr>
          <p:spPr>
            <a:xfrm>
              <a:off x="9674031" y="492603"/>
              <a:ext cx="1315337" cy="131533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035E10CA-9D65-C540-B4C4-C7B01BF80F21}"/>
              </a:ext>
            </a:extLst>
          </p:cNvPr>
          <p:cNvGrpSpPr/>
          <p:nvPr/>
        </p:nvGrpSpPr>
        <p:grpSpPr>
          <a:xfrm>
            <a:off x="6411106" y="492603"/>
            <a:ext cx="2209800" cy="2445086"/>
            <a:chOff x="6411106" y="492603"/>
            <a:chExt cx="2209800" cy="2445086"/>
          </a:xfrm>
        </p:grpSpPr>
        <p:sp>
          <p:nvSpPr>
            <p:cNvPr id="9" name="Oval 8">
              <a:extLst>
                <a:ext uri="{FF2B5EF4-FFF2-40B4-BE49-F238E27FC236}">
                  <a16:creationId xmlns:a16="http://schemas.microsoft.com/office/drawing/2014/main" id="{3380CCF8-231E-D84A-B3B7-F7808E854F6A}"/>
                </a:ext>
              </a:extLst>
            </p:cNvPr>
            <p:cNvSpPr/>
            <p:nvPr/>
          </p:nvSpPr>
          <p:spPr>
            <a:xfrm>
              <a:off x="6842210" y="492603"/>
              <a:ext cx="1315337" cy="1314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6ECF9E-769C-BE49-A97A-4BF41C4F8932}"/>
                </a:ext>
              </a:extLst>
            </p:cNvPr>
            <p:cNvSpPr/>
            <p:nvPr/>
          </p:nvSpPr>
          <p:spPr>
            <a:xfrm>
              <a:off x="6411106" y="1952804"/>
              <a:ext cx="2209800" cy="984885"/>
            </a:xfrm>
            <a:prstGeom prst="rect">
              <a:avLst/>
            </a:prstGeom>
          </p:spPr>
          <p:txBody>
            <a:bodyPr wrap="square">
              <a:spAutoFit/>
            </a:bodyPr>
            <a:lstStyle/>
            <a:p>
              <a:pPr algn="ctr">
                <a:spcBef>
                  <a:spcPts val="1620"/>
                </a:spcBef>
              </a:pPr>
              <a:r>
                <a:rPr lang="en-GB" sz="1400" b="1" spc="-35" dirty="0">
                  <a:solidFill>
                    <a:srgbClr val="0060BF"/>
                  </a:solidFill>
                </a:rPr>
                <a:t>Richard Kirby</a:t>
              </a:r>
              <a:br>
                <a:rPr lang="en-GB" sz="1600" b="1" spc="-35" dirty="0">
                  <a:solidFill>
                    <a:srgbClr val="0060BF"/>
                  </a:solidFill>
                </a:rPr>
              </a:br>
              <a:r>
                <a:rPr lang="en-GB" sz="1100" dirty="0"/>
                <a:t>Chief Executive Officer Birmingham Community Healthcare NHS </a:t>
              </a:r>
              <a:br>
                <a:rPr lang="en-GB" sz="1100" dirty="0"/>
              </a:br>
              <a:r>
                <a:rPr lang="en-GB" sz="1100" dirty="0"/>
                <a:t>Foundation Trust</a:t>
              </a:r>
              <a:endParaRPr lang="en-US" sz="1100" dirty="0"/>
            </a:p>
          </p:txBody>
        </p:sp>
      </p:grpSp>
      <p:grpSp>
        <p:nvGrpSpPr>
          <p:cNvPr id="6" name="Group 5">
            <a:extLst>
              <a:ext uri="{FF2B5EF4-FFF2-40B4-BE49-F238E27FC236}">
                <a16:creationId xmlns:a16="http://schemas.microsoft.com/office/drawing/2014/main" id="{8E5C880D-BB3E-8F46-84AF-4545197BDB17}"/>
              </a:ext>
            </a:extLst>
          </p:cNvPr>
          <p:cNvGrpSpPr/>
          <p:nvPr/>
        </p:nvGrpSpPr>
        <p:grpSpPr>
          <a:xfrm>
            <a:off x="3571094" y="3587991"/>
            <a:ext cx="2209800" cy="2275809"/>
            <a:chOff x="743445" y="3587991"/>
            <a:chExt cx="2209800" cy="2275809"/>
          </a:xfrm>
        </p:grpSpPr>
        <p:sp>
          <p:nvSpPr>
            <p:cNvPr id="15" name="Oval 14">
              <a:extLst>
                <a:ext uri="{FF2B5EF4-FFF2-40B4-BE49-F238E27FC236}">
                  <a16:creationId xmlns:a16="http://schemas.microsoft.com/office/drawing/2014/main" id="{F9447742-678A-224C-840D-22870D567FF5}"/>
                </a:ext>
              </a:extLst>
            </p:cNvPr>
            <p:cNvSpPr/>
            <p:nvPr/>
          </p:nvSpPr>
          <p:spPr>
            <a:xfrm>
              <a:off x="1158167" y="3587991"/>
              <a:ext cx="1315337" cy="1315336"/>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B78CC2F-FB0C-D749-9B24-0BE364C18646}"/>
                </a:ext>
              </a:extLst>
            </p:cNvPr>
            <p:cNvSpPr/>
            <p:nvPr/>
          </p:nvSpPr>
          <p:spPr>
            <a:xfrm>
              <a:off x="743445" y="5048192"/>
              <a:ext cx="2209800" cy="815608"/>
            </a:xfrm>
            <a:prstGeom prst="rect">
              <a:avLst/>
            </a:prstGeom>
          </p:spPr>
          <p:txBody>
            <a:bodyPr wrap="square">
              <a:spAutoFit/>
            </a:bodyPr>
            <a:lstStyle/>
            <a:p>
              <a:pPr algn="ctr">
                <a:spcBef>
                  <a:spcPts val="1620"/>
                </a:spcBef>
              </a:pPr>
              <a:r>
                <a:rPr lang="en-GB" sz="1400" b="1" spc="-35" dirty="0">
                  <a:solidFill>
                    <a:srgbClr val="0060BF"/>
                  </a:solidFill>
                </a:rPr>
                <a:t>Sally Scales</a:t>
              </a:r>
              <a:br>
                <a:rPr lang="en-GB" sz="1600" b="1" spc="-35" dirty="0">
                  <a:solidFill>
                    <a:srgbClr val="0060BF"/>
                  </a:solidFill>
                </a:rPr>
              </a:br>
              <a:r>
                <a:rPr lang="en-GB" sz="1100" dirty="0"/>
                <a:t>Associate Director, </a:t>
              </a:r>
              <a:br>
                <a:rPr lang="en-GB" sz="1100" dirty="0"/>
              </a:br>
              <a:r>
                <a:rPr lang="en-GB" sz="1100" dirty="0"/>
                <a:t>Head of Executive Search </a:t>
              </a:r>
              <a:br>
                <a:rPr lang="en-GB" sz="1100" dirty="0"/>
              </a:br>
              <a:r>
                <a:rPr lang="en-GB" sz="1100" dirty="0"/>
                <a:t>NHS Leadership Academy</a:t>
              </a:r>
              <a:endParaRPr lang="en-US" sz="1100" dirty="0"/>
            </a:p>
          </p:txBody>
        </p:sp>
      </p:grpSp>
      <p:grpSp>
        <p:nvGrpSpPr>
          <p:cNvPr id="3" name="Group 2">
            <a:extLst>
              <a:ext uri="{FF2B5EF4-FFF2-40B4-BE49-F238E27FC236}">
                <a16:creationId xmlns:a16="http://schemas.microsoft.com/office/drawing/2014/main" id="{9C2ED85B-2DBD-204E-99A9-DA512131B930}"/>
              </a:ext>
            </a:extLst>
          </p:cNvPr>
          <p:cNvGrpSpPr/>
          <p:nvPr/>
        </p:nvGrpSpPr>
        <p:grpSpPr>
          <a:xfrm>
            <a:off x="9251118" y="3587991"/>
            <a:ext cx="2209800" cy="2275809"/>
            <a:chOff x="6415227" y="3587991"/>
            <a:chExt cx="2209800" cy="2275809"/>
          </a:xfrm>
        </p:grpSpPr>
        <p:sp>
          <p:nvSpPr>
            <p:cNvPr id="30" name="Rectangle 29">
              <a:extLst>
                <a:ext uri="{FF2B5EF4-FFF2-40B4-BE49-F238E27FC236}">
                  <a16:creationId xmlns:a16="http://schemas.microsoft.com/office/drawing/2014/main" id="{CB2B66E7-E09C-7444-885E-999B3BF10547}"/>
                </a:ext>
              </a:extLst>
            </p:cNvPr>
            <p:cNvSpPr/>
            <p:nvPr/>
          </p:nvSpPr>
          <p:spPr>
            <a:xfrm>
              <a:off x="6415227" y="5048192"/>
              <a:ext cx="2209800" cy="815608"/>
            </a:xfrm>
            <a:prstGeom prst="rect">
              <a:avLst/>
            </a:prstGeom>
          </p:spPr>
          <p:txBody>
            <a:bodyPr wrap="square">
              <a:spAutoFit/>
            </a:bodyPr>
            <a:lstStyle/>
            <a:p>
              <a:pPr algn="ctr">
                <a:spcBef>
                  <a:spcPts val="1620"/>
                </a:spcBef>
              </a:pPr>
              <a:r>
                <a:rPr lang="en-GB" sz="1400" b="1" spc="-35" dirty="0">
                  <a:solidFill>
                    <a:srgbClr val="0060BF"/>
                  </a:solidFill>
                </a:rPr>
                <a:t>Sonia Swart</a:t>
              </a:r>
              <a:br>
                <a:rPr lang="en-GB" sz="1600" b="1" spc="-35" dirty="0">
                  <a:solidFill>
                    <a:srgbClr val="0060BF"/>
                  </a:solidFill>
                </a:rPr>
              </a:br>
              <a:r>
                <a:rPr lang="en-GB" sz="1100" dirty="0"/>
                <a:t>Chief Executive Officer Northampton General </a:t>
              </a:r>
              <a:br>
                <a:rPr lang="en-GB" sz="1100" dirty="0"/>
              </a:br>
              <a:r>
                <a:rPr lang="en-GB" sz="1100" dirty="0"/>
                <a:t>Hospital NHS Trust</a:t>
              </a:r>
              <a:endParaRPr lang="en-US" sz="1100" dirty="0"/>
            </a:p>
          </p:txBody>
        </p:sp>
        <p:sp>
          <p:nvSpPr>
            <p:cNvPr id="31" name="Oval 30">
              <a:extLst>
                <a:ext uri="{FF2B5EF4-FFF2-40B4-BE49-F238E27FC236}">
                  <a16:creationId xmlns:a16="http://schemas.microsoft.com/office/drawing/2014/main" id="{06A4544D-F6C9-D14E-A30F-8304174CFDF3}"/>
                </a:ext>
              </a:extLst>
            </p:cNvPr>
            <p:cNvSpPr/>
            <p:nvPr/>
          </p:nvSpPr>
          <p:spPr>
            <a:xfrm>
              <a:off x="6839032" y="3587991"/>
              <a:ext cx="1314000" cy="13140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EFF1B683-DB7B-4446-9DD0-D96B1DFAC299}"/>
              </a:ext>
            </a:extLst>
          </p:cNvPr>
          <p:cNvGrpSpPr/>
          <p:nvPr/>
        </p:nvGrpSpPr>
        <p:grpSpPr>
          <a:xfrm>
            <a:off x="6411106" y="3587991"/>
            <a:ext cx="2209800" cy="2106532"/>
            <a:chOff x="3579336" y="3587991"/>
            <a:chExt cx="2209800" cy="2106532"/>
          </a:xfrm>
        </p:grpSpPr>
        <p:sp>
          <p:nvSpPr>
            <p:cNvPr id="29" name="Oval 28">
              <a:extLst>
                <a:ext uri="{FF2B5EF4-FFF2-40B4-BE49-F238E27FC236}">
                  <a16:creationId xmlns:a16="http://schemas.microsoft.com/office/drawing/2014/main" id="{5B3337F2-1EAB-6D4D-B015-553D1913CE6C}"/>
                </a:ext>
              </a:extLst>
            </p:cNvPr>
            <p:cNvSpPr/>
            <p:nvPr/>
          </p:nvSpPr>
          <p:spPr>
            <a:xfrm>
              <a:off x="4010886" y="3587991"/>
              <a:ext cx="1315337" cy="131400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5A8252B-BE5E-554E-9EF0-B3536098A74E}"/>
                </a:ext>
              </a:extLst>
            </p:cNvPr>
            <p:cNvSpPr/>
            <p:nvPr/>
          </p:nvSpPr>
          <p:spPr>
            <a:xfrm>
              <a:off x="3579336" y="5048192"/>
              <a:ext cx="2209800" cy="646331"/>
            </a:xfrm>
            <a:prstGeom prst="rect">
              <a:avLst/>
            </a:prstGeom>
          </p:spPr>
          <p:txBody>
            <a:bodyPr wrap="square">
              <a:spAutoFit/>
            </a:bodyPr>
            <a:lstStyle/>
            <a:p>
              <a:pPr algn="ctr">
                <a:spcBef>
                  <a:spcPts val="1620"/>
                </a:spcBef>
              </a:pPr>
              <a:r>
                <a:rPr lang="en-GB" sz="1400" b="1" spc="-35" dirty="0">
                  <a:solidFill>
                    <a:srgbClr val="0060BF"/>
                  </a:solidFill>
                </a:rPr>
                <a:t>Sam Hepplewhite</a:t>
              </a:r>
              <a:br>
                <a:rPr lang="en-GB" sz="1600" b="1" spc="-35" dirty="0">
                  <a:solidFill>
                    <a:srgbClr val="0060BF"/>
                  </a:solidFill>
                </a:rPr>
              </a:br>
              <a:r>
                <a:rPr lang="en-GB" sz="1100" dirty="0"/>
                <a:t>Accountable Officer </a:t>
              </a:r>
              <a:br>
                <a:rPr lang="en-GB" sz="1100" dirty="0"/>
              </a:br>
              <a:r>
                <a:rPr lang="en-GB" sz="1100" dirty="0"/>
                <a:t>North East Essex CCG</a:t>
              </a:r>
              <a:endParaRPr lang="en-US" sz="1100" dirty="0"/>
            </a:p>
          </p:txBody>
        </p:sp>
      </p:grpSp>
      <p:grpSp>
        <p:nvGrpSpPr>
          <p:cNvPr id="13" name="Group 12">
            <a:extLst>
              <a:ext uri="{FF2B5EF4-FFF2-40B4-BE49-F238E27FC236}">
                <a16:creationId xmlns:a16="http://schemas.microsoft.com/office/drawing/2014/main" id="{6E088371-EC3E-D54F-95BB-4FA3676F2A87}"/>
              </a:ext>
            </a:extLst>
          </p:cNvPr>
          <p:cNvGrpSpPr/>
          <p:nvPr/>
        </p:nvGrpSpPr>
        <p:grpSpPr>
          <a:xfrm>
            <a:off x="731082" y="492603"/>
            <a:ext cx="2209800" cy="2275809"/>
            <a:chOff x="731082" y="492603"/>
            <a:chExt cx="2209800" cy="2275809"/>
          </a:xfrm>
        </p:grpSpPr>
        <p:sp>
          <p:nvSpPr>
            <p:cNvPr id="38" name="Rectangle 37">
              <a:extLst>
                <a:ext uri="{FF2B5EF4-FFF2-40B4-BE49-F238E27FC236}">
                  <a16:creationId xmlns:a16="http://schemas.microsoft.com/office/drawing/2014/main" id="{F0A9A083-A4C1-864F-BC1D-47B41C58192F}"/>
                </a:ext>
              </a:extLst>
            </p:cNvPr>
            <p:cNvSpPr/>
            <p:nvPr/>
          </p:nvSpPr>
          <p:spPr>
            <a:xfrm>
              <a:off x="731082" y="1952804"/>
              <a:ext cx="2209800" cy="815608"/>
            </a:xfrm>
            <a:prstGeom prst="rect">
              <a:avLst/>
            </a:prstGeom>
          </p:spPr>
          <p:txBody>
            <a:bodyPr wrap="square">
              <a:spAutoFit/>
            </a:bodyPr>
            <a:lstStyle/>
            <a:p>
              <a:pPr algn="ctr">
                <a:spcBef>
                  <a:spcPts val="1620"/>
                </a:spcBef>
              </a:pPr>
              <a:r>
                <a:rPr lang="en-GB" sz="1400" b="1" spc="-35" dirty="0">
                  <a:solidFill>
                    <a:srgbClr val="0060BF"/>
                  </a:solidFill>
                </a:rPr>
                <a:t>Paula Clark</a:t>
              </a:r>
              <a:br>
                <a:rPr lang="en-GB" sz="1600" b="1" spc="-35" dirty="0">
                  <a:solidFill>
                    <a:srgbClr val="0060BF"/>
                  </a:solidFill>
                </a:rPr>
              </a:br>
              <a:r>
                <a:rPr lang="en-GB" sz="1100" dirty="0"/>
                <a:t>Chief Executive Officer, University Hospital of the </a:t>
              </a:r>
              <a:br>
                <a:rPr lang="en-GB" sz="1100" dirty="0"/>
              </a:br>
              <a:r>
                <a:rPr lang="en-GB" sz="1100" dirty="0"/>
                <a:t>North Midlands NHS Trust</a:t>
              </a:r>
              <a:endParaRPr lang="en-US" sz="1100" dirty="0"/>
            </a:p>
          </p:txBody>
        </p:sp>
        <p:sp>
          <p:nvSpPr>
            <p:cNvPr id="39" name="Oval 38">
              <a:extLst>
                <a:ext uri="{FF2B5EF4-FFF2-40B4-BE49-F238E27FC236}">
                  <a16:creationId xmlns:a16="http://schemas.microsoft.com/office/drawing/2014/main" id="{A984505A-6855-4F41-A1EC-2D54F9532F1E}"/>
                </a:ext>
              </a:extLst>
            </p:cNvPr>
            <p:cNvSpPr/>
            <p:nvPr/>
          </p:nvSpPr>
          <p:spPr>
            <a:xfrm>
              <a:off x="1154887" y="492603"/>
              <a:ext cx="1314000" cy="131400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39052DA9-6183-9B45-B350-70DD6A8562A4}"/>
              </a:ext>
            </a:extLst>
          </p:cNvPr>
          <p:cNvGrpSpPr/>
          <p:nvPr/>
        </p:nvGrpSpPr>
        <p:grpSpPr>
          <a:xfrm>
            <a:off x="3571094" y="492603"/>
            <a:ext cx="2209800" cy="2106532"/>
            <a:chOff x="3571094" y="492603"/>
            <a:chExt cx="2209800" cy="2106532"/>
          </a:xfrm>
        </p:grpSpPr>
        <p:sp>
          <p:nvSpPr>
            <p:cNvPr id="41" name="Oval 40">
              <a:extLst>
                <a:ext uri="{FF2B5EF4-FFF2-40B4-BE49-F238E27FC236}">
                  <a16:creationId xmlns:a16="http://schemas.microsoft.com/office/drawing/2014/main" id="{880E9DE1-BB4E-BB4D-A6B9-43B7BC35025E}"/>
                </a:ext>
              </a:extLst>
            </p:cNvPr>
            <p:cNvSpPr/>
            <p:nvPr/>
          </p:nvSpPr>
          <p:spPr>
            <a:xfrm>
              <a:off x="3985816" y="492603"/>
              <a:ext cx="1315337" cy="1315336"/>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BDE6EC9F-5CD2-6848-A6E3-326A3F241E15}"/>
                </a:ext>
              </a:extLst>
            </p:cNvPr>
            <p:cNvSpPr/>
            <p:nvPr/>
          </p:nvSpPr>
          <p:spPr>
            <a:xfrm>
              <a:off x="3571094" y="1952804"/>
              <a:ext cx="2209800" cy="646331"/>
            </a:xfrm>
            <a:prstGeom prst="rect">
              <a:avLst/>
            </a:prstGeom>
          </p:spPr>
          <p:txBody>
            <a:bodyPr wrap="square">
              <a:spAutoFit/>
            </a:bodyPr>
            <a:lstStyle/>
            <a:p>
              <a:pPr algn="ctr">
                <a:spcBef>
                  <a:spcPts val="1620"/>
                </a:spcBef>
              </a:pPr>
              <a:r>
                <a:rPr lang="en-GB" sz="1400" b="1" spc="-35" dirty="0">
                  <a:solidFill>
                    <a:srgbClr val="0060BF"/>
                  </a:solidFill>
                </a:rPr>
                <a:t>Rashmi Shukla</a:t>
              </a:r>
              <a:br>
                <a:rPr lang="en-GB" sz="1600" b="1" spc="-35" dirty="0">
                  <a:solidFill>
                    <a:srgbClr val="0060BF"/>
                  </a:solidFill>
                </a:rPr>
              </a:br>
              <a:r>
                <a:rPr lang="en-GB" sz="1100" dirty="0"/>
                <a:t>Regional Director Public </a:t>
              </a:r>
              <a:br>
                <a:rPr lang="en-GB" sz="1100" dirty="0"/>
              </a:br>
              <a:r>
                <a:rPr lang="en-GB" sz="1100" dirty="0"/>
                <a:t>Health England</a:t>
              </a:r>
              <a:endParaRPr lang="en-US" sz="1100" dirty="0"/>
            </a:p>
          </p:txBody>
        </p:sp>
      </p:grpSp>
      <p:sp>
        <p:nvSpPr>
          <p:cNvPr id="28" name="Oval 27">
            <a:extLst>
              <a:ext uri="{FF2B5EF4-FFF2-40B4-BE49-F238E27FC236}">
                <a16:creationId xmlns:a16="http://schemas.microsoft.com/office/drawing/2014/main" id="{A7E51B88-10A4-BB4B-86EE-7ADB357EEEEC}"/>
              </a:ext>
            </a:extLst>
          </p:cNvPr>
          <p:cNvSpPr/>
          <p:nvPr/>
        </p:nvSpPr>
        <p:spPr>
          <a:xfrm>
            <a:off x="9682222" y="492603"/>
            <a:ext cx="1315337" cy="13140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35F06D2-BE98-5A4C-AF64-4AD52AB562D7}"/>
              </a:ext>
            </a:extLst>
          </p:cNvPr>
          <p:cNvSpPr/>
          <p:nvPr/>
        </p:nvSpPr>
        <p:spPr>
          <a:xfrm>
            <a:off x="9251118" y="1952804"/>
            <a:ext cx="2209800" cy="815608"/>
          </a:xfrm>
          <a:prstGeom prst="rect">
            <a:avLst/>
          </a:prstGeom>
        </p:spPr>
        <p:txBody>
          <a:bodyPr wrap="square">
            <a:spAutoFit/>
          </a:bodyPr>
          <a:lstStyle/>
          <a:p>
            <a:pPr algn="ctr">
              <a:spcBef>
                <a:spcPts val="1620"/>
              </a:spcBef>
            </a:pPr>
            <a:r>
              <a:rPr lang="en-GB" sz="1400" b="1" spc="-35" dirty="0">
                <a:solidFill>
                  <a:srgbClr val="0060BF"/>
                </a:solidFill>
              </a:rPr>
              <a:t>Richard Mitchell</a:t>
            </a:r>
            <a:br>
              <a:rPr lang="en-GB" sz="1600" b="1" spc="-35" dirty="0">
                <a:solidFill>
                  <a:srgbClr val="0060BF"/>
                </a:solidFill>
              </a:rPr>
            </a:br>
            <a:r>
              <a:rPr lang="en-GB" sz="1100" dirty="0"/>
              <a:t>CEO, Sherwood Forest Hospitals NHS </a:t>
            </a:r>
            <a:br>
              <a:rPr lang="en-GB" sz="1100" dirty="0"/>
            </a:br>
            <a:r>
              <a:rPr lang="en-GB" sz="1100" dirty="0"/>
              <a:t>Foundation Trust</a:t>
            </a:r>
            <a:endParaRPr lang="en-US" sz="1100" dirty="0"/>
          </a:p>
        </p:txBody>
      </p:sp>
    </p:spTree>
    <p:extLst>
      <p:ext uri="{BB962C8B-B14F-4D97-AF65-F5344CB8AC3E}">
        <p14:creationId xmlns:p14="http://schemas.microsoft.com/office/powerpoint/2010/main" val="1367280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CE46B6-7AD9-DA4F-8459-B5BFBB3F823D}"/>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41</a:t>
            </a:fld>
            <a:endParaRPr lang="en-GB" dirty="0"/>
          </a:p>
        </p:txBody>
      </p:sp>
      <p:grpSp>
        <p:nvGrpSpPr>
          <p:cNvPr id="8" name="Group 7">
            <a:extLst>
              <a:ext uri="{FF2B5EF4-FFF2-40B4-BE49-F238E27FC236}">
                <a16:creationId xmlns:a16="http://schemas.microsoft.com/office/drawing/2014/main" id="{6B3731A7-F5F4-E641-B97D-C0A5CE7D2CEA}"/>
              </a:ext>
            </a:extLst>
          </p:cNvPr>
          <p:cNvGrpSpPr/>
          <p:nvPr/>
        </p:nvGrpSpPr>
        <p:grpSpPr>
          <a:xfrm>
            <a:off x="3569083" y="3312012"/>
            <a:ext cx="5053835" cy="2277145"/>
            <a:chOff x="3572173" y="3580421"/>
            <a:chExt cx="5053835" cy="2277145"/>
          </a:xfrm>
        </p:grpSpPr>
        <p:grpSp>
          <p:nvGrpSpPr>
            <p:cNvPr id="2" name="Group 1">
              <a:extLst>
                <a:ext uri="{FF2B5EF4-FFF2-40B4-BE49-F238E27FC236}">
                  <a16:creationId xmlns:a16="http://schemas.microsoft.com/office/drawing/2014/main" id="{0A4770EF-D099-094A-9012-214C015ED37A}"/>
                </a:ext>
              </a:extLst>
            </p:cNvPr>
            <p:cNvGrpSpPr/>
            <p:nvPr/>
          </p:nvGrpSpPr>
          <p:grpSpPr>
            <a:xfrm>
              <a:off x="3572173" y="3580421"/>
              <a:ext cx="2209800" cy="2106532"/>
              <a:chOff x="3572173" y="3580421"/>
              <a:chExt cx="2209800" cy="2106532"/>
            </a:xfrm>
          </p:grpSpPr>
          <p:sp>
            <p:nvSpPr>
              <p:cNvPr id="15" name="Oval 14">
                <a:extLst>
                  <a:ext uri="{FF2B5EF4-FFF2-40B4-BE49-F238E27FC236}">
                    <a16:creationId xmlns:a16="http://schemas.microsoft.com/office/drawing/2014/main" id="{F9447742-678A-224C-840D-22870D567FF5}"/>
                  </a:ext>
                </a:extLst>
              </p:cNvPr>
              <p:cNvSpPr/>
              <p:nvPr/>
            </p:nvSpPr>
            <p:spPr>
              <a:xfrm>
                <a:off x="4019405" y="3580421"/>
                <a:ext cx="1315337" cy="131533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B78CC2F-FB0C-D749-9B24-0BE364C18646}"/>
                  </a:ext>
                </a:extLst>
              </p:cNvPr>
              <p:cNvSpPr/>
              <p:nvPr/>
            </p:nvSpPr>
            <p:spPr>
              <a:xfrm>
                <a:off x="3572173" y="5040622"/>
                <a:ext cx="2209800" cy="646331"/>
              </a:xfrm>
              <a:prstGeom prst="rect">
                <a:avLst/>
              </a:prstGeom>
            </p:spPr>
            <p:txBody>
              <a:bodyPr wrap="square">
                <a:spAutoFit/>
              </a:bodyPr>
              <a:lstStyle/>
              <a:p>
                <a:pPr algn="ctr">
                  <a:spcBef>
                    <a:spcPts val="1620"/>
                  </a:spcBef>
                </a:pPr>
                <a:r>
                  <a:rPr lang="en-GB" sz="1400" b="1" spc="-35" dirty="0">
                    <a:solidFill>
                      <a:srgbClr val="0060BF"/>
                    </a:solidFill>
                  </a:rPr>
                  <a:t>Toby Saunders</a:t>
                </a:r>
                <a:br>
                  <a:rPr lang="en-GB" sz="1600" b="1" spc="-35" dirty="0">
                    <a:solidFill>
                      <a:srgbClr val="0060BF"/>
                    </a:solidFill>
                  </a:rPr>
                </a:br>
                <a:r>
                  <a:rPr lang="en-GB" sz="1100" dirty="0"/>
                  <a:t>Chief Executive Officer </a:t>
                </a:r>
                <a:br>
                  <a:rPr lang="en-GB" sz="1100" dirty="0"/>
                </a:br>
                <a:r>
                  <a:rPr lang="en-GB" sz="1100" dirty="0"/>
                  <a:t>NHS Corby &amp; Nene CCG</a:t>
                </a:r>
                <a:endParaRPr lang="en-US" sz="1100" dirty="0"/>
              </a:p>
            </p:txBody>
          </p:sp>
        </p:grpSp>
        <p:grpSp>
          <p:nvGrpSpPr>
            <p:cNvPr id="3" name="Group 2">
              <a:extLst>
                <a:ext uri="{FF2B5EF4-FFF2-40B4-BE49-F238E27FC236}">
                  <a16:creationId xmlns:a16="http://schemas.microsoft.com/office/drawing/2014/main" id="{C5554441-DB7F-4C4B-99AE-2433A8C642F7}"/>
                </a:ext>
              </a:extLst>
            </p:cNvPr>
            <p:cNvGrpSpPr/>
            <p:nvPr/>
          </p:nvGrpSpPr>
          <p:grpSpPr>
            <a:xfrm>
              <a:off x="6416208" y="3581757"/>
              <a:ext cx="2209800" cy="2275809"/>
              <a:chOff x="6416208" y="3581757"/>
              <a:chExt cx="2209800" cy="2275809"/>
            </a:xfrm>
          </p:grpSpPr>
          <p:sp>
            <p:nvSpPr>
              <p:cNvPr id="29" name="Oval 28">
                <a:extLst>
                  <a:ext uri="{FF2B5EF4-FFF2-40B4-BE49-F238E27FC236}">
                    <a16:creationId xmlns:a16="http://schemas.microsoft.com/office/drawing/2014/main" id="{5B3337F2-1EAB-6D4D-B015-553D1913CE6C}"/>
                  </a:ext>
                </a:extLst>
              </p:cNvPr>
              <p:cNvSpPr/>
              <p:nvPr/>
            </p:nvSpPr>
            <p:spPr>
              <a:xfrm>
                <a:off x="6863440" y="3581757"/>
                <a:ext cx="1315337" cy="13140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5A8252B-BE5E-554E-9EF0-B3536098A74E}"/>
                  </a:ext>
                </a:extLst>
              </p:cNvPr>
              <p:cNvSpPr/>
              <p:nvPr/>
            </p:nvSpPr>
            <p:spPr>
              <a:xfrm>
                <a:off x="6416208" y="5041958"/>
                <a:ext cx="2209800" cy="815608"/>
              </a:xfrm>
              <a:prstGeom prst="rect">
                <a:avLst/>
              </a:prstGeom>
            </p:spPr>
            <p:txBody>
              <a:bodyPr wrap="square">
                <a:spAutoFit/>
              </a:bodyPr>
              <a:lstStyle/>
              <a:p>
                <a:pPr algn="ctr">
                  <a:spcBef>
                    <a:spcPts val="1620"/>
                  </a:spcBef>
                </a:pPr>
                <a:r>
                  <a:rPr lang="en-GB" sz="1400" b="1" spc="-35" dirty="0">
                    <a:solidFill>
                      <a:srgbClr val="0060BF"/>
                    </a:solidFill>
                  </a:rPr>
                  <a:t>Tracy Allen</a:t>
                </a:r>
                <a:br>
                  <a:rPr lang="en-GB" sz="1600" b="1" spc="-35" dirty="0">
                    <a:solidFill>
                      <a:srgbClr val="0060BF"/>
                    </a:solidFill>
                  </a:rPr>
                </a:br>
                <a:r>
                  <a:rPr lang="en-GB" sz="1100" dirty="0"/>
                  <a:t>Chief Executive Officer Derbyshire Community Health Services NHS Foundation Trust</a:t>
                </a:r>
                <a:endParaRPr lang="en-US" sz="1100" dirty="0"/>
              </a:p>
            </p:txBody>
          </p:sp>
        </p:grpSp>
      </p:grpSp>
      <p:grpSp>
        <p:nvGrpSpPr>
          <p:cNvPr id="7" name="Group 6">
            <a:extLst>
              <a:ext uri="{FF2B5EF4-FFF2-40B4-BE49-F238E27FC236}">
                <a16:creationId xmlns:a16="http://schemas.microsoft.com/office/drawing/2014/main" id="{18DABA88-3444-7847-99EA-513A2DA14144}"/>
              </a:ext>
            </a:extLst>
          </p:cNvPr>
          <p:cNvGrpSpPr/>
          <p:nvPr/>
        </p:nvGrpSpPr>
        <p:grpSpPr>
          <a:xfrm>
            <a:off x="2147065" y="492603"/>
            <a:ext cx="7897870" cy="2445086"/>
            <a:chOff x="728138" y="492603"/>
            <a:chExt cx="7897870" cy="2445086"/>
          </a:xfrm>
        </p:grpSpPr>
        <p:grpSp>
          <p:nvGrpSpPr>
            <p:cNvPr id="6" name="Group 5">
              <a:extLst>
                <a:ext uri="{FF2B5EF4-FFF2-40B4-BE49-F238E27FC236}">
                  <a16:creationId xmlns:a16="http://schemas.microsoft.com/office/drawing/2014/main" id="{8188EC56-62EF-4745-A808-B85BC3EB214B}"/>
                </a:ext>
              </a:extLst>
            </p:cNvPr>
            <p:cNvGrpSpPr/>
            <p:nvPr/>
          </p:nvGrpSpPr>
          <p:grpSpPr>
            <a:xfrm>
              <a:off x="6416208" y="492603"/>
              <a:ext cx="2209800" cy="2445086"/>
              <a:chOff x="6416208" y="492603"/>
              <a:chExt cx="2209800" cy="2445086"/>
            </a:xfrm>
          </p:grpSpPr>
          <p:sp>
            <p:nvSpPr>
              <p:cNvPr id="11" name="Rectangle 10">
                <a:extLst>
                  <a:ext uri="{FF2B5EF4-FFF2-40B4-BE49-F238E27FC236}">
                    <a16:creationId xmlns:a16="http://schemas.microsoft.com/office/drawing/2014/main" id="{EA73EF35-DD4D-8946-A1D6-4C3B815BF986}"/>
                  </a:ext>
                </a:extLst>
              </p:cNvPr>
              <p:cNvSpPr/>
              <p:nvPr/>
            </p:nvSpPr>
            <p:spPr>
              <a:xfrm>
                <a:off x="6416208" y="1952804"/>
                <a:ext cx="2209800" cy="984885"/>
              </a:xfrm>
              <a:prstGeom prst="rect">
                <a:avLst/>
              </a:prstGeom>
            </p:spPr>
            <p:txBody>
              <a:bodyPr wrap="square">
                <a:spAutoFit/>
              </a:bodyPr>
              <a:lstStyle/>
              <a:p>
                <a:pPr algn="ctr">
                  <a:spcBef>
                    <a:spcPts val="1620"/>
                  </a:spcBef>
                </a:pPr>
                <a:r>
                  <a:rPr lang="en-GB" sz="1400" b="1" spc="-35" dirty="0">
                    <a:solidFill>
                      <a:srgbClr val="0060BF"/>
                    </a:solidFill>
                  </a:rPr>
                  <a:t>Theresa Nelson</a:t>
                </a:r>
                <a:br>
                  <a:rPr lang="en-GB" sz="1600" b="1" spc="-35" dirty="0">
                    <a:solidFill>
                      <a:srgbClr val="0060BF"/>
                    </a:solidFill>
                  </a:rPr>
                </a:br>
                <a:r>
                  <a:rPr lang="en-GB" sz="1100" dirty="0"/>
                  <a:t>Chief Officer Workforce Development Birmingham Children’s &amp; Women’s Hospital NHS Foundation Trust</a:t>
                </a:r>
                <a:endParaRPr lang="en-US" sz="1100" dirty="0"/>
              </a:p>
            </p:txBody>
          </p:sp>
          <p:sp>
            <p:nvSpPr>
              <p:cNvPr id="12" name="Oval 11">
                <a:extLst>
                  <a:ext uri="{FF2B5EF4-FFF2-40B4-BE49-F238E27FC236}">
                    <a16:creationId xmlns:a16="http://schemas.microsoft.com/office/drawing/2014/main" id="{FACC8F94-5EDE-AC40-ADD1-CA8217A72397}"/>
                  </a:ext>
                </a:extLst>
              </p:cNvPr>
              <p:cNvSpPr/>
              <p:nvPr/>
            </p:nvSpPr>
            <p:spPr>
              <a:xfrm>
                <a:off x="6863440" y="492603"/>
                <a:ext cx="1315337" cy="1315336"/>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3994E28B-7491-1C45-B53A-5B1D3FF48FA4}"/>
                </a:ext>
              </a:extLst>
            </p:cNvPr>
            <p:cNvGrpSpPr/>
            <p:nvPr/>
          </p:nvGrpSpPr>
          <p:grpSpPr>
            <a:xfrm>
              <a:off x="3572173" y="492603"/>
              <a:ext cx="2209800" cy="2106532"/>
              <a:chOff x="3572173" y="492603"/>
              <a:chExt cx="2209800" cy="2106532"/>
            </a:xfrm>
          </p:grpSpPr>
          <p:sp>
            <p:nvSpPr>
              <p:cNvPr id="9" name="Oval 8">
                <a:extLst>
                  <a:ext uri="{FF2B5EF4-FFF2-40B4-BE49-F238E27FC236}">
                    <a16:creationId xmlns:a16="http://schemas.microsoft.com/office/drawing/2014/main" id="{3380CCF8-231E-D84A-B3B7-F7808E854F6A}"/>
                  </a:ext>
                </a:extLst>
              </p:cNvPr>
              <p:cNvSpPr/>
              <p:nvPr/>
            </p:nvSpPr>
            <p:spPr>
              <a:xfrm>
                <a:off x="4019405" y="492603"/>
                <a:ext cx="1315337" cy="13140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6ECF9E-769C-BE49-A97A-4BF41C4F8932}"/>
                  </a:ext>
                </a:extLst>
              </p:cNvPr>
              <p:cNvSpPr/>
              <p:nvPr/>
            </p:nvSpPr>
            <p:spPr>
              <a:xfrm>
                <a:off x="3572173" y="1952804"/>
                <a:ext cx="2209800" cy="646331"/>
              </a:xfrm>
              <a:prstGeom prst="rect">
                <a:avLst/>
              </a:prstGeom>
            </p:spPr>
            <p:txBody>
              <a:bodyPr wrap="square">
                <a:spAutoFit/>
              </a:bodyPr>
              <a:lstStyle/>
              <a:p>
                <a:pPr algn="ctr">
                  <a:spcBef>
                    <a:spcPts val="1620"/>
                  </a:spcBef>
                </a:pPr>
                <a:r>
                  <a:rPr lang="en-GB" sz="1400" b="1" spc="-35" dirty="0">
                    <a:solidFill>
                      <a:srgbClr val="0060BF"/>
                    </a:solidFill>
                  </a:rPr>
                  <a:t>Sue Harris</a:t>
                </a:r>
                <a:br>
                  <a:rPr lang="en-GB" sz="1600" b="1" spc="-35" dirty="0">
                    <a:solidFill>
                      <a:srgbClr val="0060BF"/>
                    </a:solidFill>
                  </a:rPr>
                </a:br>
                <a:r>
                  <a:rPr lang="en-GB" sz="1100" dirty="0"/>
                  <a:t>Director West Midlands Leadership Academy</a:t>
                </a:r>
                <a:endParaRPr lang="en-US" sz="1100" dirty="0"/>
              </a:p>
            </p:txBody>
          </p:sp>
        </p:grpSp>
        <p:grpSp>
          <p:nvGrpSpPr>
            <p:cNvPr id="13" name="Group 12">
              <a:extLst>
                <a:ext uri="{FF2B5EF4-FFF2-40B4-BE49-F238E27FC236}">
                  <a16:creationId xmlns:a16="http://schemas.microsoft.com/office/drawing/2014/main" id="{804CE3D3-C574-2B4D-8A8B-AEAAA7CB6C75}"/>
                </a:ext>
              </a:extLst>
            </p:cNvPr>
            <p:cNvGrpSpPr/>
            <p:nvPr/>
          </p:nvGrpSpPr>
          <p:grpSpPr>
            <a:xfrm>
              <a:off x="728138" y="492603"/>
              <a:ext cx="2209800" cy="2275809"/>
              <a:chOff x="9296400" y="3587991"/>
              <a:chExt cx="2209800" cy="2275809"/>
            </a:xfrm>
          </p:grpSpPr>
          <p:sp>
            <p:nvSpPr>
              <p:cNvPr id="14" name="Oval 13">
                <a:extLst>
                  <a:ext uri="{FF2B5EF4-FFF2-40B4-BE49-F238E27FC236}">
                    <a16:creationId xmlns:a16="http://schemas.microsoft.com/office/drawing/2014/main" id="{656A2BF0-A62C-CE4A-9320-424138690588}"/>
                  </a:ext>
                </a:extLst>
              </p:cNvPr>
              <p:cNvSpPr/>
              <p:nvPr/>
            </p:nvSpPr>
            <p:spPr>
              <a:xfrm>
                <a:off x="9711122" y="3587991"/>
                <a:ext cx="1315337" cy="131533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175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5A8002-165B-4349-8DB5-7E4B350FF5DD}"/>
                  </a:ext>
                </a:extLst>
              </p:cNvPr>
              <p:cNvSpPr/>
              <p:nvPr/>
            </p:nvSpPr>
            <p:spPr>
              <a:xfrm>
                <a:off x="9296400" y="5048192"/>
                <a:ext cx="2209800" cy="815608"/>
              </a:xfrm>
              <a:prstGeom prst="rect">
                <a:avLst/>
              </a:prstGeom>
            </p:spPr>
            <p:txBody>
              <a:bodyPr wrap="square">
                <a:spAutoFit/>
              </a:bodyPr>
              <a:lstStyle/>
              <a:p>
                <a:pPr algn="ctr">
                  <a:spcBef>
                    <a:spcPts val="1620"/>
                  </a:spcBef>
                </a:pPr>
                <a:r>
                  <a:rPr lang="en-GB" sz="1400" b="1" spc="-35" dirty="0">
                    <a:solidFill>
                      <a:srgbClr val="0060BF"/>
                    </a:solidFill>
                  </a:rPr>
                  <a:t>Steve Morrison</a:t>
                </a:r>
                <a:br>
                  <a:rPr lang="en-GB" sz="1600" b="1" spc="-35" dirty="0">
                    <a:solidFill>
                      <a:srgbClr val="0060BF"/>
                    </a:solidFill>
                  </a:rPr>
                </a:br>
                <a:r>
                  <a:rPr lang="en-GB" sz="1100" dirty="0"/>
                  <a:t>Regional Director of HR </a:t>
                </a:r>
                <a:br>
                  <a:rPr lang="en-GB" sz="1100" dirty="0"/>
                </a:br>
                <a:r>
                  <a:rPr lang="en-GB" sz="1100" dirty="0"/>
                  <a:t>&amp; OD Midlands &amp; East </a:t>
                </a:r>
                <a:br>
                  <a:rPr lang="en-GB" sz="1100" dirty="0"/>
                </a:br>
                <a:r>
                  <a:rPr lang="en-GB" sz="1100" dirty="0"/>
                  <a:t>NHS England</a:t>
                </a:r>
                <a:endParaRPr lang="en-US" sz="1100" dirty="0"/>
              </a:p>
            </p:txBody>
          </p:sp>
        </p:grpSp>
      </p:grpSp>
      <p:sp>
        <p:nvSpPr>
          <p:cNvPr id="20" name="Rectangle 19">
            <a:extLst>
              <a:ext uri="{FF2B5EF4-FFF2-40B4-BE49-F238E27FC236}">
                <a16:creationId xmlns:a16="http://schemas.microsoft.com/office/drawing/2014/main" id="{91BE8584-14F9-FD41-8501-A318F0E2F540}"/>
              </a:ext>
            </a:extLst>
          </p:cNvPr>
          <p:cNvSpPr/>
          <p:nvPr/>
        </p:nvSpPr>
        <p:spPr>
          <a:xfrm>
            <a:off x="2981719" y="6134564"/>
            <a:ext cx="6228562" cy="461665"/>
          </a:xfrm>
          <a:prstGeom prst="rect">
            <a:avLst/>
          </a:prstGeom>
        </p:spPr>
        <p:txBody>
          <a:bodyPr wrap="square">
            <a:spAutoFit/>
          </a:bodyPr>
          <a:lstStyle/>
          <a:p>
            <a:pPr algn="ctr"/>
            <a:r>
              <a:rPr lang="en-US" sz="1200" dirty="0"/>
              <a:t>The members of the RTB pictured was current at the time of publishing. </a:t>
            </a:r>
            <a:br>
              <a:rPr lang="en-US" sz="1200" dirty="0"/>
            </a:br>
            <a:r>
              <a:rPr lang="en-US" sz="1200" dirty="0"/>
              <a:t>Please visit our website for details of the current membership.</a:t>
            </a:r>
          </a:p>
        </p:txBody>
      </p:sp>
    </p:spTree>
    <p:extLst>
      <p:ext uri="{BB962C8B-B14F-4D97-AF65-F5344CB8AC3E}">
        <p14:creationId xmlns:p14="http://schemas.microsoft.com/office/powerpoint/2010/main" val="141331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5</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8366546" y="0"/>
            <a:ext cx="3825454"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8991917" y="1994524"/>
            <a:ext cx="2850198" cy="2462213"/>
          </a:xfrm>
          <a:prstGeom prst="rect">
            <a:avLst/>
          </a:prstGeom>
          <a:noFill/>
        </p:spPr>
        <p:txBody>
          <a:bodyPr wrap="square" rtlCol="0">
            <a:spAutoFit/>
          </a:bodyPr>
          <a:lstStyle/>
          <a:p>
            <a:r>
              <a:rPr lang="en-GB" sz="2200" b="1" dirty="0">
                <a:solidFill>
                  <a:schemeClr val="bg1"/>
                </a:solidFill>
              </a:rPr>
              <a:t>Use this article </a:t>
            </a:r>
            <a:br>
              <a:rPr lang="en-GB" sz="2200" b="1" dirty="0">
                <a:solidFill>
                  <a:schemeClr val="bg1"/>
                </a:solidFill>
              </a:rPr>
            </a:br>
            <a:r>
              <a:rPr lang="en-GB" sz="2200" b="1" dirty="0">
                <a:solidFill>
                  <a:schemeClr val="bg1"/>
                </a:solidFill>
              </a:rPr>
              <a:t>as a starting point </a:t>
            </a:r>
            <a:br>
              <a:rPr lang="en-GB" sz="2200" b="1" dirty="0">
                <a:solidFill>
                  <a:schemeClr val="bg1"/>
                </a:solidFill>
              </a:rPr>
            </a:br>
            <a:r>
              <a:rPr lang="en-GB" sz="2200" b="1" dirty="0">
                <a:solidFill>
                  <a:schemeClr val="bg1"/>
                </a:solidFill>
              </a:rPr>
              <a:t>for developing </a:t>
            </a:r>
            <a:br>
              <a:rPr lang="en-GB" sz="2200" b="1" dirty="0">
                <a:solidFill>
                  <a:schemeClr val="bg1"/>
                </a:solidFill>
              </a:rPr>
            </a:br>
            <a:r>
              <a:rPr lang="en-GB" sz="2200" b="1" dirty="0">
                <a:solidFill>
                  <a:schemeClr val="bg1"/>
                </a:solidFill>
              </a:rPr>
              <a:t>a business case pertinent to </a:t>
            </a:r>
            <a:br>
              <a:rPr lang="en-GB" sz="2200" b="1" dirty="0">
                <a:solidFill>
                  <a:schemeClr val="bg1"/>
                </a:solidFill>
              </a:rPr>
            </a:br>
            <a:r>
              <a:rPr lang="en-GB" sz="2200" b="1" dirty="0">
                <a:solidFill>
                  <a:schemeClr val="bg1"/>
                </a:solidFill>
              </a:rPr>
              <a:t>your context:</a:t>
            </a:r>
            <a:endParaRPr lang="en-GB" sz="1000" i="1" dirty="0">
              <a:solidFill>
                <a:schemeClr val="bg1"/>
              </a:solidFill>
              <a:hlinkClick r:id="rId3">
                <a:extLst>
                  <a:ext uri="{A12FA001-AC4F-418D-AE19-62706E023703}">
                    <ahyp:hlinkClr xmlns:ahyp="http://schemas.microsoft.com/office/drawing/2018/hyperlinkcolor" val="tx"/>
                  </a:ext>
                </a:extLst>
              </a:hlinkClick>
            </a:endParaRPr>
          </a:p>
          <a:p>
            <a:r>
              <a:rPr lang="en-GB" sz="2200" dirty="0">
                <a:solidFill>
                  <a:schemeClr val="bg1"/>
                </a:solidFill>
                <a:hlinkClick r:id="rId3">
                  <a:extLst>
                    <a:ext uri="{A12FA001-AC4F-418D-AE19-62706E023703}">
                      <ahyp:hlinkClr xmlns:ahyp="http://schemas.microsoft.com/office/drawing/2018/hyperlinkcolor" val="tx"/>
                    </a:ext>
                  </a:extLst>
                </a:hlinkClick>
              </a:rPr>
              <a:t>www.hsj.co.uk</a:t>
            </a:r>
            <a:endParaRPr lang="en-GB" sz="2200" b="1" dirty="0">
              <a:solidFill>
                <a:schemeClr val="bg1"/>
              </a:solidFill>
            </a:endParaRPr>
          </a:p>
        </p:txBody>
      </p:sp>
      <p:sp>
        <p:nvSpPr>
          <p:cNvPr id="9" name="TextBox 8">
            <a:extLst>
              <a:ext uri="{FF2B5EF4-FFF2-40B4-BE49-F238E27FC236}">
                <a16:creationId xmlns:a16="http://schemas.microsoft.com/office/drawing/2014/main" id="{E7CE59DC-D2D2-DD44-A5A8-A65E1D847D38}"/>
              </a:ext>
            </a:extLst>
          </p:cNvPr>
          <p:cNvSpPr txBox="1"/>
          <p:nvPr/>
        </p:nvSpPr>
        <p:spPr>
          <a:xfrm>
            <a:off x="609600" y="5140780"/>
            <a:ext cx="6953051" cy="1323439"/>
          </a:xfrm>
          <a:prstGeom prst="rect">
            <a:avLst/>
          </a:prstGeom>
          <a:noFill/>
        </p:spPr>
        <p:txBody>
          <a:bodyPr wrap="square" rtlCol="0">
            <a:spAutoFit/>
          </a:bodyPr>
          <a:lstStyle/>
          <a:p>
            <a:r>
              <a:rPr lang="en-GB" sz="1000" b="1" dirty="0"/>
              <a:t>Additional resources:</a:t>
            </a:r>
          </a:p>
          <a:p>
            <a:endParaRPr lang="en-GB" sz="1000" b="1" dirty="0"/>
          </a:p>
          <a:p>
            <a:r>
              <a:rPr lang="en-GB" sz="1000" dirty="0"/>
              <a:t>The diversity and inclusion revolution: Eight powerful truths (Deloitte 2018). </a:t>
            </a:r>
          </a:p>
          <a:p>
            <a:pPr marL="171450" indent="-171450">
              <a:buFont typeface="Arial" panose="020B0604020202020204" pitchFamily="34" charset="0"/>
              <a:buChar char="•"/>
            </a:pPr>
            <a:r>
              <a:rPr lang="en-GB" sz="1000" dirty="0">
                <a:hlinkClick r:id="rId4"/>
              </a:rPr>
              <a:t>https://www2.deloitte.com/insights/us/en/deloitte-review/issue-22/diversity-and-inclusion-at-work-eight-powerful-truths.html</a:t>
            </a:r>
            <a:endParaRPr lang="en-GB" sz="1000" dirty="0"/>
          </a:p>
          <a:p>
            <a:pPr marL="171450" indent="-171450">
              <a:buFont typeface="Arial" panose="020B0604020202020204" pitchFamily="34" charset="0"/>
              <a:buChar char="•"/>
            </a:pPr>
            <a:endParaRPr lang="en-GB" sz="1000" dirty="0"/>
          </a:p>
          <a:p>
            <a:r>
              <a:rPr lang="en-GB" sz="1000" dirty="0"/>
              <a:t>An evidence-based approach to diversity and inclusion (Doyin Atewologun, Rob Briner and Tinu Cornish, 2017) </a:t>
            </a:r>
          </a:p>
          <a:p>
            <a:pPr marL="171450" indent="-171450">
              <a:buFont typeface="Arial" panose="020B0604020202020204" pitchFamily="34" charset="0"/>
              <a:buChar char="•"/>
            </a:pPr>
            <a:r>
              <a:rPr lang="en-GB" sz="1000" dirty="0">
                <a:hlinkClick r:id="rId5"/>
              </a:rPr>
              <a:t>https://www.hrmagazine.co.uk/article-details/an-evidence-based-approach-to-diversity-and-inclusion</a:t>
            </a:r>
            <a:endParaRPr lang="en-GB" sz="1000" dirty="0"/>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0" y="558571"/>
            <a:ext cx="7166305" cy="703166"/>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Gather evidence</a:t>
            </a:r>
          </a:p>
        </p:txBody>
      </p:sp>
      <p:sp>
        <p:nvSpPr>
          <p:cNvPr id="11" name="TextBox 10">
            <a:extLst>
              <a:ext uri="{FF2B5EF4-FFF2-40B4-BE49-F238E27FC236}">
                <a16:creationId xmlns:a16="http://schemas.microsoft.com/office/drawing/2014/main" id="{24B91647-5834-EB41-82D8-8E1E4D9658E0}"/>
              </a:ext>
            </a:extLst>
          </p:cNvPr>
          <p:cNvSpPr txBox="1"/>
          <p:nvPr/>
        </p:nvSpPr>
        <p:spPr>
          <a:xfrm>
            <a:off x="758574" y="3437899"/>
            <a:ext cx="2105128" cy="1384995"/>
          </a:xfrm>
          <a:prstGeom prst="rect">
            <a:avLst/>
          </a:prstGeom>
          <a:noFill/>
        </p:spPr>
        <p:txBody>
          <a:bodyPr wrap="square" rtlCol="0">
            <a:spAutoFit/>
          </a:bodyPr>
          <a:lstStyle/>
          <a:p>
            <a:pPr algn="ctr"/>
            <a:r>
              <a:rPr lang="en-GB" sz="1400" dirty="0"/>
              <a:t>How and why diversity and inclusion could improve your organisational performance</a:t>
            </a:r>
          </a:p>
          <a:p>
            <a:pPr algn="ctr"/>
            <a:endParaRPr lang="en-US" sz="1400" dirty="0"/>
          </a:p>
        </p:txBody>
      </p:sp>
      <p:pic>
        <p:nvPicPr>
          <p:cNvPr id="12" name="Picture 11">
            <a:extLst>
              <a:ext uri="{FF2B5EF4-FFF2-40B4-BE49-F238E27FC236}">
                <a16:creationId xmlns:a16="http://schemas.microsoft.com/office/drawing/2014/main" id="{D4080198-86F4-9445-9D89-B3968D5C2E88}"/>
              </a:ext>
            </a:extLst>
          </p:cNvPr>
          <p:cNvPicPr>
            <a:picLocks noChangeAspect="1"/>
          </p:cNvPicPr>
          <p:nvPr/>
        </p:nvPicPr>
        <p:blipFill>
          <a:blip r:embed="rId6"/>
          <a:stretch>
            <a:fillRect/>
          </a:stretch>
        </p:blipFill>
        <p:spPr>
          <a:xfrm>
            <a:off x="6301660" y="2261447"/>
            <a:ext cx="703171" cy="703171"/>
          </a:xfrm>
          <a:prstGeom prst="rect">
            <a:avLst/>
          </a:prstGeom>
        </p:spPr>
      </p:pic>
      <p:sp>
        <p:nvSpPr>
          <p:cNvPr id="13" name="TextBox 12">
            <a:extLst>
              <a:ext uri="{FF2B5EF4-FFF2-40B4-BE49-F238E27FC236}">
                <a16:creationId xmlns:a16="http://schemas.microsoft.com/office/drawing/2014/main" id="{8D59B47F-05CD-EA47-90BD-E0FE32C3E5BD}"/>
              </a:ext>
            </a:extLst>
          </p:cNvPr>
          <p:cNvSpPr txBox="1"/>
          <p:nvPr/>
        </p:nvSpPr>
        <p:spPr>
          <a:xfrm>
            <a:off x="3065319" y="3437899"/>
            <a:ext cx="2206731" cy="1384995"/>
          </a:xfrm>
          <a:prstGeom prst="rect">
            <a:avLst/>
          </a:prstGeom>
          <a:noFill/>
        </p:spPr>
        <p:txBody>
          <a:bodyPr wrap="square" rtlCol="0">
            <a:spAutoFit/>
          </a:bodyPr>
          <a:lstStyle/>
          <a:p>
            <a:pPr algn="ctr"/>
            <a:r>
              <a:rPr lang="en-GB" sz="1400" dirty="0"/>
              <a:t>Why diversity and inclusion are about improving patient care and organisational effectiveness, not </a:t>
            </a:r>
          </a:p>
          <a:p>
            <a:pPr algn="ctr"/>
            <a:r>
              <a:rPr lang="en-GB" sz="1400" dirty="0"/>
              <a:t>just legal compliance </a:t>
            </a:r>
            <a:endParaRPr lang="en-US" sz="1400" dirty="0"/>
          </a:p>
        </p:txBody>
      </p:sp>
      <p:pic>
        <p:nvPicPr>
          <p:cNvPr id="14" name="Picture 13">
            <a:extLst>
              <a:ext uri="{FF2B5EF4-FFF2-40B4-BE49-F238E27FC236}">
                <a16:creationId xmlns:a16="http://schemas.microsoft.com/office/drawing/2014/main" id="{0EC43960-0636-1041-A927-D54834122BCC}"/>
              </a:ext>
            </a:extLst>
          </p:cNvPr>
          <p:cNvPicPr>
            <a:picLocks noChangeAspect="1"/>
          </p:cNvPicPr>
          <p:nvPr/>
        </p:nvPicPr>
        <p:blipFill>
          <a:blip r:embed="rId7"/>
          <a:stretch>
            <a:fillRect/>
          </a:stretch>
        </p:blipFill>
        <p:spPr>
          <a:xfrm>
            <a:off x="3802726" y="2257294"/>
            <a:ext cx="711477" cy="711477"/>
          </a:xfrm>
          <a:prstGeom prst="rect">
            <a:avLst/>
          </a:prstGeom>
        </p:spPr>
      </p:pic>
      <p:sp>
        <p:nvSpPr>
          <p:cNvPr id="15" name="TextBox 14">
            <a:extLst>
              <a:ext uri="{FF2B5EF4-FFF2-40B4-BE49-F238E27FC236}">
                <a16:creationId xmlns:a16="http://schemas.microsoft.com/office/drawing/2014/main" id="{0AFC301C-CCAB-5B43-8CC6-6CD72D5DF648}"/>
              </a:ext>
            </a:extLst>
          </p:cNvPr>
          <p:cNvSpPr txBox="1"/>
          <p:nvPr/>
        </p:nvSpPr>
        <p:spPr>
          <a:xfrm>
            <a:off x="5516437" y="3437899"/>
            <a:ext cx="2206731" cy="1384995"/>
          </a:xfrm>
          <a:prstGeom prst="rect">
            <a:avLst/>
          </a:prstGeom>
          <a:noFill/>
        </p:spPr>
        <p:txBody>
          <a:bodyPr wrap="square" rtlCol="0">
            <a:spAutoFit/>
          </a:bodyPr>
          <a:lstStyle/>
          <a:p>
            <a:pPr lvl="0" algn="ctr"/>
            <a:r>
              <a:rPr lang="en-GB" sz="1400" dirty="0"/>
              <a:t>Why diversity and inclusion must be integral to design and implementation and not be added retrospectively</a:t>
            </a:r>
          </a:p>
          <a:p>
            <a:pPr algn="ctr"/>
            <a:endParaRPr lang="en-US" sz="1400" dirty="0"/>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5BF88D-49DD-9242-91A3-9EC6A5901B88}"/>
              </a:ext>
            </a:extLst>
          </p:cNvPr>
          <p:cNvCxnSpPr>
            <a:cxnSpLocks/>
          </p:cNvCxnSpPr>
          <p:nvPr/>
        </p:nvCxnSpPr>
        <p:spPr>
          <a:xfrm>
            <a:off x="1387392" y="3225631"/>
            <a:ext cx="847493" cy="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4533935-2007-2949-A8E7-A27D6189DD66}"/>
              </a:ext>
            </a:extLst>
          </p:cNvPr>
          <p:cNvCxnSpPr>
            <a:cxnSpLocks/>
          </p:cNvCxnSpPr>
          <p:nvPr/>
        </p:nvCxnSpPr>
        <p:spPr>
          <a:xfrm>
            <a:off x="3718309" y="3225631"/>
            <a:ext cx="847493" cy="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B0CE70-C11A-3D41-92BB-987CCFD4A648}"/>
              </a:ext>
            </a:extLst>
          </p:cNvPr>
          <p:cNvCxnSpPr>
            <a:cxnSpLocks/>
          </p:cNvCxnSpPr>
          <p:nvPr/>
        </p:nvCxnSpPr>
        <p:spPr>
          <a:xfrm>
            <a:off x="6196057" y="3225631"/>
            <a:ext cx="847493" cy="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7B48534-3CC5-824F-88AC-BF66F2049B9F}"/>
              </a:ext>
            </a:extLst>
          </p:cNvPr>
          <p:cNvPicPr>
            <a:picLocks noChangeAspect="1"/>
          </p:cNvPicPr>
          <p:nvPr/>
        </p:nvPicPr>
        <p:blipFill>
          <a:blip r:embed="rId8"/>
          <a:stretch>
            <a:fillRect/>
          </a:stretch>
        </p:blipFill>
        <p:spPr>
          <a:xfrm>
            <a:off x="1460177" y="2209800"/>
            <a:ext cx="701923" cy="806465"/>
          </a:xfrm>
          <a:prstGeom prst="rect">
            <a:avLst/>
          </a:prstGeom>
        </p:spPr>
      </p:pic>
    </p:spTree>
    <p:extLst>
      <p:ext uri="{BB962C8B-B14F-4D97-AF65-F5344CB8AC3E}">
        <p14:creationId xmlns:p14="http://schemas.microsoft.com/office/powerpoint/2010/main" val="3353914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6</a:t>
            </a:fld>
            <a:endParaRPr lang="en-GB" dirty="0"/>
          </a:p>
        </p:txBody>
      </p:sp>
      <p:sp>
        <p:nvSpPr>
          <p:cNvPr id="7" name="Title 3">
            <a:extLst>
              <a:ext uri="{FF2B5EF4-FFF2-40B4-BE49-F238E27FC236}">
                <a16:creationId xmlns:a16="http://schemas.microsoft.com/office/drawing/2014/main" id="{156ADE89-7F34-6D46-9AA0-C438A818FC35}"/>
              </a:ext>
            </a:extLst>
          </p:cNvPr>
          <p:cNvSpPr>
            <a:spLocks noGrp="1"/>
          </p:cNvSpPr>
          <p:nvPr>
            <p:ph type="title"/>
          </p:nvPr>
        </p:nvSpPr>
        <p:spPr>
          <a:xfrm>
            <a:off x="0" y="2667000"/>
            <a:ext cx="12191999" cy="1066800"/>
          </a:xfrm>
        </p:spPr>
        <p:txBody>
          <a:bodyPr/>
          <a:lstStyle/>
          <a:p>
            <a:pPr algn="ctr"/>
            <a:r>
              <a:rPr lang="en-US" sz="65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 2</a:t>
            </a:r>
          </a:p>
        </p:txBody>
      </p:sp>
    </p:spTree>
    <p:extLst>
      <p:ext uri="{BB962C8B-B14F-4D97-AF65-F5344CB8AC3E}">
        <p14:creationId xmlns:p14="http://schemas.microsoft.com/office/powerpoint/2010/main" val="3254361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7</a:t>
            </a:fld>
            <a:endParaRPr lang="en-GB" dirty="0"/>
          </a:p>
        </p:txBody>
      </p:sp>
      <p:sp>
        <p:nvSpPr>
          <p:cNvPr id="9" name="Rectangle 8">
            <a:extLst>
              <a:ext uri="{FF2B5EF4-FFF2-40B4-BE49-F238E27FC236}">
                <a16:creationId xmlns:a16="http://schemas.microsoft.com/office/drawing/2014/main" id="{F460DE4B-6198-F740-9FA0-095EEBDDC750}"/>
              </a:ext>
            </a:extLst>
          </p:cNvPr>
          <p:cNvSpPr/>
          <p:nvPr/>
        </p:nvSpPr>
        <p:spPr>
          <a:xfrm>
            <a:off x="5998393" y="1277913"/>
            <a:ext cx="3624213" cy="707886"/>
          </a:xfrm>
          <a:prstGeom prst="rect">
            <a:avLst/>
          </a:prstGeom>
        </p:spPr>
        <p:txBody>
          <a:bodyPr wrap="square">
            <a:spAutoFit/>
          </a:bodyPr>
          <a:lstStyle/>
          <a:p>
            <a:r>
              <a:rPr lang="en-GB" sz="4000" b="1"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Action</a:t>
            </a:r>
            <a:endPar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endParaRPr>
          </a:p>
        </p:txBody>
      </p:sp>
      <p:sp>
        <p:nvSpPr>
          <p:cNvPr id="12" name="TextBox 11">
            <a:extLst>
              <a:ext uri="{FF2B5EF4-FFF2-40B4-BE49-F238E27FC236}">
                <a16:creationId xmlns:a16="http://schemas.microsoft.com/office/drawing/2014/main" id="{83F58FA7-24F6-0742-9304-8B90E4AA5B1E}"/>
              </a:ext>
            </a:extLst>
          </p:cNvPr>
          <p:cNvSpPr txBox="1"/>
          <p:nvPr/>
        </p:nvSpPr>
        <p:spPr>
          <a:xfrm>
            <a:off x="5998393" y="2507661"/>
            <a:ext cx="4136207" cy="1785104"/>
          </a:xfrm>
          <a:prstGeom prst="rect">
            <a:avLst/>
          </a:prstGeom>
          <a:noFill/>
        </p:spPr>
        <p:txBody>
          <a:bodyPr wrap="square" rtlCol="0" anchor="t">
            <a:spAutoFit/>
          </a:bodyPr>
          <a:lstStyle/>
          <a:p>
            <a:pPr lvl="0"/>
            <a:r>
              <a:rPr lang="en-GB" sz="2200" b="1" dirty="0">
                <a:solidFill>
                  <a:srgbClr val="005EB8"/>
                </a:solidFill>
              </a:rPr>
              <a:t>Ensure recruiters have a consistent idea of what ‘potential’ means in the search for candidates taking on senior roles in the NHS.</a:t>
            </a:r>
          </a:p>
        </p:txBody>
      </p:sp>
      <p:cxnSp>
        <p:nvCxnSpPr>
          <p:cNvPr id="13" name="Straight Connector 12">
            <a:extLst>
              <a:ext uri="{FF2B5EF4-FFF2-40B4-BE49-F238E27FC236}">
                <a16:creationId xmlns:a16="http://schemas.microsoft.com/office/drawing/2014/main" id="{766584D4-E585-0748-978C-FA9079F553D0}"/>
              </a:ext>
            </a:extLst>
          </p:cNvPr>
          <p:cNvCxnSpPr>
            <a:cxnSpLocks/>
          </p:cNvCxnSpPr>
          <p:nvPr/>
        </p:nvCxnSpPr>
        <p:spPr>
          <a:xfrm>
            <a:off x="6096000" y="2211049"/>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erson standing in a room&#10;&#10;Description automatically generated">
            <a:extLst>
              <a:ext uri="{FF2B5EF4-FFF2-40B4-BE49-F238E27FC236}">
                <a16:creationId xmlns:a16="http://schemas.microsoft.com/office/drawing/2014/main" id="{B3C17B1B-ADB3-3E42-86F6-B473BB5A7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20" r="34080" b="1174"/>
          <a:stretch/>
        </p:blipFill>
        <p:spPr>
          <a:xfrm flipH="1">
            <a:off x="0" y="4353"/>
            <a:ext cx="5334000" cy="6777443"/>
          </a:xfrm>
          <a:prstGeom prst="rect">
            <a:avLst/>
          </a:prstGeom>
        </p:spPr>
      </p:pic>
    </p:spTree>
    <p:extLst>
      <p:ext uri="{BB962C8B-B14F-4D97-AF65-F5344CB8AC3E}">
        <p14:creationId xmlns:p14="http://schemas.microsoft.com/office/powerpoint/2010/main" val="1035007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8</a:t>
            </a:fld>
            <a:endParaRPr lang="en-GB" dirty="0"/>
          </a:p>
        </p:txBody>
      </p:sp>
      <p:sp>
        <p:nvSpPr>
          <p:cNvPr id="10" name="Title 3">
            <a:extLst>
              <a:ext uri="{FF2B5EF4-FFF2-40B4-BE49-F238E27FC236}">
                <a16:creationId xmlns:a16="http://schemas.microsoft.com/office/drawing/2014/main" id="{D25F2044-020E-5E41-9558-28FED8AF5077}"/>
              </a:ext>
            </a:extLst>
          </p:cNvPr>
          <p:cNvSpPr>
            <a:spLocks noGrp="1"/>
          </p:cNvSpPr>
          <p:nvPr>
            <p:ph type="title"/>
          </p:nvPr>
        </p:nvSpPr>
        <p:spPr>
          <a:xfrm>
            <a:off x="609601" y="558570"/>
            <a:ext cx="5867400" cy="736797"/>
          </a:xfrm>
        </p:spPr>
        <p:txBody>
          <a:bodyPr/>
          <a:lstStyle/>
          <a:p>
            <a:pPr algn="l"/>
            <a:r>
              <a:rPr lang="en-US" sz="4000" dirty="0">
                <a:gradFill>
                  <a:gsLst>
                    <a:gs pos="56000">
                      <a:srgbClr val="96CDDE"/>
                    </a:gs>
                    <a:gs pos="41000">
                      <a:srgbClr val="EE8544"/>
                    </a:gs>
                    <a:gs pos="24000">
                      <a:srgbClr val="EA6A58"/>
                    </a:gs>
                    <a:gs pos="12000">
                      <a:srgbClr val="8D4D6C"/>
                    </a:gs>
                    <a:gs pos="0">
                      <a:srgbClr val="303973"/>
                    </a:gs>
                    <a:gs pos="70000">
                      <a:srgbClr val="009BB5"/>
                    </a:gs>
                    <a:gs pos="83000">
                      <a:srgbClr val="36A9E1"/>
                    </a:gs>
                    <a:gs pos="99000">
                      <a:srgbClr val="0060BF"/>
                    </a:gs>
                  </a:gsLst>
                  <a:lin ang="0" scaled="0"/>
                </a:gradFill>
                <a:latin typeface="Aleo" panose="020F0502020204030203" pitchFamily="34" charset="77"/>
              </a:rPr>
              <a:t>Understanding potential</a:t>
            </a:r>
          </a:p>
        </p:txBody>
      </p:sp>
      <p:cxnSp>
        <p:nvCxnSpPr>
          <p:cNvPr id="16" name="Straight Connector 15">
            <a:extLst>
              <a:ext uri="{FF2B5EF4-FFF2-40B4-BE49-F238E27FC236}">
                <a16:creationId xmlns:a16="http://schemas.microsoft.com/office/drawing/2014/main" id="{380D3588-A9D9-6E40-8F63-DA4AD8827250}"/>
              </a:ext>
            </a:extLst>
          </p:cNvPr>
          <p:cNvCxnSpPr/>
          <p:nvPr/>
        </p:nvCxnSpPr>
        <p:spPr>
          <a:xfrm>
            <a:off x="609600" y="1447800"/>
            <a:ext cx="1600199" cy="0"/>
          </a:xfrm>
          <a:prstGeom prst="line">
            <a:avLst/>
          </a:prstGeom>
          <a:ln w="412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AFCD1F4-5E20-334F-8718-CCB2A714294C}"/>
              </a:ext>
            </a:extLst>
          </p:cNvPr>
          <p:cNvSpPr/>
          <p:nvPr/>
        </p:nvSpPr>
        <p:spPr>
          <a:xfrm>
            <a:off x="495300" y="1752599"/>
            <a:ext cx="3390900" cy="4247317"/>
          </a:xfrm>
          <a:prstGeom prst="rect">
            <a:avLst/>
          </a:prstGeom>
        </p:spPr>
        <p:txBody>
          <a:bodyPr wrap="square" numCol="1" spcCol="360000">
            <a:spAutoFit/>
          </a:bodyPr>
          <a:lstStyle/>
          <a:p>
            <a:r>
              <a:rPr lang="en-GB" b="1" dirty="0">
                <a:solidFill>
                  <a:srgbClr val="0060BF"/>
                </a:solidFill>
              </a:rPr>
              <a:t>Understanding what is meant by “potential” is crucial </a:t>
            </a:r>
            <a:br>
              <a:rPr lang="en-GB" b="1" dirty="0">
                <a:solidFill>
                  <a:srgbClr val="0060BF"/>
                </a:solidFill>
              </a:rPr>
            </a:br>
            <a:r>
              <a:rPr lang="en-GB" b="1" dirty="0">
                <a:solidFill>
                  <a:srgbClr val="0060BF"/>
                </a:solidFill>
              </a:rPr>
              <a:t>because past opportunities </a:t>
            </a:r>
            <a:br>
              <a:rPr lang="en-GB" b="1" dirty="0">
                <a:solidFill>
                  <a:srgbClr val="0060BF"/>
                </a:solidFill>
              </a:rPr>
            </a:br>
            <a:r>
              <a:rPr lang="en-GB" b="1" dirty="0">
                <a:solidFill>
                  <a:srgbClr val="0060BF"/>
                </a:solidFill>
              </a:rPr>
              <a:t>and past performance are </a:t>
            </a:r>
            <a:br>
              <a:rPr lang="en-GB" b="1" dirty="0">
                <a:solidFill>
                  <a:srgbClr val="0060BF"/>
                </a:solidFill>
              </a:rPr>
            </a:br>
            <a:r>
              <a:rPr lang="en-GB" b="1" dirty="0">
                <a:solidFill>
                  <a:srgbClr val="0060BF"/>
                </a:solidFill>
              </a:rPr>
              <a:t>not necessarily the best </a:t>
            </a:r>
            <a:br>
              <a:rPr lang="en-GB" b="1" dirty="0">
                <a:solidFill>
                  <a:srgbClr val="0060BF"/>
                </a:solidFill>
              </a:rPr>
            </a:br>
            <a:r>
              <a:rPr lang="en-GB" b="1" dirty="0">
                <a:solidFill>
                  <a:srgbClr val="0060BF"/>
                </a:solidFill>
              </a:rPr>
              <a:t>guide to future potential. </a:t>
            </a:r>
            <a:br>
              <a:rPr lang="en-GB" b="1" dirty="0">
                <a:solidFill>
                  <a:srgbClr val="0060BF"/>
                </a:solidFill>
              </a:rPr>
            </a:br>
            <a:r>
              <a:rPr lang="en-GB" b="1" dirty="0">
                <a:solidFill>
                  <a:srgbClr val="0060BF"/>
                </a:solidFill>
              </a:rPr>
              <a:t>Past opportunities may </a:t>
            </a:r>
            <a:br>
              <a:rPr lang="en-GB" b="1" dirty="0">
                <a:solidFill>
                  <a:srgbClr val="0060BF"/>
                </a:solidFill>
              </a:rPr>
            </a:br>
            <a:r>
              <a:rPr lang="en-GB" b="1" dirty="0">
                <a:solidFill>
                  <a:srgbClr val="0060BF"/>
                </a:solidFill>
              </a:rPr>
              <a:t>have been influenced by </a:t>
            </a:r>
            <a:br>
              <a:rPr lang="en-GB" b="1" dirty="0">
                <a:solidFill>
                  <a:srgbClr val="0060BF"/>
                </a:solidFill>
              </a:rPr>
            </a:br>
            <a:r>
              <a:rPr lang="en-GB" b="1" dirty="0">
                <a:solidFill>
                  <a:srgbClr val="0060BF"/>
                </a:solidFill>
              </a:rPr>
              <a:t>bias whilst past performance </a:t>
            </a:r>
            <a:br>
              <a:rPr lang="en-GB" b="1" dirty="0">
                <a:solidFill>
                  <a:srgbClr val="0060BF"/>
                </a:solidFill>
              </a:rPr>
            </a:br>
            <a:r>
              <a:rPr lang="en-GB" b="1" dirty="0">
                <a:solidFill>
                  <a:srgbClr val="0060BF"/>
                </a:solidFill>
              </a:rPr>
              <a:t>is not necessarily a guide to </a:t>
            </a:r>
            <a:br>
              <a:rPr lang="en-GB" b="1" dirty="0">
                <a:solidFill>
                  <a:srgbClr val="0060BF"/>
                </a:solidFill>
              </a:rPr>
            </a:br>
            <a:r>
              <a:rPr lang="en-GB" b="1" dirty="0">
                <a:solidFill>
                  <a:srgbClr val="0060BF"/>
                </a:solidFill>
              </a:rPr>
              <a:t>future potential. </a:t>
            </a:r>
          </a:p>
          <a:p>
            <a:endParaRPr lang="en-GB" dirty="0">
              <a:solidFill>
                <a:srgbClr val="0060BF"/>
              </a:solidFill>
            </a:endParaRPr>
          </a:p>
          <a:p>
            <a:r>
              <a:rPr lang="en-GB" dirty="0">
                <a:solidFill>
                  <a:srgbClr val="0060BF"/>
                </a:solidFill>
              </a:rPr>
              <a:t>A recent working definition </a:t>
            </a:r>
            <a:br>
              <a:rPr lang="en-GB" dirty="0">
                <a:solidFill>
                  <a:srgbClr val="0060BF"/>
                </a:solidFill>
              </a:rPr>
            </a:br>
            <a:r>
              <a:rPr lang="en-GB" dirty="0">
                <a:solidFill>
                  <a:srgbClr val="0060BF"/>
                </a:solidFill>
              </a:rPr>
              <a:t>from the NHS High Potential scheme includes the following: </a:t>
            </a:r>
          </a:p>
        </p:txBody>
      </p:sp>
      <p:sp>
        <p:nvSpPr>
          <p:cNvPr id="5" name="TextBox 4">
            <a:extLst>
              <a:ext uri="{FF2B5EF4-FFF2-40B4-BE49-F238E27FC236}">
                <a16:creationId xmlns:a16="http://schemas.microsoft.com/office/drawing/2014/main" id="{D797945B-0E2C-794F-B4FF-F45B1EEF5C6F}"/>
              </a:ext>
            </a:extLst>
          </p:cNvPr>
          <p:cNvSpPr txBox="1"/>
          <p:nvPr/>
        </p:nvSpPr>
        <p:spPr>
          <a:xfrm>
            <a:off x="4419600" y="1752599"/>
            <a:ext cx="7010400" cy="4801314"/>
          </a:xfrm>
          <a:prstGeom prst="rect">
            <a:avLst/>
          </a:prstGeom>
          <a:noFill/>
        </p:spPr>
        <p:txBody>
          <a:bodyPr wrap="square" rtlCol="0">
            <a:spAutoFit/>
          </a:bodyPr>
          <a:lstStyle/>
          <a:p>
            <a:r>
              <a:rPr lang="en-GB" sz="1400" i="1" dirty="0"/>
              <a:t>We believe that everyone has the potential to progress their careers and be successful in their roles. Potential takes many forms and is fulfilled in many different directions. We need all of these talents and abilities - unified through our shared values - to meet the challenge of building and maintaining a truly world class health service. </a:t>
            </a:r>
          </a:p>
          <a:p>
            <a:endParaRPr lang="en-GB" sz="1400" i="1" dirty="0"/>
          </a:p>
          <a:p>
            <a:r>
              <a:rPr lang="en-GB" sz="1400" i="1" dirty="0"/>
              <a:t>However we also acknowledge that some will have the potential to progress into board/governing body level leadership roles, and/or national equivalents and to do </a:t>
            </a:r>
            <a:br>
              <a:rPr lang="en-GB" sz="1400" i="1" dirty="0"/>
            </a:br>
            <a:r>
              <a:rPr lang="en-GB" sz="1400" i="1" dirty="0"/>
              <a:t>so more rapidly than others. These people will necessarily have the motivation and capability (or the potential to develop the capability) to build trust and collaborate across traditional organisational boundaries; lead effectively to address complex or seemingly intractable challenges; ensure the NHS makes real headway in matters of diversity and inclusion; and foster a climate of learning, innovation and improvement </a:t>
            </a:r>
            <a:br>
              <a:rPr lang="en-GB" sz="1400" i="1" dirty="0"/>
            </a:br>
            <a:r>
              <a:rPr lang="en-GB" sz="1400" i="1" dirty="0"/>
              <a:t>on behalf of patients and citizens. </a:t>
            </a:r>
          </a:p>
          <a:p>
            <a:endParaRPr lang="en-GB" sz="1400" i="1" dirty="0"/>
          </a:p>
          <a:p>
            <a:r>
              <a:rPr lang="en-GB" sz="1400" i="1" dirty="0"/>
              <a:t>‘High Potential’ is future-focused - it concerns the ambition, foresight and capability </a:t>
            </a:r>
            <a:br>
              <a:rPr lang="en-GB" sz="1400" i="1" dirty="0"/>
            </a:br>
            <a:r>
              <a:rPr lang="en-GB" sz="1400" i="1" dirty="0"/>
              <a:t>to respond to future leadership challenges. The future cannot be wholly understood, predicted, or controlled. Equally, high potential should be considered as situational </a:t>
            </a:r>
            <a:br>
              <a:rPr lang="en-GB" sz="1400" i="1" dirty="0"/>
            </a:br>
            <a:r>
              <a:rPr lang="en-GB" sz="1400" i="1" dirty="0"/>
              <a:t>or cultural (i.e. ‘potential’ in one setting may not necessarily translate into another). </a:t>
            </a:r>
          </a:p>
          <a:p>
            <a:r>
              <a:rPr lang="en-GB" sz="1400" i="1" dirty="0"/>
              <a:t>We therefore recognise that our criteria for identifying ‘high potential’ must be broad enough to include a variety of styles and approaches – although this must also be accompanied by the ability to embody the values of the NHS.</a:t>
            </a:r>
          </a:p>
          <a:p>
            <a:endParaRPr lang="en-US" sz="1200" dirty="0"/>
          </a:p>
        </p:txBody>
      </p:sp>
    </p:spTree>
    <p:extLst>
      <p:ext uri="{BB962C8B-B14F-4D97-AF65-F5344CB8AC3E}">
        <p14:creationId xmlns:p14="http://schemas.microsoft.com/office/powerpoint/2010/main" val="254317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343D-6464-5B48-882D-44BEE91F3F11}"/>
              </a:ext>
            </a:extLst>
          </p:cNvPr>
          <p:cNvSpPr>
            <a:spLocks noGrp="1"/>
          </p:cNvSpPr>
          <p:nvPr>
            <p:ph type="sldNum" sz="quarter" idx="10"/>
          </p:nvPr>
        </p:nvSpPr>
        <p:spPr/>
        <p:txBody>
          <a:bodyPr/>
          <a:lstStyle/>
          <a:p>
            <a:pPr marL="25400">
              <a:lnSpc>
                <a:spcPts val="2090"/>
              </a:lnSpc>
            </a:pPr>
            <a:fld id="{81D60167-4931-47E6-BA6A-407CBD079E47}" type="slidenum">
              <a:rPr lang="en-GB" smtClean="0"/>
              <a:pPr marL="25400">
                <a:lnSpc>
                  <a:spcPts val="2090"/>
                </a:lnSpc>
              </a:pPr>
              <a:t>9</a:t>
            </a:fld>
            <a:endParaRPr lang="en-GB" dirty="0"/>
          </a:p>
        </p:txBody>
      </p:sp>
      <p:sp>
        <p:nvSpPr>
          <p:cNvPr id="6" name="Rectangle 5">
            <a:extLst>
              <a:ext uri="{FF2B5EF4-FFF2-40B4-BE49-F238E27FC236}">
                <a16:creationId xmlns:a16="http://schemas.microsoft.com/office/drawing/2014/main" id="{E3B35ED4-DB15-474A-9F43-D1FBDF3FB734}"/>
              </a:ext>
            </a:extLst>
          </p:cNvPr>
          <p:cNvSpPr/>
          <p:nvPr/>
        </p:nvSpPr>
        <p:spPr>
          <a:xfrm>
            <a:off x="6537747" y="0"/>
            <a:ext cx="5654253" cy="6781789"/>
          </a:xfrm>
          <a:prstGeom prst="rect">
            <a:avLst/>
          </a:prstGeom>
          <a:solidFill>
            <a:srgbClr val="005EB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a:extLst>
              <a:ext uri="{FF2B5EF4-FFF2-40B4-BE49-F238E27FC236}">
                <a16:creationId xmlns:a16="http://schemas.microsoft.com/office/drawing/2014/main" id="{FCC28C2A-9800-BD48-BD6E-D351C6F5819D}"/>
              </a:ext>
            </a:extLst>
          </p:cNvPr>
          <p:cNvSpPr txBox="1"/>
          <p:nvPr/>
        </p:nvSpPr>
        <p:spPr>
          <a:xfrm>
            <a:off x="7182396" y="629805"/>
            <a:ext cx="4624277" cy="5401479"/>
          </a:xfrm>
          <a:prstGeom prst="rect">
            <a:avLst/>
          </a:prstGeom>
          <a:noFill/>
        </p:spPr>
        <p:txBody>
          <a:bodyPr wrap="square" rtlCol="0">
            <a:spAutoFit/>
          </a:bodyPr>
          <a:lstStyle/>
          <a:p>
            <a:r>
              <a:rPr lang="en-GB" sz="2000" b="1" dirty="0">
                <a:solidFill>
                  <a:schemeClr val="bg1"/>
                </a:solidFill>
              </a:rPr>
              <a:t>The board needs to have an honest discussion, which informs every aspect of recruitment decisions, about what is meant by “potential” and ensure that they really are testing for what is needed. In particular, think carefully about how you are going to test for the values of compassion and inclusion that “Developing People: Improving Care” says are so important for future leaders.</a:t>
            </a:r>
          </a:p>
          <a:p>
            <a:pPr>
              <a:spcBef>
                <a:spcPts val="600"/>
              </a:spcBef>
            </a:pPr>
            <a:r>
              <a:rPr lang="en-GB" sz="2000" b="1">
                <a:solidFill>
                  <a:schemeClr val="bg1"/>
                </a:solidFill>
              </a:rPr>
              <a:t>The </a:t>
            </a:r>
            <a:r>
              <a:rPr lang="en-GB" sz="2000" b="1" dirty="0">
                <a:solidFill>
                  <a:schemeClr val="bg1"/>
                </a:solidFill>
              </a:rPr>
              <a:t>outcomes of that discussion should be embedded in the organisation’s talent management strategy which should explicitly set out how that is to be done.</a:t>
            </a:r>
          </a:p>
        </p:txBody>
      </p:sp>
      <p:sp>
        <p:nvSpPr>
          <p:cNvPr id="7" name="TextBox 6">
            <a:extLst>
              <a:ext uri="{FF2B5EF4-FFF2-40B4-BE49-F238E27FC236}">
                <a16:creationId xmlns:a16="http://schemas.microsoft.com/office/drawing/2014/main" id="{7D895253-00F5-584B-9F5E-F034EF3C3341}"/>
              </a:ext>
            </a:extLst>
          </p:cNvPr>
          <p:cNvSpPr txBox="1"/>
          <p:nvPr/>
        </p:nvSpPr>
        <p:spPr>
          <a:xfrm>
            <a:off x="1033130" y="3445960"/>
            <a:ext cx="4648200" cy="2585323"/>
          </a:xfrm>
          <a:prstGeom prst="rect">
            <a:avLst/>
          </a:prstGeom>
          <a:noFill/>
        </p:spPr>
        <p:txBody>
          <a:bodyPr wrap="square" rtlCol="0">
            <a:spAutoFit/>
          </a:bodyPr>
          <a:lstStyle/>
          <a:p>
            <a:pPr algn="ctr"/>
            <a:r>
              <a:rPr lang="en-GB" dirty="0"/>
              <a:t>Judging whether someone has potential should be influenced by evidence that they understand and can demonstrate the values of the NHS. When recruiters seek evidence of potential, great caution should be exercised not to unintentionally rule out those who may not have had the same opportunities as others in the past. </a:t>
            </a:r>
          </a:p>
          <a:p>
            <a:endParaRPr lang="en-US" dirty="0"/>
          </a:p>
        </p:txBody>
      </p:sp>
      <p:pic>
        <p:nvPicPr>
          <p:cNvPr id="18" name="Picture 17">
            <a:extLst>
              <a:ext uri="{FF2B5EF4-FFF2-40B4-BE49-F238E27FC236}">
                <a16:creationId xmlns:a16="http://schemas.microsoft.com/office/drawing/2014/main" id="{E760C5AE-EEF2-4B42-B369-EAE15AA8E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990600"/>
            <a:ext cx="1933354" cy="1933354"/>
          </a:xfrm>
          <a:prstGeom prst="rect">
            <a:avLst/>
          </a:prstGeom>
        </p:spPr>
      </p:pic>
      <p:cxnSp>
        <p:nvCxnSpPr>
          <p:cNvPr id="19" name="Straight Connector 18">
            <a:extLst>
              <a:ext uri="{FF2B5EF4-FFF2-40B4-BE49-F238E27FC236}">
                <a16:creationId xmlns:a16="http://schemas.microsoft.com/office/drawing/2014/main" id="{60FA2849-7489-2740-8BCC-5AFA8746502C}"/>
              </a:ext>
            </a:extLst>
          </p:cNvPr>
          <p:cNvCxnSpPr>
            <a:cxnSpLocks/>
          </p:cNvCxnSpPr>
          <p:nvPr/>
        </p:nvCxnSpPr>
        <p:spPr>
          <a:xfrm>
            <a:off x="2294861" y="3048000"/>
            <a:ext cx="2124738" cy="0"/>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159795"/>
      </p:ext>
    </p:extLst>
  </p:cSld>
  <p:clrMapOvr>
    <a:masterClrMapping/>
  </p:clrMapOvr>
</p:sld>
</file>

<file path=ppt/theme/theme1.xml><?xml version="1.0" encoding="utf-8"?>
<a:theme xmlns:a="http://schemas.openxmlformats.org/drawingml/2006/main" name="Office Theme">
  <a:themeElements>
    <a:clrScheme name="CIMSPA">
      <a:dk1>
        <a:sysClr val="windowText" lastClr="000000"/>
      </a:dk1>
      <a:lt1>
        <a:sysClr val="window" lastClr="FFFFFF"/>
      </a:lt1>
      <a:dk2>
        <a:srgbClr val="12326E"/>
      </a:dk2>
      <a:lt2>
        <a:srgbClr val="A5DAEC"/>
      </a:lt2>
      <a:accent1>
        <a:srgbClr val="00AFD7"/>
      </a:accent1>
      <a:accent2>
        <a:srgbClr val="AFB700"/>
      </a:accent2>
      <a:accent3>
        <a:srgbClr val="6AB651"/>
      </a:accent3>
      <a:accent4>
        <a:srgbClr val="00B0AD"/>
      </a:accent4>
      <a:accent5>
        <a:srgbClr val="EA5472"/>
      </a:accent5>
      <a:accent6>
        <a:srgbClr val="F089B1"/>
      </a:accent6>
      <a:hlink>
        <a:srgbClr val="12316D"/>
      </a:hlink>
      <a:folHlink>
        <a:srgbClr val="EA5371"/>
      </a:folHlink>
    </a:clrScheme>
    <a:fontScheme name="CIMP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2793</TotalTime>
  <Words>2507</Words>
  <Application>Microsoft Macintosh PowerPoint</Application>
  <PresentationFormat>Widescreen</PresentationFormat>
  <Paragraphs>297</Paragraphs>
  <Slides>41</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Aleo</vt:lpstr>
      <vt:lpstr>Arial</vt:lpstr>
      <vt:lpstr>Calibri</vt:lpstr>
      <vt:lpstr>System Font</vt:lpstr>
      <vt:lpstr>Office Theme</vt:lpstr>
      <vt:lpstr>10 High Impact Actions</vt:lpstr>
      <vt:lpstr>Introduction</vt:lpstr>
      <vt:lpstr>Action 1</vt:lpstr>
      <vt:lpstr>PowerPoint Presentation</vt:lpstr>
      <vt:lpstr>Gather evidence</vt:lpstr>
      <vt:lpstr>Action 2</vt:lpstr>
      <vt:lpstr>PowerPoint Presentation</vt:lpstr>
      <vt:lpstr>Understanding potential</vt:lpstr>
      <vt:lpstr>PowerPoint Presentation</vt:lpstr>
      <vt:lpstr>Action 3</vt:lpstr>
      <vt:lpstr>PowerPoint Presentation</vt:lpstr>
      <vt:lpstr>Positive action</vt:lpstr>
      <vt:lpstr>Action 4</vt:lpstr>
      <vt:lpstr>PowerPoint Presentation</vt:lpstr>
      <vt:lpstr>Using data</vt:lpstr>
      <vt:lpstr>Action 5</vt:lpstr>
      <vt:lpstr>PowerPoint Presentation</vt:lpstr>
      <vt:lpstr>Understanding targets</vt:lpstr>
      <vt:lpstr>PowerPoint Presentation</vt:lpstr>
      <vt:lpstr>Action 6</vt:lpstr>
      <vt:lpstr>PowerPoint Presentation</vt:lpstr>
      <vt:lpstr>Keeping bias in check</vt:lpstr>
      <vt:lpstr>Action 7</vt:lpstr>
      <vt:lpstr>PowerPoint Presentation</vt:lpstr>
      <vt:lpstr>Understanding unconscious bias</vt:lpstr>
      <vt:lpstr>PowerPoint Presentation</vt:lpstr>
      <vt:lpstr>Action 8</vt:lpstr>
      <vt:lpstr>PowerPoint Presentation</vt:lpstr>
      <vt:lpstr>Importance of feedback</vt:lpstr>
      <vt:lpstr>Action 9</vt:lpstr>
      <vt:lpstr>PowerPoint Presentation</vt:lpstr>
      <vt:lpstr>Leadership behaviours</vt:lpstr>
      <vt:lpstr>Action 10</vt:lpstr>
      <vt:lpstr>PowerPoint Presentation</vt:lpstr>
      <vt:lpstr>Open about differences</vt:lpstr>
      <vt:lpstr>PowerPoint Presentation</vt:lpstr>
      <vt:lpstr>The Midlands and East Regional Talent Board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CIMSPA-011</dc:title>
  <dc:creator>Dave Startup</dc:creator>
  <cp:lastModifiedBy>Mareks Krisjanis</cp:lastModifiedBy>
  <cp:revision>245</cp:revision>
  <dcterms:created xsi:type="dcterms:W3CDTF">2018-11-19T15:58:30Z</dcterms:created>
  <dcterms:modified xsi:type="dcterms:W3CDTF">2019-06-07T16:06:13Z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2018-11-19T00:00:00Z</vt:filetime>
  </property>
  <property fmtid="{D5CDD505-2E9C-101B-9397-08002B2CF9AE}" pid="3" name="Creator">
    <vt:lpwstr>Adobe Illustrator CC 23.0 (Macintosh)</vt:lpwstr>
  </property>
  <property fmtid="{D5CDD505-2E9C-101B-9397-08002B2CF9AE}" pid="4" name="LastSaved">
    <vt:filetime>2018-11-19T00:00:00Z</vt:filetime>
  </property>
</Properties>
</file>