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3"/>
  </p:notesMasterIdLst>
  <p:handoutMasterIdLst>
    <p:handoutMasterId r:id="rId34"/>
  </p:handoutMasterIdLst>
  <p:sldIdLst>
    <p:sldId id="296" r:id="rId2"/>
    <p:sldId id="297" r:id="rId3"/>
    <p:sldId id="298" r:id="rId4"/>
    <p:sldId id="308" r:id="rId5"/>
    <p:sldId id="309" r:id="rId6"/>
    <p:sldId id="302" r:id="rId7"/>
    <p:sldId id="312" r:id="rId8"/>
    <p:sldId id="290" r:id="rId9"/>
    <p:sldId id="305" r:id="rId10"/>
    <p:sldId id="311" r:id="rId11"/>
    <p:sldId id="313" r:id="rId12"/>
    <p:sldId id="315" r:id="rId13"/>
    <p:sldId id="336" r:id="rId14"/>
    <p:sldId id="316" r:id="rId15"/>
    <p:sldId id="318" r:id="rId16"/>
    <p:sldId id="317" r:id="rId17"/>
    <p:sldId id="304" r:id="rId18"/>
    <p:sldId id="326" r:id="rId19"/>
    <p:sldId id="319" r:id="rId20"/>
    <p:sldId id="303" r:id="rId21"/>
    <p:sldId id="322" r:id="rId22"/>
    <p:sldId id="324" r:id="rId23"/>
    <p:sldId id="328" r:id="rId24"/>
    <p:sldId id="327" r:id="rId25"/>
    <p:sldId id="320" r:id="rId26"/>
    <p:sldId id="330" r:id="rId27"/>
    <p:sldId id="331" r:id="rId28"/>
    <p:sldId id="329" r:id="rId29"/>
    <p:sldId id="332" r:id="rId30"/>
    <p:sldId id="333" r:id="rId31"/>
    <p:sldId id="335" r:id="rId32"/>
  </p:sldIdLst>
  <p:sldSz cx="9144000" cy="6858000" type="screen4x3"/>
  <p:notesSz cx="6881813" cy="10002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468" userDrawn="1">
          <p15:clr>
            <a:srgbClr val="A4A3A4"/>
          </p15:clr>
        </p15:guide>
        <p15:guide id="4" orient="horz" pos="624" userDrawn="1">
          <p15:clr>
            <a:srgbClr val="A4A3A4"/>
          </p15:clr>
        </p15:guide>
        <p15:guide id="5" pos="20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oe Scott-Smith" initials="ZS" lastIdx="8" clrIdx="0">
    <p:extLst>
      <p:ext uri="{19B8F6BF-5375-455C-9EA6-DF929625EA0E}">
        <p15:presenceInfo xmlns:p15="http://schemas.microsoft.com/office/powerpoint/2012/main" userId="Zoe Scott-Smi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0BF"/>
    <a:srgbClr val="EE8544"/>
    <a:srgbClr val="009BB5"/>
    <a:srgbClr val="FD5F50"/>
    <a:srgbClr val="2D3977"/>
    <a:srgbClr val="97496D"/>
    <a:srgbClr val="96CDDE"/>
    <a:srgbClr val="36A9E1"/>
    <a:srgbClr val="7AE6FF"/>
    <a:srgbClr val="F089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2653" autoAdjust="0"/>
  </p:normalViewPr>
  <p:slideViewPr>
    <p:cSldViewPr>
      <p:cViewPr varScale="1">
        <p:scale>
          <a:sx n="102" d="100"/>
          <a:sy n="102" d="100"/>
        </p:scale>
        <p:origin x="714" y="102"/>
      </p:cViewPr>
      <p:guideLst>
        <p:guide pos="468"/>
        <p:guide orient="horz" pos="624"/>
        <p:guide pos="2064"/>
      </p:guideLst>
    </p:cSldViewPr>
  </p:slideViewPr>
  <p:notesTextViewPr>
    <p:cViewPr>
      <p:scale>
        <a:sx n="100" d="100"/>
        <a:sy n="100" d="100"/>
      </p:scale>
      <p:origin x="0" y="0"/>
    </p:cViewPr>
  </p:notesTextViewPr>
  <p:sorterViewPr>
    <p:cViewPr>
      <p:scale>
        <a:sx n="100" d="100"/>
        <a:sy n="100" d="100"/>
      </p:scale>
      <p:origin x="0" y="-1339"/>
    </p:cViewPr>
  </p:sorterViewPr>
  <p:notesViewPr>
    <p:cSldViewPr showGuides="1">
      <p:cViewPr varScale="1">
        <p:scale>
          <a:sx n="205" d="100"/>
          <a:sy n="205" d="100"/>
        </p:scale>
        <p:origin x="1568"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63AF3D-0F6F-4055-8D29-5A504708351A}"/>
              </a:ext>
            </a:extLst>
          </p:cNvPr>
          <p:cNvSpPr>
            <a:spLocks noGrp="1"/>
          </p:cNvSpPr>
          <p:nvPr>
            <p:ph type="hdr" sz="quarter"/>
          </p:nvPr>
        </p:nvSpPr>
        <p:spPr>
          <a:xfrm>
            <a:off x="0" y="0"/>
            <a:ext cx="2982119" cy="50245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9DE16A40-F7AF-47F8-B470-1D1941864926}"/>
              </a:ext>
            </a:extLst>
          </p:cNvPr>
          <p:cNvSpPr>
            <a:spLocks noGrp="1"/>
          </p:cNvSpPr>
          <p:nvPr>
            <p:ph type="dt" sz="quarter" idx="1"/>
          </p:nvPr>
        </p:nvSpPr>
        <p:spPr>
          <a:xfrm>
            <a:off x="3897902" y="0"/>
            <a:ext cx="2982119" cy="502458"/>
          </a:xfrm>
          <a:prstGeom prst="rect">
            <a:avLst/>
          </a:prstGeom>
        </p:spPr>
        <p:txBody>
          <a:bodyPr vert="horz" lIns="91440" tIns="45720" rIns="91440" bIns="45720" rtlCol="0"/>
          <a:lstStyle>
            <a:lvl1pPr algn="r">
              <a:defRPr sz="1200"/>
            </a:lvl1pPr>
          </a:lstStyle>
          <a:p>
            <a:fld id="{8AA942F0-87FB-4853-B5D8-B6DC5606DE6D}" type="datetimeFigureOut">
              <a:rPr lang="en-GB" smtClean="0"/>
              <a:t>04/06/2019</a:t>
            </a:fld>
            <a:endParaRPr lang="en-GB" dirty="0"/>
          </a:p>
        </p:txBody>
      </p:sp>
      <p:sp>
        <p:nvSpPr>
          <p:cNvPr id="4" name="Footer Placeholder 3">
            <a:extLst>
              <a:ext uri="{FF2B5EF4-FFF2-40B4-BE49-F238E27FC236}">
                <a16:creationId xmlns:a16="http://schemas.microsoft.com/office/drawing/2014/main" id="{05B6B668-E4A4-44C8-8F05-EF10D9030CB7}"/>
              </a:ext>
            </a:extLst>
          </p:cNvPr>
          <p:cNvSpPr>
            <a:spLocks noGrp="1"/>
          </p:cNvSpPr>
          <p:nvPr>
            <p:ph type="ftr" sz="quarter" idx="2"/>
          </p:nvPr>
        </p:nvSpPr>
        <p:spPr>
          <a:xfrm>
            <a:off x="0" y="9500383"/>
            <a:ext cx="2982119" cy="502456"/>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E8E2860F-FF83-48B8-B505-CBD293762A2C}"/>
              </a:ext>
            </a:extLst>
          </p:cNvPr>
          <p:cNvSpPr>
            <a:spLocks noGrp="1"/>
          </p:cNvSpPr>
          <p:nvPr>
            <p:ph type="sldNum" sz="quarter" idx="3"/>
          </p:nvPr>
        </p:nvSpPr>
        <p:spPr>
          <a:xfrm>
            <a:off x="3897902" y="9500383"/>
            <a:ext cx="2982119" cy="502456"/>
          </a:xfrm>
          <a:prstGeom prst="rect">
            <a:avLst/>
          </a:prstGeom>
        </p:spPr>
        <p:txBody>
          <a:bodyPr vert="horz" lIns="91440" tIns="45720" rIns="91440" bIns="45720" rtlCol="0" anchor="b"/>
          <a:lstStyle>
            <a:lvl1pPr algn="r">
              <a:defRPr sz="1200"/>
            </a:lvl1pPr>
          </a:lstStyle>
          <a:p>
            <a:fld id="{EF3DE8BE-FD1A-4B56-9CB7-3E901F0D1D4F}" type="slidenum">
              <a:rPr lang="en-GB" smtClean="0"/>
              <a:t>‹#›</a:t>
            </a:fld>
            <a:endParaRPr lang="en-GB" dirty="0"/>
          </a:p>
        </p:txBody>
      </p:sp>
    </p:spTree>
    <p:extLst>
      <p:ext uri="{BB962C8B-B14F-4D97-AF65-F5344CB8AC3E}">
        <p14:creationId xmlns:p14="http://schemas.microsoft.com/office/powerpoint/2010/main" val="3103674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50245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97902" y="0"/>
            <a:ext cx="2982119" cy="502458"/>
          </a:xfrm>
          <a:prstGeom prst="rect">
            <a:avLst/>
          </a:prstGeom>
        </p:spPr>
        <p:txBody>
          <a:bodyPr vert="horz" lIns="91440" tIns="45720" rIns="91440" bIns="45720" rtlCol="0"/>
          <a:lstStyle>
            <a:lvl1pPr algn="r">
              <a:defRPr sz="1200"/>
            </a:lvl1pPr>
          </a:lstStyle>
          <a:p>
            <a:fld id="{92375873-6249-4528-ADEC-01E1BBEACA34}" type="datetimeFigureOut">
              <a:rPr lang="en-GB" smtClean="0"/>
              <a:t>04/06/2019</a:t>
            </a:fld>
            <a:endParaRPr lang="en-GB" dirty="0"/>
          </a:p>
        </p:txBody>
      </p:sp>
      <p:sp>
        <p:nvSpPr>
          <p:cNvPr id="4" name="Slide Image Placeholder 3"/>
          <p:cNvSpPr>
            <a:spLocks noGrp="1" noRot="1" noChangeAspect="1"/>
          </p:cNvSpPr>
          <p:nvPr>
            <p:ph type="sldImg" idx="2"/>
          </p:nvPr>
        </p:nvSpPr>
        <p:spPr>
          <a:xfrm>
            <a:off x="1190625" y="1250950"/>
            <a:ext cx="4500563" cy="33750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8182" y="4813868"/>
            <a:ext cx="5505450" cy="393861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00383"/>
            <a:ext cx="2982119" cy="502456"/>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97902" y="9500383"/>
            <a:ext cx="2982119" cy="502456"/>
          </a:xfrm>
          <a:prstGeom prst="rect">
            <a:avLst/>
          </a:prstGeom>
        </p:spPr>
        <p:txBody>
          <a:bodyPr vert="horz" lIns="91440" tIns="45720" rIns="91440" bIns="45720" rtlCol="0" anchor="b"/>
          <a:lstStyle>
            <a:lvl1pPr algn="r">
              <a:defRPr sz="1200"/>
            </a:lvl1pPr>
          </a:lstStyle>
          <a:p>
            <a:fld id="{CA1D7851-BFFC-475D-A46C-33442DDD96BB}" type="slidenum">
              <a:rPr lang="en-GB" smtClean="0"/>
              <a:t>‹#›</a:t>
            </a:fld>
            <a:endParaRPr lang="en-GB" dirty="0"/>
          </a:p>
        </p:txBody>
      </p:sp>
    </p:spTree>
    <p:extLst>
      <p:ext uri="{BB962C8B-B14F-4D97-AF65-F5344CB8AC3E}">
        <p14:creationId xmlns:p14="http://schemas.microsoft.com/office/powerpoint/2010/main" val="3987573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25" y="1250950"/>
            <a:ext cx="4500563" cy="33750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2</a:t>
            </a:fld>
            <a:endParaRPr lang="en-GB" dirty="0"/>
          </a:p>
        </p:txBody>
      </p:sp>
    </p:spTree>
    <p:extLst>
      <p:ext uri="{BB962C8B-B14F-4D97-AF65-F5344CB8AC3E}">
        <p14:creationId xmlns:p14="http://schemas.microsoft.com/office/powerpoint/2010/main" val="452642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25" y="1250950"/>
            <a:ext cx="4500563" cy="33750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3</a:t>
            </a:fld>
            <a:endParaRPr lang="en-GB" dirty="0"/>
          </a:p>
        </p:txBody>
      </p:sp>
    </p:spTree>
    <p:extLst>
      <p:ext uri="{BB962C8B-B14F-4D97-AF65-F5344CB8AC3E}">
        <p14:creationId xmlns:p14="http://schemas.microsoft.com/office/powerpoint/2010/main" val="3844417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25" y="1250950"/>
            <a:ext cx="4500563" cy="33750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6</a:t>
            </a:fld>
            <a:endParaRPr lang="en-GB" dirty="0"/>
          </a:p>
        </p:txBody>
      </p:sp>
    </p:spTree>
    <p:extLst>
      <p:ext uri="{BB962C8B-B14F-4D97-AF65-F5344CB8AC3E}">
        <p14:creationId xmlns:p14="http://schemas.microsoft.com/office/powerpoint/2010/main" val="2773711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25" y="1250950"/>
            <a:ext cx="4500563" cy="33750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7</a:t>
            </a:fld>
            <a:endParaRPr lang="en-GB" dirty="0"/>
          </a:p>
        </p:txBody>
      </p:sp>
    </p:spTree>
    <p:extLst>
      <p:ext uri="{BB962C8B-B14F-4D97-AF65-F5344CB8AC3E}">
        <p14:creationId xmlns:p14="http://schemas.microsoft.com/office/powerpoint/2010/main" val="2327991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25" y="1250950"/>
            <a:ext cx="4500563" cy="33750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11</a:t>
            </a:fld>
            <a:endParaRPr lang="en-GB" dirty="0"/>
          </a:p>
        </p:txBody>
      </p:sp>
    </p:spTree>
    <p:extLst>
      <p:ext uri="{BB962C8B-B14F-4D97-AF65-F5344CB8AC3E}">
        <p14:creationId xmlns:p14="http://schemas.microsoft.com/office/powerpoint/2010/main" val="2902306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25" y="1250950"/>
            <a:ext cx="4500563" cy="33750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12</a:t>
            </a:fld>
            <a:endParaRPr lang="en-GB" dirty="0"/>
          </a:p>
        </p:txBody>
      </p:sp>
    </p:spTree>
    <p:extLst>
      <p:ext uri="{BB962C8B-B14F-4D97-AF65-F5344CB8AC3E}">
        <p14:creationId xmlns:p14="http://schemas.microsoft.com/office/powerpoint/2010/main" val="2919874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25" y="1250950"/>
            <a:ext cx="4500563" cy="33750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26</a:t>
            </a:fld>
            <a:endParaRPr lang="en-GB" dirty="0"/>
          </a:p>
        </p:txBody>
      </p:sp>
    </p:spTree>
    <p:extLst>
      <p:ext uri="{BB962C8B-B14F-4D97-AF65-F5344CB8AC3E}">
        <p14:creationId xmlns:p14="http://schemas.microsoft.com/office/powerpoint/2010/main" val="1111079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subTitle" idx="4" hasCustomPrompt="1"/>
          </p:nvPr>
        </p:nvSpPr>
        <p:spPr>
          <a:xfrm>
            <a:off x="743038" y="4424956"/>
            <a:ext cx="6286412" cy="604244"/>
          </a:xfrm>
          <a:prstGeom prst="rect">
            <a:avLst/>
          </a:prstGeom>
        </p:spPr>
        <p:txBody>
          <a:bodyPr vert="horz" wrap="square" lIns="0" tIns="12700" rIns="0" bIns="0" rtlCol="0">
            <a:noAutofit/>
          </a:bodyPr>
          <a:lstStyle>
            <a:lvl1pPr marL="0" indent="0">
              <a:buNone/>
              <a:defRPr sz="1350" spc="-4">
                <a:solidFill>
                  <a:schemeClr val="tx1"/>
                </a:solidFill>
              </a:defRPr>
            </a:lvl1pPr>
          </a:lstStyle>
          <a:p>
            <a:pPr marL="9525" lvl="0" algn="l" defTabSz="685800" rtl="0" eaLnBrk="1" latinLnBrk="0" hangingPunct="1">
              <a:lnSpc>
                <a:spcPct val="100000"/>
              </a:lnSpc>
              <a:spcBef>
                <a:spcPts val="75"/>
              </a:spcBef>
            </a:pPr>
            <a:r>
              <a:rPr lang="en-GB" dirty="0"/>
              <a:t>Subtitle</a:t>
            </a:r>
          </a:p>
        </p:txBody>
      </p:sp>
      <p:sp>
        <p:nvSpPr>
          <p:cNvPr id="8" name="Title 7">
            <a:extLst>
              <a:ext uri="{FF2B5EF4-FFF2-40B4-BE49-F238E27FC236}">
                <a16:creationId xmlns:a16="http://schemas.microsoft.com/office/drawing/2014/main" id="{F4BE8953-376F-4B0C-9899-67C117AA92CD}"/>
              </a:ext>
            </a:extLst>
          </p:cNvPr>
          <p:cNvSpPr>
            <a:spLocks noGrp="1"/>
          </p:cNvSpPr>
          <p:nvPr>
            <p:ph type="title" hasCustomPrompt="1"/>
          </p:nvPr>
        </p:nvSpPr>
        <p:spPr>
          <a:xfrm>
            <a:off x="743038" y="2900956"/>
            <a:ext cx="6286412" cy="1371600"/>
          </a:xfrm>
        </p:spPr>
        <p:txBody>
          <a:bodyPr vert="horz" wrap="square" lIns="0" tIns="88900" rIns="0" bIns="0" rtlCol="0" anchor="b">
            <a:noAutofit/>
          </a:bodyPr>
          <a:lstStyle>
            <a:lvl1pPr>
              <a:lnSpc>
                <a:spcPct val="90000"/>
              </a:lnSpc>
              <a:defRPr lang="en-GB" kern="1200" spc="-26">
                <a:solidFill>
                  <a:srgbClr val="0060BF"/>
                </a:solidFill>
                <a:ea typeface="+mn-ea"/>
              </a:defRPr>
            </a:lvl1pPr>
          </a:lstStyle>
          <a:p>
            <a:pPr lvl="0">
              <a:lnSpc>
                <a:spcPct val="90000"/>
              </a:lnSpc>
            </a:pPr>
            <a:r>
              <a:rPr lang="en-US" dirty="0"/>
              <a:t>Click to edit Title</a:t>
            </a:r>
            <a:endParaRPr lang="en-GB" dirty="0"/>
          </a:p>
        </p:txBody>
      </p:sp>
      <p:sp>
        <p:nvSpPr>
          <p:cNvPr id="9" name="Slide Number Placeholder 8">
            <a:extLst>
              <a:ext uri="{FF2B5EF4-FFF2-40B4-BE49-F238E27FC236}">
                <a16:creationId xmlns:a16="http://schemas.microsoft.com/office/drawing/2014/main" id="{F68FBDAC-FF36-416D-BD67-101A11F70864}"/>
              </a:ext>
            </a:extLst>
          </p:cNvPr>
          <p:cNvSpPr>
            <a:spLocks noGrp="1"/>
          </p:cNvSpPr>
          <p:nvPr>
            <p:ph type="sldNum" sz="quarter" idx="10"/>
          </p:nvPr>
        </p:nvSpPr>
        <p:spPr/>
        <p:txBody>
          <a:bodyPr/>
          <a:lstStyle>
            <a:lvl1pPr>
              <a:defRPr>
                <a:solidFill>
                  <a:schemeClr val="tx1"/>
                </a:solidFill>
              </a:defRPr>
            </a:lvl1pPr>
          </a:lstStyle>
          <a:p>
            <a:pPr marL="19050">
              <a:lnSpc>
                <a:spcPts val="1568"/>
              </a:lnSpc>
            </a:pPr>
            <a:fld id="{81D60167-4931-47E6-BA6A-407CBD079E47}" type="slidenum">
              <a:rPr lang="en-GB" smtClean="0"/>
              <a:pPr marL="19050">
                <a:lnSpc>
                  <a:spcPts val="1568"/>
                </a:lnSpc>
              </a:pPr>
              <a:t>‹#›</a:t>
            </a:fld>
            <a:endParaRPr lang="en-GB" dirty="0"/>
          </a:p>
        </p:txBody>
      </p:sp>
      <p:pic>
        <p:nvPicPr>
          <p:cNvPr id="11" name="Picture 10">
            <a:extLst>
              <a:ext uri="{FF2B5EF4-FFF2-40B4-BE49-F238E27FC236}">
                <a16:creationId xmlns:a16="http://schemas.microsoft.com/office/drawing/2014/main" id="{A71A8BF5-B4FB-B94C-A3AB-881A70A5DE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6928" b="-1"/>
          <a:stretch/>
        </p:blipFill>
        <p:spPr>
          <a:xfrm>
            <a:off x="0" y="6751480"/>
            <a:ext cx="9144000" cy="142914"/>
          </a:xfrm>
          <a:prstGeom prst="rect">
            <a:avLst/>
          </a:prstGeom>
        </p:spPr>
      </p:pic>
      <p:pic>
        <p:nvPicPr>
          <p:cNvPr id="12" name="Picture 11">
            <a:extLst>
              <a:ext uri="{FF2B5EF4-FFF2-40B4-BE49-F238E27FC236}">
                <a16:creationId xmlns:a16="http://schemas.microsoft.com/office/drawing/2014/main" id="{3BABAC42-A949-B14B-BE6F-FE950B401B0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3028" y="1567652"/>
            <a:ext cx="2755392" cy="1060704"/>
          </a:xfrm>
          <a:prstGeom prst="rect">
            <a:avLst/>
          </a:prstGeom>
        </p:spPr>
      </p:pic>
      <p:pic>
        <p:nvPicPr>
          <p:cNvPr id="13" name="Picture 12">
            <a:extLst>
              <a:ext uri="{FF2B5EF4-FFF2-40B4-BE49-F238E27FC236}">
                <a16:creationId xmlns:a16="http://schemas.microsoft.com/office/drawing/2014/main" id="{4DAA68CE-7BFD-3747-B9E3-9A84E656C622}"/>
              </a:ext>
            </a:extLst>
          </p:cNvPr>
          <p:cNvPicPr>
            <a:picLocks noChangeAspect="1"/>
          </p:cNvPicPr>
          <p:nvPr userDrawn="1"/>
        </p:nvPicPr>
        <p:blipFill rotWithShape="1">
          <a:blip r:embed="rId4">
            <a:extLst>
              <a:ext uri="{28A0092B-C50C-407E-A947-70E740481C1C}">
                <a14:useLocalDpi xmlns:a14="http://schemas.microsoft.com/office/drawing/2010/main"/>
              </a:ext>
            </a:extLst>
          </a:blip>
          <a:stretch/>
        </p:blipFill>
        <p:spPr>
          <a:xfrm>
            <a:off x="7106419" y="-248134"/>
            <a:ext cx="1961381" cy="1963434"/>
          </a:xfrm>
          <a:prstGeom prst="rect">
            <a:avLst/>
          </a:prstGeom>
        </p:spPr>
      </p:pic>
      <p:sp>
        <p:nvSpPr>
          <p:cNvPr id="18" name="Text Placeholder 3">
            <a:extLst>
              <a:ext uri="{FF2B5EF4-FFF2-40B4-BE49-F238E27FC236}">
                <a16:creationId xmlns:a16="http://schemas.microsoft.com/office/drawing/2014/main" id="{2E70E5BE-5B3F-A44F-A650-D063F0BE6640}"/>
              </a:ext>
            </a:extLst>
          </p:cNvPr>
          <p:cNvSpPr>
            <a:spLocks noGrp="1"/>
          </p:cNvSpPr>
          <p:nvPr>
            <p:ph idx="1" hasCustomPrompt="1"/>
          </p:nvPr>
        </p:nvSpPr>
        <p:spPr>
          <a:xfrm>
            <a:off x="745204" y="5364414"/>
            <a:ext cx="6286412" cy="604244"/>
          </a:xfrm>
          <a:prstGeom prst="rect">
            <a:avLst/>
          </a:prstGeom>
        </p:spPr>
        <p:txBody>
          <a:bodyPr vert="horz" lIns="0" tIns="0" rIns="0" bIns="0" rtlCol="0" anchor="b">
            <a:noAutofit/>
          </a:bodyPr>
          <a:lstStyle>
            <a:lvl1pPr marL="9525" indent="0">
              <a:buNone/>
              <a:defRPr sz="1050"/>
            </a:lvl1pPr>
          </a:lstStyle>
          <a:p>
            <a:pPr lvl="0"/>
            <a:r>
              <a:rPr lang="en-US" dirty="0"/>
              <a:t>Presenter names</a:t>
            </a:r>
            <a:endParaRPr lang="en-GB" dirty="0"/>
          </a:p>
        </p:txBody>
      </p:sp>
      <p:sp>
        <p:nvSpPr>
          <p:cNvPr id="19" name="Text Placeholder 3">
            <a:extLst>
              <a:ext uri="{FF2B5EF4-FFF2-40B4-BE49-F238E27FC236}">
                <a16:creationId xmlns:a16="http://schemas.microsoft.com/office/drawing/2014/main" id="{B2637423-F5DD-9648-AFAF-AF145435A176}"/>
              </a:ext>
            </a:extLst>
          </p:cNvPr>
          <p:cNvSpPr>
            <a:spLocks noGrp="1"/>
          </p:cNvSpPr>
          <p:nvPr>
            <p:ph idx="11" hasCustomPrompt="1"/>
          </p:nvPr>
        </p:nvSpPr>
        <p:spPr>
          <a:xfrm>
            <a:off x="745204" y="6082350"/>
            <a:ext cx="6286412" cy="385946"/>
          </a:xfrm>
          <a:prstGeom prst="rect">
            <a:avLst/>
          </a:prstGeom>
        </p:spPr>
        <p:txBody>
          <a:bodyPr vert="horz" lIns="0" tIns="0" rIns="0" bIns="0" rtlCol="0">
            <a:noAutofit/>
          </a:bodyPr>
          <a:lstStyle>
            <a:lvl1pPr marL="9525" indent="0">
              <a:buNone/>
              <a:defRPr sz="1050">
                <a:solidFill>
                  <a:srgbClr val="0060BF"/>
                </a:solidFill>
              </a:defRPr>
            </a:lvl1pPr>
          </a:lstStyle>
          <a:p>
            <a:pPr lvl="0"/>
            <a:r>
              <a:rPr lang="en-US" dirty="0"/>
              <a:t>Date of presentation</a:t>
            </a:r>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40759DF-20FC-4396-ADD5-F6D73988920F}"/>
              </a:ext>
            </a:extLst>
          </p:cNvPr>
          <p:cNvSpPr>
            <a:spLocks noGrp="1"/>
          </p:cNvSpPr>
          <p:nvPr>
            <p:ph type="sldNum" sz="quarter" idx="10"/>
          </p:nvPr>
        </p:nvSpPr>
        <p:spPr/>
        <p:txBody>
          <a:bodyPr/>
          <a:lstStyle>
            <a:lvl1pPr>
              <a:defRPr>
                <a:solidFill>
                  <a:schemeClr val="tx1"/>
                </a:solidFill>
              </a:defRPr>
            </a:lvl1pPr>
          </a:lstStyle>
          <a:p>
            <a:pPr marL="19050">
              <a:lnSpc>
                <a:spcPts val="1568"/>
              </a:lnSpc>
            </a:pPr>
            <a:fld id="{81D60167-4931-47E6-BA6A-407CBD079E47}" type="slidenum">
              <a:rPr lang="en-GB" smtClean="0"/>
              <a:pPr marL="19050">
                <a:lnSpc>
                  <a:spcPts val="1568"/>
                </a:lnSpc>
              </a:pPr>
              <a:t>‹#›</a:t>
            </a:fld>
            <a:endParaRPr lang="en-GB" dirty="0"/>
          </a:p>
        </p:txBody>
      </p:sp>
      <p:sp>
        <p:nvSpPr>
          <p:cNvPr id="2" name="Title 1">
            <a:extLst>
              <a:ext uri="{FF2B5EF4-FFF2-40B4-BE49-F238E27FC236}">
                <a16:creationId xmlns:a16="http://schemas.microsoft.com/office/drawing/2014/main" id="{904B7FF9-2496-47F4-BC1B-1C035E6BC184}"/>
              </a:ext>
            </a:extLst>
          </p:cNvPr>
          <p:cNvSpPr>
            <a:spLocks noGrp="1"/>
          </p:cNvSpPr>
          <p:nvPr>
            <p:ph type="title" hasCustomPrompt="1"/>
          </p:nvPr>
        </p:nvSpPr>
        <p:spPr/>
        <p:txBody>
          <a:bodyPr/>
          <a:lstStyle>
            <a:lvl1pPr>
              <a:defRPr/>
            </a:lvl1pPr>
          </a:lstStyle>
          <a:p>
            <a:r>
              <a:rPr lang="en-US"/>
              <a:t>Click to edit Title</a:t>
            </a:r>
            <a:endParaRPr lang="en-GB"/>
          </a:p>
        </p:txBody>
      </p:sp>
    </p:spTree>
    <p:extLst>
      <p:ext uri="{BB962C8B-B14F-4D97-AF65-F5344CB8AC3E}">
        <p14:creationId xmlns:p14="http://schemas.microsoft.com/office/powerpoint/2010/main" val="3252763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de Title 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40759DF-20FC-4396-ADD5-F6D73988920F}"/>
              </a:ext>
            </a:extLst>
          </p:cNvPr>
          <p:cNvSpPr>
            <a:spLocks noGrp="1"/>
          </p:cNvSpPr>
          <p:nvPr>
            <p:ph type="sldNum" sz="quarter" idx="10"/>
          </p:nvPr>
        </p:nvSpPr>
        <p:spPr/>
        <p:txBody>
          <a:bodyPr/>
          <a:lstStyle>
            <a:lvl1pPr>
              <a:defRPr>
                <a:solidFill>
                  <a:schemeClr val="tx1"/>
                </a:solidFill>
              </a:defRPr>
            </a:lvl1pPr>
          </a:lstStyle>
          <a:p>
            <a:pPr marL="19050">
              <a:lnSpc>
                <a:spcPts val="1568"/>
              </a:lnSpc>
            </a:pPr>
            <a:fld id="{81D60167-4931-47E6-BA6A-407CBD079E47}" type="slidenum">
              <a:rPr lang="en-GB" smtClean="0"/>
              <a:pPr marL="19050">
                <a:lnSpc>
                  <a:spcPts val="1568"/>
                </a:lnSpc>
              </a:pPr>
              <a:t>‹#›</a:t>
            </a:fld>
            <a:endParaRPr lang="en-GB" dirty="0"/>
          </a:p>
        </p:txBody>
      </p:sp>
      <p:sp>
        <p:nvSpPr>
          <p:cNvPr id="2" name="Title 1">
            <a:extLst>
              <a:ext uri="{FF2B5EF4-FFF2-40B4-BE49-F238E27FC236}">
                <a16:creationId xmlns:a16="http://schemas.microsoft.com/office/drawing/2014/main" id="{BACA2DA4-5294-4436-AE1A-974F939792A3}"/>
              </a:ext>
            </a:extLst>
          </p:cNvPr>
          <p:cNvSpPr>
            <a:spLocks noGrp="1"/>
          </p:cNvSpPr>
          <p:nvPr>
            <p:ph type="title" hasCustomPrompt="1"/>
          </p:nvPr>
        </p:nvSpPr>
        <p:spPr>
          <a:xfrm>
            <a:off x="743029" y="803579"/>
            <a:ext cx="2187416" cy="2549222"/>
          </a:xfrm>
        </p:spPr>
        <p:txBody>
          <a:bodyPr>
            <a:noAutofit/>
          </a:bodyPr>
          <a:lstStyle>
            <a:lvl1pPr>
              <a:lnSpc>
                <a:spcPct val="90000"/>
              </a:lnSpc>
              <a:defRPr/>
            </a:lvl1pPr>
          </a:lstStyle>
          <a:p>
            <a:r>
              <a:rPr lang="en-US"/>
              <a:t>Click to </a:t>
            </a:r>
            <a:br>
              <a:rPr lang="en-US"/>
            </a:br>
            <a:r>
              <a:rPr lang="en-US"/>
              <a:t>edit Title</a:t>
            </a:r>
            <a:endParaRPr lang="en-GB"/>
          </a:p>
        </p:txBody>
      </p:sp>
    </p:spTree>
    <p:extLst>
      <p:ext uri="{BB962C8B-B14F-4D97-AF65-F5344CB8AC3E}">
        <p14:creationId xmlns:p14="http://schemas.microsoft.com/office/powerpoint/2010/main" val="2972316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40759DF-20FC-4396-ADD5-F6D73988920F}"/>
              </a:ext>
            </a:extLst>
          </p:cNvPr>
          <p:cNvSpPr>
            <a:spLocks noGrp="1"/>
          </p:cNvSpPr>
          <p:nvPr>
            <p:ph type="sldNum" sz="quarter" idx="10"/>
          </p:nvPr>
        </p:nvSpPr>
        <p:spPr/>
        <p:txBody>
          <a:bodyPr/>
          <a:lstStyle>
            <a:lvl1pPr>
              <a:defRPr>
                <a:solidFill>
                  <a:schemeClr val="tx1"/>
                </a:solidFill>
              </a:defRPr>
            </a:lvl1pPr>
          </a:lstStyle>
          <a:p>
            <a:pPr marL="19050">
              <a:lnSpc>
                <a:spcPts val="1568"/>
              </a:lnSpc>
            </a:pPr>
            <a:fld id="{81D60167-4931-47E6-BA6A-407CBD079E47}" type="slidenum">
              <a:rPr lang="en-GB" smtClean="0"/>
              <a:pPr marL="19050">
                <a:lnSpc>
                  <a:spcPts val="1568"/>
                </a:lnSpc>
              </a:pPr>
              <a:t>‹#›</a:t>
            </a:fld>
            <a:endParaRPr lang="en-GB" dirty="0"/>
          </a:p>
        </p:txBody>
      </p:sp>
      <p:sp>
        <p:nvSpPr>
          <p:cNvPr id="4" name="Text Placeholder 3">
            <a:extLst>
              <a:ext uri="{FF2B5EF4-FFF2-40B4-BE49-F238E27FC236}">
                <a16:creationId xmlns:a16="http://schemas.microsoft.com/office/drawing/2014/main" id="{95E20894-EF4B-4146-8822-4DB05B2EE604}"/>
              </a:ext>
            </a:extLst>
          </p:cNvPr>
          <p:cNvSpPr>
            <a:spLocks noGrp="1"/>
          </p:cNvSpPr>
          <p:nvPr>
            <p:ph type="body" sz="quarter" idx="13"/>
          </p:nvPr>
        </p:nvSpPr>
        <p:spPr>
          <a:xfrm>
            <a:off x="743029" y="1828801"/>
            <a:ext cx="2153603" cy="285178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3">
            <a:extLst>
              <a:ext uri="{FF2B5EF4-FFF2-40B4-BE49-F238E27FC236}">
                <a16:creationId xmlns:a16="http://schemas.microsoft.com/office/drawing/2014/main" id="{B663039F-1FB8-4E8C-82CB-5AFB06227EAA}"/>
              </a:ext>
            </a:extLst>
          </p:cNvPr>
          <p:cNvSpPr>
            <a:spLocks noGrp="1"/>
          </p:cNvSpPr>
          <p:nvPr>
            <p:ph type="body" sz="quarter" idx="14"/>
          </p:nvPr>
        </p:nvSpPr>
        <p:spPr>
          <a:xfrm>
            <a:off x="3943350" y="1828800"/>
            <a:ext cx="4686300" cy="2895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1B66D5E6-DD01-4835-8BBE-0D7DB0512929}"/>
              </a:ext>
            </a:extLst>
          </p:cNvPr>
          <p:cNvSpPr>
            <a:spLocks noGrp="1"/>
          </p:cNvSpPr>
          <p:nvPr>
            <p:ph type="title" hasCustomPrompt="1"/>
          </p:nvPr>
        </p:nvSpPr>
        <p:spPr/>
        <p:txBody>
          <a:bodyPr/>
          <a:lstStyle>
            <a:lvl1pPr>
              <a:defRPr/>
            </a:lvl1pPr>
          </a:lstStyle>
          <a:p>
            <a:r>
              <a:rPr lang="en-US"/>
              <a:t>Click to edit Title</a:t>
            </a:r>
            <a:endParaRPr lang="en-GB"/>
          </a:p>
        </p:txBody>
      </p:sp>
    </p:spTree>
    <p:extLst>
      <p:ext uri="{BB962C8B-B14F-4D97-AF65-F5344CB8AC3E}">
        <p14:creationId xmlns:p14="http://schemas.microsoft.com/office/powerpoint/2010/main" val="1426256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40759DF-20FC-4396-ADD5-F6D73988920F}"/>
              </a:ext>
            </a:extLst>
          </p:cNvPr>
          <p:cNvSpPr>
            <a:spLocks noGrp="1"/>
          </p:cNvSpPr>
          <p:nvPr>
            <p:ph type="sldNum" sz="quarter" idx="10"/>
          </p:nvPr>
        </p:nvSpPr>
        <p:spPr/>
        <p:txBody>
          <a:bodyPr/>
          <a:lstStyle>
            <a:lvl1pPr>
              <a:defRPr>
                <a:solidFill>
                  <a:schemeClr val="tx1"/>
                </a:solidFill>
              </a:defRPr>
            </a:lvl1pPr>
          </a:lstStyle>
          <a:p>
            <a:pPr marL="19050">
              <a:lnSpc>
                <a:spcPts val="1568"/>
              </a:lnSpc>
            </a:pPr>
            <a:fld id="{81D60167-4931-47E6-BA6A-407CBD079E47}" type="slidenum">
              <a:rPr lang="en-GB" smtClean="0"/>
              <a:pPr marL="19050">
                <a:lnSpc>
                  <a:spcPts val="1568"/>
                </a:lnSpc>
              </a:pPr>
              <a:t>‹#›</a:t>
            </a:fld>
            <a:endParaRPr lang="en-GB" dirty="0"/>
          </a:p>
        </p:txBody>
      </p:sp>
      <p:sp>
        <p:nvSpPr>
          <p:cNvPr id="4" name="Text Placeholder 3">
            <a:extLst>
              <a:ext uri="{FF2B5EF4-FFF2-40B4-BE49-F238E27FC236}">
                <a16:creationId xmlns:a16="http://schemas.microsoft.com/office/drawing/2014/main" id="{950C15BB-44B8-4D5D-A654-B47B8B47209B}"/>
              </a:ext>
            </a:extLst>
          </p:cNvPr>
          <p:cNvSpPr>
            <a:spLocks noGrp="1"/>
          </p:cNvSpPr>
          <p:nvPr>
            <p:ph type="body" sz="quarter" idx="13"/>
          </p:nvPr>
        </p:nvSpPr>
        <p:spPr>
          <a:xfrm>
            <a:off x="743029" y="1828802"/>
            <a:ext cx="2153603" cy="285178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Content Placeholder 15">
            <a:extLst>
              <a:ext uri="{FF2B5EF4-FFF2-40B4-BE49-F238E27FC236}">
                <a16:creationId xmlns:a16="http://schemas.microsoft.com/office/drawing/2014/main" id="{20AC89F2-C96E-4603-848D-BCA7FEE06C03}"/>
              </a:ext>
            </a:extLst>
          </p:cNvPr>
          <p:cNvSpPr>
            <a:spLocks noGrp="1"/>
          </p:cNvSpPr>
          <p:nvPr>
            <p:ph sz="quarter" idx="14"/>
          </p:nvPr>
        </p:nvSpPr>
        <p:spPr>
          <a:xfrm>
            <a:off x="3690938" y="1828800"/>
            <a:ext cx="4866085" cy="34686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itle 17">
            <a:extLst>
              <a:ext uri="{FF2B5EF4-FFF2-40B4-BE49-F238E27FC236}">
                <a16:creationId xmlns:a16="http://schemas.microsoft.com/office/drawing/2014/main" id="{1519D846-80EE-406B-A71E-AEE2B028FF15}"/>
              </a:ext>
            </a:extLst>
          </p:cNvPr>
          <p:cNvSpPr>
            <a:spLocks noGrp="1"/>
          </p:cNvSpPr>
          <p:nvPr>
            <p:ph type="title" hasCustomPrompt="1"/>
          </p:nvPr>
        </p:nvSpPr>
        <p:spPr/>
        <p:txBody>
          <a:bodyPr/>
          <a:lstStyle>
            <a:lvl1pPr>
              <a:defRPr/>
            </a:lvl1pPr>
          </a:lstStyle>
          <a:p>
            <a:r>
              <a:rPr lang="en-US"/>
              <a:t>Click to edit Title</a:t>
            </a:r>
            <a:endParaRPr lang="en-GB"/>
          </a:p>
        </p:txBody>
      </p:sp>
    </p:spTree>
    <p:extLst>
      <p:ext uri="{BB962C8B-B14F-4D97-AF65-F5344CB8AC3E}">
        <p14:creationId xmlns:p14="http://schemas.microsoft.com/office/powerpoint/2010/main" val="297452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40759DF-20FC-4396-ADD5-F6D73988920F}"/>
              </a:ext>
            </a:extLst>
          </p:cNvPr>
          <p:cNvSpPr>
            <a:spLocks noGrp="1"/>
          </p:cNvSpPr>
          <p:nvPr>
            <p:ph type="sldNum" sz="quarter" idx="10"/>
          </p:nvPr>
        </p:nvSpPr>
        <p:spPr/>
        <p:txBody>
          <a:bodyPr/>
          <a:lstStyle>
            <a:lvl1pPr>
              <a:defRPr>
                <a:solidFill>
                  <a:schemeClr val="tx1"/>
                </a:solidFill>
              </a:defRPr>
            </a:lvl1pPr>
          </a:lstStyle>
          <a:p>
            <a:pPr marL="19050">
              <a:lnSpc>
                <a:spcPts val="1568"/>
              </a:lnSpc>
            </a:pPr>
            <a:fld id="{81D60167-4931-47E6-BA6A-407CBD079E47}" type="slidenum">
              <a:rPr lang="en-GB" smtClean="0"/>
              <a:pPr marL="19050">
                <a:lnSpc>
                  <a:spcPts val="1568"/>
                </a:lnSpc>
              </a:pPr>
              <a:t>‹#›</a:t>
            </a:fld>
            <a:endParaRPr lang="en-GB" dirty="0"/>
          </a:p>
        </p:txBody>
      </p:sp>
      <p:sp>
        <p:nvSpPr>
          <p:cNvPr id="4" name="Text Placeholder 3">
            <a:extLst>
              <a:ext uri="{FF2B5EF4-FFF2-40B4-BE49-F238E27FC236}">
                <a16:creationId xmlns:a16="http://schemas.microsoft.com/office/drawing/2014/main" id="{D14D9485-624D-42B0-8630-34E948A44A8B}"/>
              </a:ext>
            </a:extLst>
          </p:cNvPr>
          <p:cNvSpPr>
            <a:spLocks noGrp="1"/>
          </p:cNvSpPr>
          <p:nvPr>
            <p:ph type="body" sz="quarter" idx="14"/>
          </p:nvPr>
        </p:nvSpPr>
        <p:spPr>
          <a:xfrm>
            <a:off x="743029" y="1828801"/>
            <a:ext cx="2153603" cy="285178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3">
            <a:extLst>
              <a:ext uri="{FF2B5EF4-FFF2-40B4-BE49-F238E27FC236}">
                <a16:creationId xmlns:a16="http://schemas.microsoft.com/office/drawing/2014/main" id="{F6E0CD73-9B26-4E07-AA5A-EEF3272B979D}"/>
              </a:ext>
            </a:extLst>
          </p:cNvPr>
          <p:cNvSpPr>
            <a:spLocks noGrp="1"/>
          </p:cNvSpPr>
          <p:nvPr>
            <p:ph type="body" sz="quarter" idx="15"/>
          </p:nvPr>
        </p:nvSpPr>
        <p:spPr>
          <a:xfrm>
            <a:off x="3468844" y="1828801"/>
            <a:ext cx="2153603" cy="2851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3">
            <a:extLst>
              <a:ext uri="{FF2B5EF4-FFF2-40B4-BE49-F238E27FC236}">
                <a16:creationId xmlns:a16="http://schemas.microsoft.com/office/drawing/2014/main" id="{CE03EB4A-FD8D-489C-AAD9-E6AE91EBC9B2}"/>
              </a:ext>
            </a:extLst>
          </p:cNvPr>
          <p:cNvSpPr>
            <a:spLocks noGrp="1"/>
          </p:cNvSpPr>
          <p:nvPr>
            <p:ph type="body" sz="quarter" idx="16"/>
          </p:nvPr>
        </p:nvSpPr>
        <p:spPr>
          <a:xfrm>
            <a:off x="6194658" y="1828801"/>
            <a:ext cx="2153603" cy="2851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06CCAE99-B25C-48C4-93E5-F9006E10A373}"/>
              </a:ext>
            </a:extLst>
          </p:cNvPr>
          <p:cNvSpPr>
            <a:spLocks noGrp="1"/>
          </p:cNvSpPr>
          <p:nvPr>
            <p:ph type="title" hasCustomPrompt="1"/>
          </p:nvPr>
        </p:nvSpPr>
        <p:spPr/>
        <p:txBody>
          <a:bodyPr/>
          <a:lstStyle>
            <a:lvl1pPr>
              <a:defRPr/>
            </a:lvl1pPr>
          </a:lstStyle>
          <a:p>
            <a:r>
              <a:rPr lang="en-US" dirty="0"/>
              <a:t>Click to edit Title</a:t>
            </a:r>
            <a:endParaRPr lang="en-GB" dirty="0"/>
          </a:p>
        </p:txBody>
      </p:sp>
    </p:spTree>
    <p:extLst>
      <p:ext uri="{BB962C8B-B14F-4D97-AF65-F5344CB8AC3E}">
        <p14:creationId xmlns:p14="http://schemas.microsoft.com/office/powerpoint/2010/main" val="3781678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Picture">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DDD989A-E01E-4D5A-B220-174E9687EB59}"/>
              </a:ext>
            </a:extLst>
          </p:cNvPr>
          <p:cNvSpPr>
            <a:spLocks noGrp="1"/>
          </p:cNvSpPr>
          <p:nvPr>
            <p:ph type="sldNum" sz="quarter" idx="10"/>
          </p:nvPr>
        </p:nvSpPr>
        <p:spPr/>
        <p:txBody>
          <a:bodyPr/>
          <a:lstStyle>
            <a:lvl1pPr>
              <a:defRPr>
                <a:solidFill>
                  <a:schemeClr val="tx1"/>
                </a:solidFill>
              </a:defRPr>
            </a:lvl1pPr>
          </a:lstStyle>
          <a:p>
            <a:pPr marL="19050">
              <a:lnSpc>
                <a:spcPts val="1568"/>
              </a:lnSpc>
            </a:pPr>
            <a:fld id="{81D60167-4931-47E6-BA6A-407CBD079E47}" type="slidenum">
              <a:rPr lang="en-GB" smtClean="0"/>
              <a:pPr marL="19050">
                <a:lnSpc>
                  <a:spcPts val="1568"/>
                </a:lnSpc>
              </a:pPr>
              <a:t>‹#›</a:t>
            </a:fld>
            <a:endParaRPr lang="en-GB" dirty="0"/>
          </a:p>
        </p:txBody>
      </p:sp>
      <p:sp>
        <p:nvSpPr>
          <p:cNvPr id="9" name="Picture Placeholder 8">
            <a:extLst>
              <a:ext uri="{FF2B5EF4-FFF2-40B4-BE49-F238E27FC236}">
                <a16:creationId xmlns:a16="http://schemas.microsoft.com/office/drawing/2014/main" id="{074C12BD-5601-4E6E-A7FE-AC40CF1BDFB2}"/>
              </a:ext>
            </a:extLst>
          </p:cNvPr>
          <p:cNvSpPr>
            <a:spLocks noGrp="1"/>
          </p:cNvSpPr>
          <p:nvPr>
            <p:ph type="pic" sz="quarter" idx="11"/>
          </p:nvPr>
        </p:nvSpPr>
        <p:spPr>
          <a:xfrm>
            <a:off x="0" y="0"/>
            <a:ext cx="9144000" cy="6858000"/>
          </a:xfrm>
          <a:prstGeom prst="rect">
            <a:avLst/>
          </a:prstGeom>
        </p:spPr>
        <p:txBody>
          <a:bodyPr anchor="ctr" anchorCtr="0"/>
          <a:lstStyle>
            <a:lvl1pPr algn="ctr">
              <a:defRPr/>
            </a:lvl1pPr>
          </a:lstStyle>
          <a:p>
            <a:endParaRPr lang="en-GB" dirty="0"/>
          </a:p>
        </p:txBody>
      </p:sp>
      <p:pic>
        <p:nvPicPr>
          <p:cNvPr id="6" name="Picture 5">
            <a:extLst>
              <a:ext uri="{FF2B5EF4-FFF2-40B4-BE49-F238E27FC236}">
                <a16:creationId xmlns:a16="http://schemas.microsoft.com/office/drawing/2014/main" id="{467F6A4E-E180-704F-9A81-98BB0977F9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6928" b="-1"/>
          <a:stretch/>
        </p:blipFill>
        <p:spPr>
          <a:xfrm>
            <a:off x="0" y="6751480"/>
            <a:ext cx="9144000" cy="142914"/>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DDD989A-E01E-4D5A-B220-174E9687EB59}"/>
              </a:ext>
            </a:extLst>
          </p:cNvPr>
          <p:cNvSpPr>
            <a:spLocks noGrp="1"/>
          </p:cNvSpPr>
          <p:nvPr>
            <p:ph type="sldNum" sz="quarter" idx="10"/>
          </p:nvPr>
        </p:nvSpPr>
        <p:spPr/>
        <p:txBody>
          <a:bodyPr/>
          <a:lstStyle>
            <a:lvl1pPr>
              <a:defRPr>
                <a:solidFill>
                  <a:schemeClr val="tx1"/>
                </a:solidFill>
              </a:defRPr>
            </a:lvl1pPr>
          </a:lstStyle>
          <a:p>
            <a:pPr marL="19050">
              <a:lnSpc>
                <a:spcPts val="1568"/>
              </a:lnSpc>
            </a:pPr>
            <a:fld id="{81D60167-4931-47E6-BA6A-407CBD079E47}" type="slidenum">
              <a:rPr lang="en-GB" smtClean="0"/>
              <a:pPr marL="19050">
                <a:lnSpc>
                  <a:spcPts val="1568"/>
                </a:lnSpc>
              </a:pPr>
              <a:t>‹#›</a:t>
            </a:fld>
            <a:endParaRPr lang="en-GB" dirty="0"/>
          </a:p>
        </p:txBody>
      </p:sp>
      <p:pic>
        <p:nvPicPr>
          <p:cNvPr id="18" name="Picture 17">
            <a:extLst>
              <a:ext uri="{FF2B5EF4-FFF2-40B4-BE49-F238E27FC236}">
                <a16:creationId xmlns:a16="http://schemas.microsoft.com/office/drawing/2014/main" id="{DA51764A-A714-284B-B881-A4FCC4F72C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6928" b="-1"/>
          <a:stretch/>
        </p:blipFill>
        <p:spPr>
          <a:xfrm>
            <a:off x="0" y="6751480"/>
            <a:ext cx="9144000" cy="142914"/>
          </a:xfrm>
          <a:prstGeom prst="rect">
            <a:avLst/>
          </a:prstGeom>
        </p:spPr>
      </p:pic>
    </p:spTree>
    <p:extLst>
      <p:ext uri="{BB962C8B-B14F-4D97-AF65-F5344CB8AC3E}">
        <p14:creationId xmlns:p14="http://schemas.microsoft.com/office/powerpoint/2010/main" val="1864879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4A9A3DB-64DF-44C8-B4B7-7EA860A677BD}"/>
              </a:ext>
            </a:extLst>
          </p:cNvPr>
          <p:cNvSpPr>
            <a:spLocks noGrp="1"/>
          </p:cNvSpPr>
          <p:nvPr>
            <p:ph type="body" sz="quarter" idx="12"/>
          </p:nvPr>
        </p:nvSpPr>
        <p:spPr>
          <a:xfrm>
            <a:off x="743028" y="1828800"/>
            <a:ext cx="7835713" cy="3705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Slide Number Placeholder 4">
            <a:extLst>
              <a:ext uri="{FF2B5EF4-FFF2-40B4-BE49-F238E27FC236}">
                <a16:creationId xmlns:a16="http://schemas.microsoft.com/office/drawing/2014/main" id="{CB910A80-1C66-F14E-9C5E-485AD51F7E87}"/>
              </a:ext>
            </a:extLst>
          </p:cNvPr>
          <p:cNvSpPr>
            <a:spLocks noGrp="1"/>
          </p:cNvSpPr>
          <p:nvPr>
            <p:ph type="sldNum" sz="quarter" idx="10"/>
          </p:nvPr>
        </p:nvSpPr>
        <p:spPr>
          <a:xfrm>
            <a:off x="8326806" y="6429237"/>
            <a:ext cx="251936" cy="180114"/>
          </a:xfrm>
        </p:spPr>
        <p:txBody>
          <a:bodyPr/>
          <a:lstStyle>
            <a:lvl1pPr>
              <a:defRPr>
                <a:solidFill>
                  <a:schemeClr val="tx1"/>
                </a:solidFill>
              </a:defRPr>
            </a:lvl1pPr>
          </a:lstStyle>
          <a:p>
            <a:pPr marL="19050">
              <a:lnSpc>
                <a:spcPts val="1568"/>
              </a:lnSpc>
            </a:pPr>
            <a:fld id="{81D60167-4931-47E6-BA6A-407CBD079E47}" type="slidenum">
              <a:rPr lang="en-GB" smtClean="0"/>
              <a:pPr marL="19050">
                <a:lnSpc>
                  <a:spcPts val="1568"/>
                </a:lnSpc>
              </a:pPr>
              <a:t>‹#›</a:t>
            </a:fld>
            <a:endParaRPr lang="en-GB" dirty="0"/>
          </a:p>
        </p:txBody>
      </p:sp>
      <p:sp>
        <p:nvSpPr>
          <p:cNvPr id="2" name="Title 1">
            <a:extLst>
              <a:ext uri="{FF2B5EF4-FFF2-40B4-BE49-F238E27FC236}">
                <a16:creationId xmlns:a16="http://schemas.microsoft.com/office/drawing/2014/main" id="{7148A4E6-68DB-43FE-93DD-B3572DFA330C}"/>
              </a:ext>
            </a:extLst>
          </p:cNvPr>
          <p:cNvSpPr>
            <a:spLocks noGrp="1"/>
          </p:cNvSpPr>
          <p:nvPr>
            <p:ph type="title" hasCustomPrompt="1"/>
          </p:nvPr>
        </p:nvSpPr>
        <p:spPr/>
        <p:txBody>
          <a:bodyPr/>
          <a:lstStyle>
            <a:lvl1pPr>
              <a:defRPr/>
            </a:lvl1pPr>
          </a:lstStyle>
          <a:p>
            <a:r>
              <a:rPr lang="en-US"/>
              <a:t>Click to edit Title</a:t>
            </a:r>
            <a:endParaRPr lang="en-GB"/>
          </a:p>
        </p:txBody>
      </p:sp>
    </p:spTree>
    <p:extLst>
      <p:ext uri="{BB962C8B-B14F-4D97-AF65-F5344CB8AC3E}">
        <p14:creationId xmlns:p14="http://schemas.microsoft.com/office/powerpoint/2010/main" val="974902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1B79B7-1989-0643-A265-CE76A650D4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25" t="20860" r="3125" b="29817"/>
          <a:stretch/>
        </p:blipFill>
        <p:spPr>
          <a:xfrm>
            <a:off x="0" y="0"/>
            <a:ext cx="9144000" cy="6781800"/>
          </a:xfrm>
          <a:prstGeom prst="rect">
            <a:avLst/>
          </a:prstGeom>
        </p:spPr>
      </p:pic>
      <p:sp>
        <p:nvSpPr>
          <p:cNvPr id="2" name="Title 1">
            <a:extLst>
              <a:ext uri="{FF2B5EF4-FFF2-40B4-BE49-F238E27FC236}">
                <a16:creationId xmlns:a16="http://schemas.microsoft.com/office/drawing/2014/main" id="{337F0901-8036-6142-B62B-591C8E2135AB}"/>
              </a:ext>
            </a:extLst>
          </p:cNvPr>
          <p:cNvSpPr>
            <a:spLocks noGrp="1"/>
          </p:cNvSpPr>
          <p:nvPr>
            <p:ph type="title" hasCustomPrompt="1"/>
          </p:nvPr>
        </p:nvSpPr>
        <p:spPr/>
        <p:txBody>
          <a:bodyPr/>
          <a:lstStyle>
            <a:lvl1pPr>
              <a:defRPr/>
            </a:lvl1pPr>
          </a:lstStyle>
          <a:p>
            <a:r>
              <a:rPr lang="en-US"/>
              <a:t>Click to edit Title</a:t>
            </a:r>
          </a:p>
        </p:txBody>
      </p:sp>
      <p:sp>
        <p:nvSpPr>
          <p:cNvPr id="3" name="Slide Number Placeholder 2">
            <a:extLst>
              <a:ext uri="{FF2B5EF4-FFF2-40B4-BE49-F238E27FC236}">
                <a16:creationId xmlns:a16="http://schemas.microsoft.com/office/drawing/2014/main" id="{556D0AF1-E3C9-AD41-B3DC-D37B727D9608}"/>
              </a:ext>
            </a:extLst>
          </p:cNvPr>
          <p:cNvSpPr>
            <a:spLocks noGrp="1"/>
          </p:cNvSpPr>
          <p:nvPr>
            <p:ph type="sldNum" sz="quarter" idx="10"/>
          </p:nvPr>
        </p:nvSpPr>
        <p:spPr>
          <a:xfrm>
            <a:off x="8326806" y="6429237"/>
            <a:ext cx="251936" cy="180114"/>
          </a:xfrm>
        </p:spPr>
        <p:txBody>
          <a:bodyPr/>
          <a:lstStyle>
            <a:lvl1pPr>
              <a:defRPr>
                <a:solidFill>
                  <a:schemeClr val="tx1"/>
                </a:solidFill>
              </a:defRPr>
            </a:lvl1pPr>
          </a:lstStyle>
          <a:p>
            <a:pPr marL="19050">
              <a:lnSpc>
                <a:spcPts val="1568"/>
              </a:lnSpc>
            </a:pPr>
            <a:fld id="{81D60167-4931-47E6-BA6A-407CBD079E47}" type="slidenum">
              <a:rPr lang="en-GB" smtClean="0"/>
              <a:pPr marL="19050">
                <a:lnSpc>
                  <a:spcPts val="1568"/>
                </a:lnSpc>
              </a:pPr>
              <a:t>‹#›</a:t>
            </a:fld>
            <a:endParaRPr lang="en-GB" dirty="0"/>
          </a:p>
        </p:txBody>
      </p:sp>
    </p:spTree>
    <p:extLst>
      <p:ext uri="{BB962C8B-B14F-4D97-AF65-F5344CB8AC3E}">
        <p14:creationId xmlns:p14="http://schemas.microsoft.com/office/powerpoint/2010/main" val="2682815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4A9A3DB-64DF-44C8-B4B7-7EA860A677BD}"/>
              </a:ext>
            </a:extLst>
          </p:cNvPr>
          <p:cNvSpPr>
            <a:spLocks noGrp="1"/>
          </p:cNvSpPr>
          <p:nvPr>
            <p:ph type="body" sz="quarter" idx="12"/>
          </p:nvPr>
        </p:nvSpPr>
        <p:spPr>
          <a:xfrm>
            <a:off x="743028" y="1828800"/>
            <a:ext cx="7835713" cy="3705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4">
            <a:extLst>
              <a:ext uri="{FF2B5EF4-FFF2-40B4-BE49-F238E27FC236}">
                <a16:creationId xmlns:a16="http://schemas.microsoft.com/office/drawing/2014/main" id="{20D25F8F-9945-CB4F-8B92-7E6C7FA32C2A}"/>
              </a:ext>
            </a:extLst>
          </p:cNvPr>
          <p:cNvSpPr>
            <a:spLocks noGrp="1"/>
          </p:cNvSpPr>
          <p:nvPr>
            <p:ph type="sldNum" sz="quarter" idx="10"/>
          </p:nvPr>
        </p:nvSpPr>
        <p:spPr>
          <a:xfrm>
            <a:off x="8326806" y="6429237"/>
            <a:ext cx="251936" cy="180114"/>
          </a:xfrm>
        </p:spPr>
        <p:txBody>
          <a:bodyPr/>
          <a:lstStyle>
            <a:lvl1pPr>
              <a:defRPr>
                <a:solidFill>
                  <a:schemeClr val="tx1"/>
                </a:solidFill>
              </a:defRPr>
            </a:lvl1pPr>
          </a:lstStyle>
          <a:p>
            <a:pPr marL="19050">
              <a:lnSpc>
                <a:spcPts val="1568"/>
              </a:lnSpc>
            </a:pPr>
            <a:fld id="{81D60167-4931-47E6-BA6A-407CBD079E47}" type="slidenum">
              <a:rPr lang="en-GB" smtClean="0"/>
              <a:pPr marL="19050">
                <a:lnSpc>
                  <a:spcPts val="1568"/>
                </a:lnSpc>
              </a:pPr>
              <a:t>‹#›</a:t>
            </a:fld>
            <a:endParaRPr lang="en-GB" dirty="0"/>
          </a:p>
        </p:txBody>
      </p:sp>
      <p:sp>
        <p:nvSpPr>
          <p:cNvPr id="2" name="Title 1">
            <a:extLst>
              <a:ext uri="{FF2B5EF4-FFF2-40B4-BE49-F238E27FC236}">
                <a16:creationId xmlns:a16="http://schemas.microsoft.com/office/drawing/2014/main" id="{1898B5BC-3D92-4208-AD11-738039843DBF}"/>
              </a:ext>
            </a:extLst>
          </p:cNvPr>
          <p:cNvSpPr>
            <a:spLocks noGrp="1"/>
          </p:cNvSpPr>
          <p:nvPr>
            <p:ph type="title" hasCustomPrompt="1"/>
          </p:nvPr>
        </p:nvSpPr>
        <p:spPr/>
        <p:txBody>
          <a:bodyPr/>
          <a:lstStyle>
            <a:lvl1pPr>
              <a:defRPr/>
            </a:lvl1pPr>
          </a:lstStyle>
          <a:p>
            <a:r>
              <a:rPr lang="en-US"/>
              <a:t>Click to edit Title</a:t>
            </a:r>
            <a:endParaRPr lang="en-GB"/>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TEAL">
    <p:spTree>
      <p:nvGrpSpPr>
        <p:cNvPr id="1" name=""/>
        <p:cNvGrpSpPr/>
        <p:nvPr/>
      </p:nvGrpSpPr>
      <p:grpSpPr>
        <a:xfrm>
          <a:off x="0" y="0"/>
          <a:ext cx="0" cy="0"/>
          <a:chOff x="0" y="0"/>
          <a:chExt cx="0" cy="0"/>
        </a:xfrm>
      </p:grpSpPr>
      <p:sp>
        <p:nvSpPr>
          <p:cNvPr id="19" name="object 2">
            <a:extLst>
              <a:ext uri="{FF2B5EF4-FFF2-40B4-BE49-F238E27FC236}">
                <a16:creationId xmlns:a16="http://schemas.microsoft.com/office/drawing/2014/main" id="{4B93CDC7-3C26-49D9-9BCD-3DF1DE062D76}"/>
              </a:ext>
            </a:extLst>
          </p:cNvPr>
          <p:cNvSpPr/>
          <p:nvPr userDrawn="1"/>
        </p:nvSpPr>
        <p:spPr>
          <a:xfrm>
            <a:off x="0" y="0"/>
            <a:ext cx="9144953" cy="6781800"/>
          </a:xfrm>
          <a:custGeom>
            <a:avLst/>
            <a:gdLst/>
            <a:ahLst/>
            <a:cxnLst/>
            <a:rect l="l" t="t" r="r" b="b"/>
            <a:pathLst>
              <a:path w="12193270" h="6858000">
                <a:moveTo>
                  <a:pt x="0" y="6858000"/>
                </a:moveTo>
                <a:lnTo>
                  <a:pt x="12193206" y="6858000"/>
                </a:lnTo>
                <a:lnTo>
                  <a:pt x="12193206" y="0"/>
                </a:lnTo>
                <a:lnTo>
                  <a:pt x="0" y="0"/>
                </a:lnTo>
                <a:lnTo>
                  <a:pt x="0" y="6858000"/>
                </a:lnTo>
                <a:close/>
              </a:path>
            </a:pathLst>
          </a:custGeom>
          <a:solidFill>
            <a:srgbClr val="0060BF"/>
          </a:solidFill>
        </p:spPr>
        <p:txBody>
          <a:bodyPr wrap="square" lIns="0" tIns="0" rIns="0" bIns="0" rtlCol="0"/>
          <a:lstStyle/>
          <a:p>
            <a:endParaRPr sz="1350" dirty="0"/>
          </a:p>
        </p:txBody>
      </p:sp>
      <p:sp>
        <p:nvSpPr>
          <p:cNvPr id="10" name="Slide Number Placeholder 9">
            <a:extLst>
              <a:ext uri="{FF2B5EF4-FFF2-40B4-BE49-F238E27FC236}">
                <a16:creationId xmlns:a16="http://schemas.microsoft.com/office/drawing/2014/main" id="{2B7BB693-A7EA-4834-9DF8-392FC9437DD3}"/>
              </a:ext>
            </a:extLst>
          </p:cNvPr>
          <p:cNvSpPr>
            <a:spLocks noGrp="1"/>
          </p:cNvSpPr>
          <p:nvPr>
            <p:ph type="sldNum" sz="quarter" idx="11"/>
          </p:nvPr>
        </p:nvSpPr>
        <p:spPr/>
        <p:txBody>
          <a:bodyPr/>
          <a:lstStyle>
            <a:lvl1pPr>
              <a:defRPr>
                <a:solidFill>
                  <a:schemeClr val="bg1"/>
                </a:solidFill>
              </a:defRPr>
            </a:lvl1pPr>
          </a:lstStyle>
          <a:p>
            <a:pPr marL="19050">
              <a:lnSpc>
                <a:spcPts val="1568"/>
              </a:lnSpc>
            </a:pPr>
            <a:fld id="{81D60167-4931-47E6-BA6A-407CBD079E47}" type="slidenum">
              <a:rPr lang="en-GB" smtClean="0"/>
              <a:pPr marL="19050">
                <a:lnSpc>
                  <a:spcPts val="1568"/>
                </a:lnSpc>
              </a:pPr>
              <a:t>‹#›</a:t>
            </a:fld>
            <a:endParaRPr lang="en-GB" dirty="0"/>
          </a:p>
        </p:txBody>
      </p:sp>
      <p:sp>
        <p:nvSpPr>
          <p:cNvPr id="4" name="Text Placeholder 3">
            <a:extLst>
              <a:ext uri="{FF2B5EF4-FFF2-40B4-BE49-F238E27FC236}">
                <a16:creationId xmlns:a16="http://schemas.microsoft.com/office/drawing/2014/main" id="{78E2EAC2-92C1-44CE-81D0-55B252EC72BD}"/>
              </a:ext>
            </a:extLst>
          </p:cNvPr>
          <p:cNvSpPr>
            <a:spLocks noGrp="1"/>
          </p:cNvSpPr>
          <p:nvPr>
            <p:ph type="body" sz="quarter" idx="12"/>
          </p:nvPr>
        </p:nvSpPr>
        <p:spPr>
          <a:xfrm>
            <a:off x="743028" y="1828800"/>
            <a:ext cx="7835713" cy="370533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a:extLst>
              <a:ext uri="{FF2B5EF4-FFF2-40B4-BE49-F238E27FC236}">
                <a16:creationId xmlns:a16="http://schemas.microsoft.com/office/drawing/2014/main" id="{984A76B0-142A-4E7D-B43B-205F88B67A9B}"/>
              </a:ext>
            </a:extLst>
          </p:cNvPr>
          <p:cNvSpPr>
            <a:spLocks noGrp="1"/>
          </p:cNvSpPr>
          <p:nvPr>
            <p:ph type="title" hasCustomPrompt="1"/>
          </p:nvPr>
        </p:nvSpPr>
        <p:spPr/>
        <p:txBody>
          <a:bodyPr/>
          <a:lstStyle>
            <a:lvl1pPr>
              <a:defRPr>
                <a:solidFill>
                  <a:schemeClr val="bg1"/>
                </a:solidFill>
              </a:defRPr>
            </a:lvl1pPr>
          </a:lstStyle>
          <a:p>
            <a:r>
              <a:rPr lang="en-US"/>
              <a:t>Click to edit Title</a:t>
            </a:r>
            <a:endParaRPr lang="en-GB"/>
          </a:p>
        </p:txBody>
      </p:sp>
    </p:spTree>
    <p:extLst>
      <p:ext uri="{BB962C8B-B14F-4D97-AF65-F5344CB8AC3E}">
        <p14:creationId xmlns:p14="http://schemas.microsoft.com/office/powerpoint/2010/main" val="1237214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SALMON">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FFFE0C1A-9C34-C547-989E-4879F6B01050}"/>
              </a:ext>
            </a:extLst>
          </p:cNvPr>
          <p:cNvSpPr/>
          <p:nvPr userDrawn="1"/>
        </p:nvSpPr>
        <p:spPr>
          <a:xfrm>
            <a:off x="0" y="0"/>
            <a:ext cx="9144953" cy="6781800"/>
          </a:xfrm>
          <a:custGeom>
            <a:avLst/>
            <a:gdLst/>
            <a:ahLst/>
            <a:cxnLst/>
            <a:rect l="l" t="t" r="r" b="b"/>
            <a:pathLst>
              <a:path w="12193270" h="6858000">
                <a:moveTo>
                  <a:pt x="0" y="6858000"/>
                </a:moveTo>
                <a:lnTo>
                  <a:pt x="12193206" y="6858000"/>
                </a:lnTo>
                <a:lnTo>
                  <a:pt x="12193206" y="0"/>
                </a:lnTo>
                <a:lnTo>
                  <a:pt x="0" y="0"/>
                </a:lnTo>
                <a:lnTo>
                  <a:pt x="0" y="6858000"/>
                </a:lnTo>
                <a:close/>
              </a:path>
            </a:pathLst>
          </a:custGeom>
          <a:solidFill>
            <a:srgbClr val="2D3977"/>
          </a:solidFill>
        </p:spPr>
        <p:txBody>
          <a:bodyPr wrap="square" lIns="0" tIns="0" rIns="0" bIns="0" rtlCol="0"/>
          <a:lstStyle/>
          <a:p>
            <a:endParaRPr sz="1350" dirty="0"/>
          </a:p>
        </p:txBody>
      </p:sp>
      <p:sp>
        <p:nvSpPr>
          <p:cNvPr id="10" name="Slide Number Placeholder 9">
            <a:extLst>
              <a:ext uri="{FF2B5EF4-FFF2-40B4-BE49-F238E27FC236}">
                <a16:creationId xmlns:a16="http://schemas.microsoft.com/office/drawing/2014/main" id="{2B7BB693-A7EA-4834-9DF8-392FC9437DD3}"/>
              </a:ext>
            </a:extLst>
          </p:cNvPr>
          <p:cNvSpPr>
            <a:spLocks noGrp="1"/>
          </p:cNvSpPr>
          <p:nvPr>
            <p:ph type="sldNum" sz="quarter" idx="11"/>
          </p:nvPr>
        </p:nvSpPr>
        <p:spPr/>
        <p:txBody>
          <a:bodyPr/>
          <a:lstStyle>
            <a:lvl1pPr>
              <a:defRPr>
                <a:solidFill>
                  <a:schemeClr val="bg1"/>
                </a:solidFill>
              </a:defRPr>
            </a:lvl1pPr>
          </a:lstStyle>
          <a:p>
            <a:pPr marL="19050">
              <a:lnSpc>
                <a:spcPts val="1568"/>
              </a:lnSpc>
            </a:pPr>
            <a:fld id="{81D60167-4931-47E6-BA6A-407CBD079E47}" type="slidenum">
              <a:rPr lang="en-GB" smtClean="0"/>
              <a:pPr marL="19050">
                <a:lnSpc>
                  <a:spcPts val="1568"/>
                </a:lnSpc>
              </a:pPr>
              <a:t>‹#›</a:t>
            </a:fld>
            <a:endParaRPr lang="en-GB" dirty="0"/>
          </a:p>
        </p:txBody>
      </p:sp>
      <p:sp>
        <p:nvSpPr>
          <p:cNvPr id="2" name="Title 1">
            <a:extLst>
              <a:ext uri="{FF2B5EF4-FFF2-40B4-BE49-F238E27FC236}">
                <a16:creationId xmlns:a16="http://schemas.microsoft.com/office/drawing/2014/main" id="{0D995E1C-58CA-475E-90A2-88552452614F}"/>
              </a:ext>
            </a:extLst>
          </p:cNvPr>
          <p:cNvSpPr>
            <a:spLocks noGrp="1"/>
          </p:cNvSpPr>
          <p:nvPr>
            <p:ph type="title" hasCustomPrompt="1"/>
          </p:nvPr>
        </p:nvSpPr>
        <p:spPr/>
        <p:txBody>
          <a:bodyPr/>
          <a:lstStyle>
            <a:lvl1pPr>
              <a:lnSpc>
                <a:spcPct val="90000"/>
              </a:lnSpc>
              <a:defRPr>
                <a:solidFill>
                  <a:schemeClr val="bg1"/>
                </a:solidFill>
              </a:defRPr>
            </a:lvl1pPr>
          </a:lstStyle>
          <a:p>
            <a:r>
              <a:rPr lang="en-US"/>
              <a:t>Click to edit Title</a:t>
            </a:r>
            <a:endParaRPr lang="en-GB"/>
          </a:p>
        </p:txBody>
      </p:sp>
      <p:sp>
        <p:nvSpPr>
          <p:cNvPr id="4" name="Text Placeholder 3">
            <a:extLst>
              <a:ext uri="{FF2B5EF4-FFF2-40B4-BE49-F238E27FC236}">
                <a16:creationId xmlns:a16="http://schemas.microsoft.com/office/drawing/2014/main" id="{1932A68F-74A9-4A7A-85E9-8B6B2D86E6A3}"/>
              </a:ext>
            </a:extLst>
          </p:cNvPr>
          <p:cNvSpPr>
            <a:spLocks noGrp="1"/>
          </p:cNvSpPr>
          <p:nvPr>
            <p:ph type="body" sz="quarter" idx="12"/>
          </p:nvPr>
        </p:nvSpPr>
        <p:spPr>
          <a:xfrm>
            <a:off x="743028" y="1828800"/>
            <a:ext cx="7835713" cy="370533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48157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GREEN">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6E766772-2205-D145-9675-900F395F470A}"/>
              </a:ext>
            </a:extLst>
          </p:cNvPr>
          <p:cNvSpPr/>
          <p:nvPr userDrawn="1"/>
        </p:nvSpPr>
        <p:spPr>
          <a:xfrm>
            <a:off x="0" y="0"/>
            <a:ext cx="9144953" cy="6781800"/>
          </a:xfrm>
          <a:custGeom>
            <a:avLst/>
            <a:gdLst/>
            <a:ahLst/>
            <a:cxnLst/>
            <a:rect l="l" t="t" r="r" b="b"/>
            <a:pathLst>
              <a:path w="12193270" h="6858000">
                <a:moveTo>
                  <a:pt x="0" y="6858000"/>
                </a:moveTo>
                <a:lnTo>
                  <a:pt x="12193206" y="6858000"/>
                </a:lnTo>
                <a:lnTo>
                  <a:pt x="12193206" y="0"/>
                </a:lnTo>
                <a:lnTo>
                  <a:pt x="0" y="0"/>
                </a:lnTo>
                <a:lnTo>
                  <a:pt x="0" y="6858000"/>
                </a:lnTo>
                <a:close/>
              </a:path>
            </a:pathLst>
          </a:custGeom>
          <a:solidFill>
            <a:srgbClr val="97496D"/>
          </a:solidFill>
        </p:spPr>
        <p:txBody>
          <a:bodyPr wrap="square" lIns="0" tIns="0" rIns="0" bIns="0" rtlCol="0"/>
          <a:lstStyle/>
          <a:p>
            <a:endParaRPr sz="1350" dirty="0"/>
          </a:p>
        </p:txBody>
      </p:sp>
      <p:sp>
        <p:nvSpPr>
          <p:cNvPr id="10" name="Slide Number Placeholder 9">
            <a:extLst>
              <a:ext uri="{FF2B5EF4-FFF2-40B4-BE49-F238E27FC236}">
                <a16:creationId xmlns:a16="http://schemas.microsoft.com/office/drawing/2014/main" id="{2B7BB693-A7EA-4834-9DF8-392FC9437DD3}"/>
              </a:ext>
            </a:extLst>
          </p:cNvPr>
          <p:cNvSpPr>
            <a:spLocks noGrp="1"/>
          </p:cNvSpPr>
          <p:nvPr>
            <p:ph type="sldNum" sz="quarter" idx="11"/>
          </p:nvPr>
        </p:nvSpPr>
        <p:spPr/>
        <p:txBody>
          <a:bodyPr/>
          <a:lstStyle>
            <a:lvl1pPr>
              <a:defRPr>
                <a:solidFill>
                  <a:schemeClr val="bg1"/>
                </a:solidFill>
              </a:defRPr>
            </a:lvl1pPr>
          </a:lstStyle>
          <a:p>
            <a:pPr marL="19050">
              <a:lnSpc>
                <a:spcPts val="1568"/>
              </a:lnSpc>
            </a:pPr>
            <a:fld id="{81D60167-4931-47E6-BA6A-407CBD079E47}" type="slidenum">
              <a:rPr lang="en-GB" smtClean="0"/>
              <a:pPr marL="19050">
                <a:lnSpc>
                  <a:spcPts val="1568"/>
                </a:lnSpc>
              </a:pPr>
              <a:t>‹#›</a:t>
            </a:fld>
            <a:endParaRPr lang="en-GB" dirty="0"/>
          </a:p>
        </p:txBody>
      </p:sp>
      <p:sp>
        <p:nvSpPr>
          <p:cNvPr id="2" name="Title 1">
            <a:extLst>
              <a:ext uri="{FF2B5EF4-FFF2-40B4-BE49-F238E27FC236}">
                <a16:creationId xmlns:a16="http://schemas.microsoft.com/office/drawing/2014/main" id="{0D995E1C-58CA-475E-90A2-88552452614F}"/>
              </a:ext>
            </a:extLst>
          </p:cNvPr>
          <p:cNvSpPr>
            <a:spLocks noGrp="1"/>
          </p:cNvSpPr>
          <p:nvPr>
            <p:ph type="title" hasCustomPrompt="1"/>
          </p:nvPr>
        </p:nvSpPr>
        <p:spPr/>
        <p:txBody>
          <a:bodyPr/>
          <a:lstStyle>
            <a:lvl1pPr>
              <a:lnSpc>
                <a:spcPct val="90000"/>
              </a:lnSpc>
              <a:defRPr>
                <a:solidFill>
                  <a:schemeClr val="bg1"/>
                </a:solidFill>
              </a:defRPr>
            </a:lvl1pPr>
          </a:lstStyle>
          <a:p>
            <a:r>
              <a:rPr lang="en-US"/>
              <a:t>Click to edit Title</a:t>
            </a:r>
            <a:endParaRPr lang="en-GB"/>
          </a:p>
        </p:txBody>
      </p:sp>
      <p:sp>
        <p:nvSpPr>
          <p:cNvPr id="4" name="Text Placeholder 3">
            <a:extLst>
              <a:ext uri="{FF2B5EF4-FFF2-40B4-BE49-F238E27FC236}">
                <a16:creationId xmlns:a16="http://schemas.microsoft.com/office/drawing/2014/main" id="{6A697BD7-1725-41E7-B0E8-74A2CD59DCCD}"/>
              </a:ext>
            </a:extLst>
          </p:cNvPr>
          <p:cNvSpPr>
            <a:spLocks noGrp="1"/>
          </p:cNvSpPr>
          <p:nvPr>
            <p:ph type="body" sz="quarter" idx="12"/>
          </p:nvPr>
        </p:nvSpPr>
        <p:spPr>
          <a:xfrm>
            <a:off x="743028" y="1828800"/>
            <a:ext cx="7835713" cy="370533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77846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86F82ACE-62DA-7A40-B8E4-D4032D22C599}"/>
              </a:ext>
            </a:extLst>
          </p:cNvPr>
          <p:cNvSpPr/>
          <p:nvPr userDrawn="1"/>
        </p:nvSpPr>
        <p:spPr>
          <a:xfrm>
            <a:off x="0" y="0"/>
            <a:ext cx="9144953" cy="6781800"/>
          </a:xfrm>
          <a:custGeom>
            <a:avLst/>
            <a:gdLst/>
            <a:ahLst/>
            <a:cxnLst/>
            <a:rect l="l" t="t" r="r" b="b"/>
            <a:pathLst>
              <a:path w="12193270" h="6858000">
                <a:moveTo>
                  <a:pt x="0" y="6858000"/>
                </a:moveTo>
                <a:lnTo>
                  <a:pt x="12193206" y="6858000"/>
                </a:lnTo>
                <a:lnTo>
                  <a:pt x="12193206" y="0"/>
                </a:lnTo>
                <a:lnTo>
                  <a:pt x="0" y="0"/>
                </a:lnTo>
                <a:lnTo>
                  <a:pt x="0" y="6858000"/>
                </a:lnTo>
                <a:close/>
              </a:path>
            </a:pathLst>
          </a:custGeom>
          <a:solidFill>
            <a:srgbClr val="009BB5"/>
          </a:solidFill>
        </p:spPr>
        <p:txBody>
          <a:bodyPr wrap="square" lIns="0" tIns="0" rIns="0" bIns="0" rtlCol="0"/>
          <a:lstStyle/>
          <a:p>
            <a:endParaRPr sz="1350" dirty="0">
              <a:solidFill>
                <a:schemeClr val="bg1"/>
              </a:solidFill>
            </a:endParaRPr>
          </a:p>
        </p:txBody>
      </p:sp>
      <p:sp>
        <p:nvSpPr>
          <p:cNvPr id="10" name="Slide Number Placeholder 9">
            <a:extLst>
              <a:ext uri="{FF2B5EF4-FFF2-40B4-BE49-F238E27FC236}">
                <a16:creationId xmlns:a16="http://schemas.microsoft.com/office/drawing/2014/main" id="{2B7BB693-A7EA-4834-9DF8-392FC9437DD3}"/>
              </a:ext>
            </a:extLst>
          </p:cNvPr>
          <p:cNvSpPr>
            <a:spLocks noGrp="1"/>
          </p:cNvSpPr>
          <p:nvPr>
            <p:ph type="sldNum" sz="quarter" idx="11"/>
          </p:nvPr>
        </p:nvSpPr>
        <p:spPr/>
        <p:txBody>
          <a:bodyPr/>
          <a:lstStyle>
            <a:lvl1pPr>
              <a:defRPr>
                <a:solidFill>
                  <a:schemeClr val="bg1"/>
                </a:solidFill>
              </a:defRPr>
            </a:lvl1pPr>
          </a:lstStyle>
          <a:p>
            <a:pPr marL="19050">
              <a:lnSpc>
                <a:spcPts val="1568"/>
              </a:lnSpc>
            </a:pPr>
            <a:fld id="{81D60167-4931-47E6-BA6A-407CBD079E47}" type="slidenum">
              <a:rPr lang="en-GB" smtClean="0"/>
              <a:pPr marL="19050">
                <a:lnSpc>
                  <a:spcPts val="1568"/>
                </a:lnSpc>
              </a:pPr>
              <a:t>‹#›</a:t>
            </a:fld>
            <a:endParaRPr lang="en-GB" dirty="0"/>
          </a:p>
        </p:txBody>
      </p:sp>
      <p:sp>
        <p:nvSpPr>
          <p:cNvPr id="2" name="Title 1">
            <a:extLst>
              <a:ext uri="{FF2B5EF4-FFF2-40B4-BE49-F238E27FC236}">
                <a16:creationId xmlns:a16="http://schemas.microsoft.com/office/drawing/2014/main" id="{0D995E1C-58CA-475E-90A2-88552452614F}"/>
              </a:ext>
            </a:extLst>
          </p:cNvPr>
          <p:cNvSpPr>
            <a:spLocks noGrp="1"/>
          </p:cNvSpPr>
          <p:nvPr>
            <p:ph type="title" hasCustomPrompt="1"/>
          </p:nvPr>
        </p:nvSpPr>
        <p:spPr/>
        <p:txBody>
          <a:bodyPr/>
          <a:lstStyle>
            <a:lvl1pPr>
              <a:lnSpc>
                <a:spcPct val="90000"/>
              </a:lnSpc>
              <a:defRPr>
                <a:solidFill>
                  <a:schemeClr val="bg1"/>
                </a:solidFill>
              </a:defRPr>
            </a:lvl1pPr>
          </a:lstStyle>
          <a:p>
            <a:r>
              <a:rPr lang="en-US"/>
              <a:t>Click to edit Title</a:t>
            </a:r>
            <a:endParaRPr lang="en-GB"/>
          </a:p>
        </p:txBody>
      </p:sp>
      <p:sp>
        <p:nvSpPr>
          <p:cNvPr id="4" name="Text Placeholder 3">
            <a:extLst>
              <a:ext uri="{FF2B5EF4-FFF2-40B4-BE49-F238E27FC236}">
                <a16:creationId xmlns:a16="http://schemas.microsoft.com/office/drawing/2014/main" id="{B187703A-691B-4B2E-AB9D-3FBAD0D02310}"/>
              </a:ext>
            </a:extLst>
          </p:cNvPr>
          <p:cNvSpPr>
            <a:spLocks noGrp="1"/>
          </p:cNvSpPr>
          <p:nvPr>
            <p:ph type="body" sz="quarter" idx="12"/>
          </p:nvPr>
        </p:nvSpPr>
        <p:spPr>
          <a:xfrm>
            <a:off x="743028" y="1828800"/>
            <a:ext cx="7835713" cy="370533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8585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NAVY BLUE">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F4251DA4-449B-FE47-9B4E-3784AD8ED5BC}"/>
              </a:ext>
            </a:extLst>
          </p:cNvPr>
          <p:cNvSpPr/>
          <p:nvPr userDrawn="1"/>
        </p:nvSpPr>
        <p:spPr>
          <a:xfrm>
            <a:off x="0" y="0"/>
            <a:ext cx="9144953" cy="6781800"/>
          </a:xfrm>
          <a:custGeom>
            <a:avLst/>
            <a:gdLst/>
            <a:ahLst/>
            <a:cxnLst/>
            <a:rect l="l" t="t" r="r" b="b"/>
            <a:pathLst>
              <a:path w="12193270" h="6858000">
                <a:moveTo>
                  <a:pt x="0" y="6858000"/>
                </a:moveTo>
                <a:lnTo>
                  <a:pt x="12193206" y="6858000"/>
                </a:lnTo>
                <a:lnTo>
                  <a:pt x="12193206" y="0"/>
                </a:lnTo>
                <a:lnTo>
                  <a:pt x="0" y="0"/>
                </a:lnTo>
                <a:lnTo>
                  <a:pt x="0" y="6858000"/>
                </a:lnTo>
                <a:close/>
              </a:path>
            </a:pathLst>
          </a:custGeom>
          <a:solidFill>
            <a:srgbClr val="96CDDE"/>
          </a:solidFill>
        </p:spPr>
        <p:txBody>
          <a:bodyPr wrap="square" lIns="0" tIns="0" rIns="0" bIns="0" rtlCol="0"/>
          <a:lstStyle/>
          <a:p>
            <a:endParaRPr sz="1350" dirty="0"/>
          </a:p>
        </p:txBody>
      </p:sp>
      <p:sp>
        <p:nvSpPr>
          <p:cNvPr id="10" name="Slide Number Placeholder 9">
            <a:extLst>
              <a:ext uri="{FF2B5EF4-FFF2-40B4-BE49-F238E27FC236}">
                <a16:creationId xmlns:a16="http://schemas.microsoft.com/office/drawing/2014/main" id="{2B7BB693-A7EA-4834-9DF8-392FC9437DD3}"/>
              </a:ext>
            </a:extLst>
          </p:cNvPr>
          <p:cNvSpPr>
            <a:spLocks noGrp="1"/>
          </p:cNvSpPr>
          <p:nvPr>
            <p:ph type="sldNum" sz="quarter" idx="11"/>
          </p:nvPr>
        </p:nvSpPr>
        <p:spPr/>
        <p:txBody>
          <a:bodyPr/>
          <a:lstStyle>
            <a:lvl1pPr>
              <a:defRPr>
                <a:solidFill>
                  <a:srgbClr val="0060BF"/>
                </a:solidFill>
              </a:defRPr>
            </a:lvl1pPr>
          </a:lstStyle>
          <a:p>
            <a:pPr marL="19050">
              <a:lnSpc>
                <a:spcPts val="1568"/>
              </a:lnSpc>
            </a:pPr>
            <a:fld id="{81D60167-4931-47E6-BA6A-407CBD079E47}" type="slidenum">
              <a:rPr lang="en-GB" smtClean="0"/>
              <a:pPr marL="19050">
                <a:lnSpc>
                  <a:spcPts val="1568"/>
                </a:lnSpc>
              </a:pPr>
              <a:t>‹#›</a:t>
            </a:fld>
            <a:endParaRPr lang="en-GB" dirty="0"/>
          </a:p>
        </p:txBody>
      </p:sp>
      <p:sp>
        <p:nvSpPr>
          <p:cNvPr id="2" name="Title 1">
            <a:extLst>
              <a:ext uri="{FF2B5EF4-FFF2-40B4-BE49-F238E27FC236}">
                <a16:creationId xmlns:a16="http://schemas.microsoft.com/office/drawing/2014/main" id="{0D995E1C-58CA-475E-90A2-88552452614F}"/>
              </a:ext>
            </a:extLst>
          </p:cNvPr>
          <p:cNvSpPr>
            <a:spLocks noGrp="1"/>
          </p:cNvSpPr>
          <p:nvPr>
            <p:ph type="title" hasCustomPrompt="1"/>
          </p:nvPr>
        </p:nvSpPr>
        <p:spPr/>
        <p:txBody>
          <a:bodyPr/>
          <a:lstStyle>
            <a:lvl1pPr>
              <a:lnSpc>
                <a:spcPct val="90000"/>
              </a:lnSpc>
              <a:defRPr>
                <a:solidFill>
                  <a:srgbClr val="0060BF"/>
                </a:solidFill>
              </a:defRPr>
            </a:lvl1pPr>
          </a:lstStyle>
          <a:p>
            <a:r>
              <a:rPr lang="en-US" dirty="0"/>
              <a:t>Click to edit Title</a:t>
            </a:r>
            <a:endParaRPr lang="en-GB" dirty="0"/>
          </a:p>
        </p:txBody>
      </p:sp>
      <p:sp>
        <p:nvSpPr>
          <p:cNvPr id="4" name="Text Placeholder 3">
            <a:extLst>
              <a:ext uri="{FF2B5EF4-FFF2-40B4-BE49-F238E27FC236}">
                <a16:creationId xmlns:a16="http://schemas.microsoft.com/office/drawing/2014/main" id="{FCAB4AAF-E59A-4F63-A2AD-CC1EF347746D}"/>
              </a:ext>
            </a:extLst>
          </p:cNvPr>
          <p:cNvSpPr>
            <a:spLocks noGrp="1"/>
          </p:cNvSpPr>
          <p:nvPr>
            <p:ph type="body" sz="quarter" idx="12"/>
          </p:nvPr>
        </p:nvSpPr>
        <p:spPr>
          <a:xfrm>
            <a:off x="743028" y="1828800"/>
            <a:ext cx="7835713" cy="3705338"/>
          </a:xfrm>
        </p:spPr>
        <p:txBody>
          <a:bodyPr/>
          <a:lstStyle>
            <a:lvl1pPr>
              <a:buClr>
                <a:srgbClr val="0060BF"/>
              </a:buClr>
              <a:defRPr>
                <a:solidFill>
                  <a:schemeClr val="tx1"/>
                </a:solidFill>
              </a:defRPr>
            </a:lvl1pPr>
            <a:lvl2pPr>
              <a:buClr>
                <a:srgbClr val="0060BF"/>
              </a:buClr>
              <a:defRPr>
                <a:solidFill>
                  <a:schemeClr val="tx1"/>
                </a:solidFill>
              </a:defRPr>
            </a:lvl2pPr>
            <a:lvl3pPr>
              <a:buClr>
                <a:srgbClr val="0060BF"/>
              </a:buClr>
              <a:defRPr>
                <a:solidFill>
                  <a:schemeClr val="tx1"/>
                </a:solidFill>
              </a:defRPr>
            </a:lvl3pPr>
            <a:lvl4pPr>
              <a:buClr>
                <a:srgbClr val="0060BF"/>
              </a:buClr>
              <a:defRPr>
                <a:solidFill>
                  <a:schemeClr val="tx1"/>
                </a:solidFill>
              </a:defRPr>
            </a:lvl4pPr>
            <a:lvl5pPr>
              <a:buClr>
                <a:srgbClr val="0060BF"/>
              </a:buCl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55626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de Title and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40759DF-20FC-4396-ADD5-F6D73988920F}"/>
              </a:ext>
            </a:extLst>
          </p:cNvPr>
          <p:cNvSpPr>
            <a:spLocks noGrp="1"/>
          </p:cNvSpPr>
          <p:nvPr>
            <p:ph type="sldNum" sz="quarter" idx="10"/>
          </p:nvPr>
        </p:nvSpPr>
        <p:spPr/>
        <p:txBody>
          <a:bodyPr/>
          <a:lstStyle>
            <a:lvl1pPr>
              <a:defRPr>
                <a:solidFill>
                  <a:schemeClr val="tx1"/>
                </a:solidFill>
              </a:defRPr>
            </a:lvl1pPr>
          </a:lstStyle>
          <a:p>
            <a:pPr marL="19050">
              <a:lnSpc>
                <a:spcPts val="1568"/>
              </a:lnSpc>
            </a:pPr>
            <a:fld id="{81D60167-4931-47E6-BA6A-407CBD079E47}" type="slidenum">
              <a:rPr lang="en-GB" smtClean="0"/>
              <a:pPr marL="19050">
                <a:lnSpc>
                  <a:spcPts val="1568"/>
                </a:lnSpc>
              </a:pPr>
              <a:t>‹#›</a:t>
            </a:fld>
            <a:endParaRPr lang="en-GB" dirty="0"/>
          </a:p>
        </p:txBody>
      </p:sp>
      <p:sp>
        <p:nvSpPr>
          <p:cNvPr id="18" name="Title 17">
            <a:extLst>
              <a:ext uri="{FF2B5EF4-FFF2-40B4-BE49-F238E27FC236}">
                <a16:creationId xmlns:a16="http://schemas.microsoft.com/office/drawing/2014/main" id="{B7630365-1B39-474A-8097-6C1C2AA86784}"/>
              </a:ext>
            </a:extLst>
          </p:cNvPr>
          <p:cNvSpPr>
            <a:spLocks noGrp="1"/>
          </p:cNvSpPr>
          <p:nvPr>
            <p:ph type="title" hasCustomPrompt="1"/>
          </p:nvPr>
        </p:nvSpPr>
        <p:spPr>
          <a:xfrm>
            <a:off x="743029" y="803580"/>
            <a:ext cx="2187416" cy="2549221"/>
          </a:xfrm>
        </p:spPr>
        <p:txBody>
          <a:bodyPr>
            <a:noAutofit/>
          </a:bodyPr>
          <a:lstStyle>
            <a:lvl1pPr>
              <a:lnSpc>
                <a:spcPct val="90000"/>
              </a:lnSpc>
              <a:defRPr/>
            </a:lvl1pPr>
          </a:lstStyle>
          <a:p>
            <a:r>
              <a:rPr lang="en-US"/>
              <a:t>Click to </a:t>
            </a:r>
            <a:br>
              <a:rPr lang="en-US"/>
            </a:br>
            <a:r>
              <a:rPr lang="en-US"/>
              <a:t>edit Title</a:t>
            </a:r>
            <a:endParaRPr lang="en-GB"/>
          </a:p>
        </p:txBody>
      </p:sp>
      <p:sp>
        <p:nvSpPr>
          <p:cNvPr id="3" name="Content Placeholder 2">
            <a:extLst>
              <a:ext uri="{FF2B5EF4-FFF2-40B4-BE49-F238E27FC236}">
                <a16:creationId xmlns:a16="http://schemas.microsoft.com/office/drawing/2014/main" id="{F7A211FD-9CDE-4B12-B6D6-2CD550A44EF6}"/>
              </a:ext>
            </a:extLst>
          </p:cNvPr>
          <p:cNvSpPr>
            <a:spLocks noGrp="1"/>
          </p:cNvSpPr>
          <p:nvPr>
            <p:ph sz="quarter" idx="11"/>
          </p:nvPr>
        </p:nvSpPr>
        <p:spPr>
          <a:xfrm>
            <a:off x="3774383" y="803580"/>
            <a:ext cx="4330065" cy="51136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3AC0377D-7B5E-4E2D-B0D1-AB9864471D2C}"/>
              </a:ext>
            </a:extLst>
          </p:cNvPr>
          <p:cNvSpPr>
            <a:spLocks noGrp="1"/>
          </p:cNvSpPr>
          <p:nvPr>
            <p:ph type="sldNum" sz="quarter" idx="10"/>
          </p:nvPr>
        </p:nvSpPr>
        <p:spPr/>
        <p:txBody>
          <a:bodyPr/>
          <a:lstStyle>
            <a:lvl1pPr>
              <a:defRPr>
                <a:solidFill>
                  <a:schemeClr val="tx1"/>
                </a:solidFill>
              </a:defRPr>
            </a:lvl1pPr>
          </a:lstStyle>
          <a:p>
            <a:pPr marL="19050">
              <a:lnSpc>
                <a:spcPts val="1568"/>
              </a:lnSpc>
            </a:pPr>
            <a:fld id="{81D60167-4931-47E6-BA6A-407CBD079E47}" type="slidenum">
              <a:rPr lang="en-GB" smtClean="0"/>
              <a:pPr marL="19050">
                <a:lnSpc>
                  <a:spcPts val="1568"/>
                </a:lnSpc>
              </a:pPr>
              <a:t>‹#›</a:t>
            </a:fld>
            <a:endParaRPr lang="en-GB" dirty="0"/>
          </a:p>
        </p:txBody>
      </p:sp>
      <p:sp>
        <p:nvSpPr>
          <p:cNvPr id="5" name="Content Placeholder 4">
            <a:extLst>
              <a:ext uri="{FF2B5EF4-FFF2-40B4-BE49-F238E27FC236}">
                <a16:creationId xmlns:a16="http://schemas.microsoft.com/office/drawing/2014/main" id="{06AA9C67-AC51-4A3C-B64E-0D1CF3ABB165}"/>
              </a:ext>
            </a:extLst>
          </p:cNvPr>
          <p:cNvSpPr>
            <a:spLocks noGrp="1"/>
          </p:cNvSpPr>
          <p:nvPr>
            <p:ph sz="quarter" idx="11" hasCustomPrompt="1"/>
          </p:nvPr>
        </p:nvSpPr>
        <p:spPr>
          <a:xfrm>
            <a:off x="743028" y="1828801"/>
            <a:ext cx="3828972" cy="3704399"/>
          </a:xfrm>
        </p:spPr>
        <p:txBody>
          <a:bodyPr/>
          <a:lstStyle>
            <a:lvl1pPr>
              <a:defRPr/>
            </a:lvl1pPr>
          </a:lstStyle>
          <a:p>
            <a:pPr lvl="0"/>
            <a:r>
              <a:rPr lang="en-US"/>
              <a:t>Object</a:t>
            </a:r>
          </a:p>
          <a:p>
            <a:pPr lvl="1"/>
            <a:endParaRPr lang="en-GB"/>
          </a:p>
        </p:txBody>
      </p:sp>
      <p:sp>
        <p:nvSpPr>
          <p:cNvPr id="18" name="Content Placeholder 4">
            <a:extLst>
              <a:ext uri="{FF2B5EF4-FFF2-40B4-BE49-F238E27FC236}">
                <a16:creationId xmlns:a16="http://schemas.microsoft.com/office/drawing/2014/main" id="{E0C9A3EC-871E-46DA-9174-3B614DF802D8}"/>
              </a:ext>
            </a:extLst>
          </p:cNvPr>
          <p:cNvSpPr>
            <a:spLocks noGrp="1"/>
          </p:cNvSpPr>
          <p:nvPr>
            <p:ph sz="quarter" idx="12" hasCustomPrompt="1"/>
          </p:nvPr>
        </p:nvSpPr>
        <p:spPr>
          <a:xfrm>
            <a:off x="4749770" y="1828801"/>
            <a:ext cx="3828972" cy="3704399"/>
          </a:xfrm>
        </p:spPr>
        <p:txBody>
          <a:bodyPr/>
          <a:lstStyle>
            <a:lvl1pPr>
              <a:defRPr/>
            </a:lvl1pPr>
          </a:lstStyle>
          <a:p>
            <a:pPr lvl="0"/>
            <a:r>
              <a:rPr lang="en-US"/>
              <a:t>Object</a:t>
            </a:r>
          </a:p>
          <a:p>
            <a:pPr lvl="1"/>
            <a:endParaRPr lang="en-GB"/>
          </a:p>
        </p:txBody>
      </p:sp>
      <p:sp>
        <p:nvSpPr>
          <p:cNvPr id="2" name="Title 1">
            <a:extLst>
              <a:ext uri="{FF2B5EF4-FFF2-40B4-BE49-F238E27FC236}">
                <a16:creationId xmlns:a16="http://schemas.microsoft.com/office/drawing/2014/main" id="{4DF05BA7-1B8A-473A-9B7C-21787CC1B433}"/>
              </a:ext>
            </a:extLst>
          </p:cNvPr>
          <p:cNvSpPr>
            <a:spLocks noGrp="1"/>
          </p:cNvSpPr>
          <p:nvPr>
            <p:ph type="title" hasCustomPrompt="1"/>
          </p:nvPr>
        </p:nvSpPr>
        <p:spPr/>
        <p:txBody>
          <a:bodyPr/>
          <a:lstStyle>
            <a:lvl1pPr>
              <a:defRPr/>
            </a:lvl1pPr>
          </a:lstStyle>
          <a:p>
            <a:r>
              <a:rPr lang="en-US"/>
              <a:t>Click to edit Title</a:t>
            </a:r>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43027" y="704022"/>
            <a:ext cx="7835715" cy="787400"/>
          </a:xfrm>
          <a:prstGeom prst="rect">
            <a:avLst/>
          </a:prstGeom>
        </p:spPr>
        <p:txBody>
          <a:bodyPr vert="horz" wrap="square" lIns="0" tIns="0" rIns="0" bIns="0" rtlCol="0">
            <a:noAutofit/>
          </a:bodyPr>
          <a:lstStyle/>
          <a:p>
            <a:pPr lvl="0"/>
            <a:r>
              <a:rPr lang="en-GB" dirty="0"/>
              <a:t>Click to edit Title</a:t>
            </a:r>
            <a:endParaRPr dirty="0"/>
          </a:p>
        </p:txBody>
      </p:sp>
      <p:sp>
        <p:nvSpPr>
          <p:cNvPr id="6" name="Holder 6"/>
          <p:cNvSpPr>
            <a:spLocks noGrp="1"/>
          </p:cNvSpPr>
          <p:nvPr>
            <p:ph type="sldNum" sz="quarter" idx="7"/>
          </p:nvPr>
        </p:nvSpPr>
        <p:spPr>
          <a:xfrm>
            <a:off x="8326806" y="6429237"/>
            <a:ext cx="251936" cy="180114"/>
          </a:xfrm>
          <a:prstGeom prst="rect">
            <a:avLst/>
          </a:prstGeom>
        </p:spPr>
        <p:txBody>
          <a:bodyPr wrap="square" lIns="0" tIns="0" rIns="0" bIns="0" anchor="ctr" anchorCtr="0">
            <a:spAutoFit/>
          </a:bodyPr>
          <a:lstStyle>
            <a:lvl1pPr algn="r">
              <a:defRPr sz="900" b="0" i="0">
                <a:solidFill>
                  <a:schemeClr val="tx1"/>
                </a:solidFill>
                <a:latin typeface="Arial"/>
                <a:cs typeface="Arial"/>
              </a:defRPr>
            </a:lvl1pPr>
          </a:lstStyle>
          <a:p>
            <a:pPr marL="19050">
              <a:lnSpc>
                <a:spcPts val="1568"/>
              </a:lnSpc>
            </a:pPr>
            <a:fld id="{81D60167-4931-47E6-BA6A-407CBD079E47}" type="slidenum">
              <a:rPr lang="en-GB" smtClean="0"/>
              <a:pPr marL="19050">
                <a:lnSpc>
                  <a:spcPts val="1568"/>
                </a:lnSpc>
              </a:pPr>
              <a:t>‹#›</a:t>
            </a:fld>
            <a:endParaRPr lang="en-GB" dirty="0"/>
          </a:p>
        </p:txBody>
      </p:sp>
      <p:sp>
        <p:nvSpPr>
          <p:cNvPr id="4" name="Text Placeholder 3">
            <a:extLst>
              <a:ext uri="{FF2B5EF4-FFF2-40B4-BE49-F238E27FC236}">
                <a16:creationId xmlns:a16="http://schemas.microsoft.com/office/drawing/2014/main" id="{B73E9FD1-45CC-4120-B593-3FEFB9417EA2}"/>
              </a:ext>
            </a:extLst>
          </p:cNvPr>
          <p:cNvSpPr>
            <a:spLocks noGrp="1"/>
          </p:cNvSpPr>
          <p:nvPr>
            <p:ph type="body" idx="1"/>
          </p:nvPr>
        </p:nvSpPr>
        <p:spPr>
          <a:xfrm>
            <a:off x="743028" y="1828800"/>
            <a:ext cx="7835713" cy="370533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a:extLst>
              <a:ext uri="{FF2B5EF4-FFF2-40B4-BE49-F238E27FC236}">
                <a16:creationId xmlns:a16="http://schemas.microsoft.com/office/drawing/2014/main" id="{2A2B8F48-2DFB-C943-964E-BADFEC1183D1}"/>
              </a:ext>
            </a:extLst>
          </p:cNvPr>
          <p:cNvPicPr>
            <a:picLocks noChangeAspect="1"/>
          </p:cNvPicPr>
          <p:nvPr userDrawn="1"/>
        </p:nvPicPr>
        <p:blipFill rotWithShape="1">
          <a:blip r:embed="rId20" cstate="screen">
            <a:extLst>
              <a:ext uri="{28A0092B-C50C-407E-A947-70E740481C1C}">
                <a14:useLocalDpi xmlns:a14="http://schemas.microsoft.com/office/drawing/2010/main"/>
              </a:ext>
            </a:extLst>
          </a:blip>
          <a:srcRect t="-26928" b="-1"/>
          <a:stretch/>
        </p:blipFill>
        <p:spPr>
          <a:xfrm>
            <a:off x="0" y="6751480"/>
            <a:ext cx="9144000" cy="142914"/>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77" r:id="rId5"/>
    <p:sldLayoutId id="2147483678" r:id="rId6"/>
    <p:sldLayoutId id="2147483679" r:id="rId7"/>
    <p:sldLayoutId id="2147483664" r:id="rId8"/>
    <p:sldLayoutId id="2147483663" r:id="rId9"/>
    <p:sldLayoutId id="2147483672" r:id="rId10"/>
    <p:sldLayoutId id="2147483673" r:id="rId11"/>
    <p:sldLayoutId id="2147483674" r:id="rId12"/>
    <p:sldLayoutId id="2147483676" r:id="rId13"/>
    <p:sldLayoutId id="2147483675" r:id="rId14"/>
    <p:sldLayoutId id="2147483665" r:id="rId15"/>
    <p:sldLayoutId id="2147483671" r:id="rId16"/>
    <p:sldLayoutId id="2147483680" r:id="rId17"/>
    <p:sldLayoutId id="2147483681" r:id="rId18"/>
  </p:sldLayoutIdLst>
  <p:hf hdr="0" ftr="0" dt="0"/>
  <p:txStyles>
    <p:titleStyle>
      <a:lvl1pPr>
        <a:lnSpc>
          <a:spcPct val="90000"/>
        </a:lnSpc>
        <a:defRPr lang="en-GB" sz="2850" b="1" i="0" spc="-41" dirty="0">
          <a:solidFill>
            <a:srgbClr val="0060BF"/>
          </a:solidFill>
          <a:latin typeface="Arial"/>
          <a:ea typeface="+mj-ea"/>
          <a:cs typeface="Arial"/>
        </a:defRPr>
      </a:lvl1pPr>
    </p:titleStyle>
    <p:bodyStyle>
      <a:lvl1pPr marL="352425" indent="-342900">
        <a:spcBef>
          <a:spcPts val="900"/>
        </a:spcBef>
        <a:buClr>
          <a:srgbClr val="0060BF"/>
        </a:buClr>
        <a:buSzPct val="100000"/>
        <a:buFont typeface="System Font"/>
        <a:buChar char="●"/>
        <a:defRPr sz="1800" kern="1200" spc="-53">
          <a:solidFill>
            <a:schemeClr val="tx1"/>
          </a:solidFill>
          <a:latin typeface="Arial"/>
          <a:ea typeface="+mn-ea"/>
          <a:cs typeface="Arial"/>
        </a:defRPr>
      </a:lvl1pPr>
      <a:lvl2pPr marL="611981" indent="-342900">
        <a:spcBef>
          <a:spcPts val="450"/>
        </a:spcBef>
        <a:buClr>
          <a:srgbClr val="0060BF"/>
        </a:buClr>
        <a:buSzPct val="100000"/>
        <a:buFont typeface="System Font"/>
        <a:buChar char="●"/>
        <a:defRPr lang="en-GB" sz="1500" kern="1200" spc="-60" smtClean="0">
          <a:solidFill>
            <a:schemeClr val="tx1"/>
          </a:solidFill>
          <a:latin typeface="Arial"/>
          <a:ea typeface="+mn-ea"/>
          <a:cs typeface="Arial"/>
        </a:defRPr>
      </a:lvl2pPr>
      <a:lvl3pPr marL="806054" indent="-269081">
        <a:spcBef>
          <a:spcPts val="450"/>
        </a:spcBef>
        <a:buClr>
          <a:srgbClr val="0060BF"/>
        </a:buClr>
        <a:buSzPct val="100000"/>
        <a:buFont typeface="System Font"/>
        <a:buChar char="●"/>
        <a:defRPr lang="en-GB" sz="1350" kern="1200" spc="-60" smtClean="0">
          <a:solidFill>
            <a:schemeClr val="tx1"/>
          </a:solidFill>
          <a:latin typeface="Arial"/>
          <a:ea typeface="+mn-ea"/>
          <a:cs typeface="Arial"/>
        </a:defRPr>
      </a:lvl3pPr>
      <a:lvl4pPr marL="1075135" indent="-269081">
        <a:spcBef>
          <a:spcPts val="450"/>
        </a:spcBef>
        <a:buClr>
          <a:srgbClr val="0060BF"/>
        </a:buClr>
        <a:buSzPct val="100000"/>
        <a:buFont typeface="System Font"/>
        <a:buChar char="●"/>
        <a:defRPr lang="en-GB" sz="1200" kern="1200" spc="-60" smtClean="0">
          <a:solidFill>
            <a:schemeClr val="tx1"/>
          </a:solidFill>
          <a:latin typeface="Arial"/>
          <a:ea typeface="+mn-ea"/>
          <a:cs typeface="Arial"/>
        </a:defRPr>
      </a:lvl4pPr>
      <a:lvl5pPr marL="1343025" indent="-267891">
        <a:spcBef>
          <a:spcPts val="450"/>
        </a:spcBef>
        <a:buClr>
          <a:srgbClr val="0060BF"/>
        </a:buClr>
        <a:buSzPct val="100000"/>
        <a:buFont typeface="System Font"/>
        <a:buChar char="●"/>
        <a:defRPr lang="en-GB" sz="1050" kern="1200" spc="-60" smtClean="0">
          <a:solidFill>
            <a:schemeClr val="tx1"/>
          </a:solidFill>
          <a:latin typeface="Arial"/>
          <a:ea typeface="+mn-ea"/>
          <a:cs typeface="Arial"/>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462" userDrawn="1">
          <p15:clr>
            <a:srgbClr val="F26B43"/>
          </p15:clr>
        </p15:guide>
        <p15:guide id="4" pos="5412" userDrawn="1">
          <p15:clr>
            <a:srgbClr val="F26B43"/>
          </p15:clr>
        </p15:guide>
        <p15:guide id="5" orient="horz" pos="72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image" Target="../media/image11.jpg"/><Relationship Id="rId10" Type="http://schemas.openxmlformats.org/officeDocument/2006/relationships/image" Target="../media/image1.jpeg"/><Relationship Id="rId4" Type="http://schemas.openxmlformats.org/officeDocument/2006/relationships/notesSlide" Target="../notesSlides/notesSlide5.xml"/><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jpeg"/><Relationship Id="rId5" Type="http://schemas.openxmlformats.org/officeDocument/2006/relationships/image" Target="../media/image5.pn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media15.m4a"/><Relationship Id="rId7" Type="http://schemas.openxmlformats.org/officeDocument/2006/relationships/image" Target="../media/image18.jpeg"/><Relationship Id="rId2" Type="http://schemas.microsoft.com/office/2007/relationships/media" Target="../media/media15.m4a"/><Relationship Id="rId1" Type="http://schemas.openxmlformats.org/officeDocument/2006/relationships/tags" Target="../tags/tag2.xml"/><Relationship Id="rId6" Type="http://schemas.openxmlformats.org/officeDocument/2006/relationships/image" Target="../media/image17.jpeg"/><Relationship Id="rId11" Type="http://schemas.openxmlformats.org/officeDocument/2006/relationships/image" Target="../media/image5.pn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slideLayout" Target="../slideLayouts/slideLayout2.xml"/><Relationship Id="rId9"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jpeg"/><Relationship Id="rId5" Type="http://schemas.openxmlformats.org/officeDocument/2006/relationships/image" Target="../media/image5.png"/><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5.png"/><Relationship Id="rId2" Type="http://schemas.microsoft.com/office/2007/relationships/media" Target="../media/media21.m4a"/><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image" Target="../media/image26.jpg"/><Relationship Id="rId4"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jpeg"/><Relationship Id="rId5" Type="http://schemas.openxmlformats.org/officeDocument/2006/relationships/image" Target="../media/image5.pn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jpeg"/><Relationship Id="rId5" Type="http://schemas.openxmlformats.org/officeDocument/2006/relationships/image" Target="../media/image5.pn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jpeg"/><Relationship Id="rId5" Type="http://schemas.openxmlformats.org/officeDocument/2006/relationships/image" Target="../media/image5.pn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png"/><Relationship Id="rId5" Type="http://schemas.openxmlformats.org/officeDocument/2006/relationships/image" Target="../media/image30.jpg"/><Relationship Id="rId10" Type="http://schemas.openxmlformats.org/officeDocument/2006/relationships/image" Target="../media/image1.jpeg"/><Relationship Id="rId4" Type="http://schemas.openxmlformats.org/officeDocument/2006/relationships/notesSlide" Target="../notesSlides/notesSlide7.xml"/><Relationship Id="rId9"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jpeg"/><Relationship Id="rId5" Type="http://schemas.openxmlformats.org/officeDocument/2006/relationships/image" Target="../media/image5.png"/><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5.png"/><Relationship Id="rId4" Type="http://schemas.openxmlformats.org/officeDocument/2006/relationships/image" Target="../media/image36.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hyperlink" Target="https://www.cipd.co.uk/Images/a-head-for-hiring_2015-behavioural-science-of-recruitment-and-selection_tcm18-9557.pdf" TargetMode="External"/><Relationship Id="rId3" Type="http://schemas.openxmlformats.org/officeDocument/2006/relationships/slideLayout" Target="../slideLayouts/slideLayout2.xml"/><Relationship Id="rId7" Type="http://schemas.openxmlformats.org/officeDocument/2006/relationships/hyperlink" Target="https://www.amazon.co.uk/s?k=thinking+fast+and+slow&amp;adgrpid=54035947435&amp;gclid=EAIaIQobChMIy5fN34r44QIVNDPTCh2xigE-EAAYASAAEgK9CfD_BwE&amp;hvadid=259055498070&amp;hvdev=c&amp;hvlocphy=9046381&amp;hvnetw=g&amp;hvpos=1t1&amp;hvqmt=e&amp;hvrand=3366239528848132880&amp;hvtargid=kwd-299745004769&amp;hydadcr=24429_1748939&amp;tag=googhydr-21&amp;ref=pd_sl_61705b49go_e" TargetMode="External"/><Relationship Id="rId12" Type="http://schemas.openxmlformats.org/officeDocument/2006/relationships/image" Target="../media/image5.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hyperlink" Target="https://www.amazon.co.uk/What-Works-Gender-Equality-Design/dp/0674089030" TargetMode="External"/><Relationship Id="rId11" Type="http://schemas.openxmlformats.org/officeDocument/2006/relationships/hyperlink" Target="https://www.ted.com/talks/yassmin_abdel_magied_what_does_my_headscarf_mean_to_you?language=en" TargetMode="External"/><Relationship Id="rId5" Type="http://schemas.openxmlformats.org/officeDocument/2006/relationships/hyperlink" Target="https://www.equalityhumanrights.com/sites/default/files/research-report-113-unconcious-bais-training-an-assessment-of-the-evidence-for-effectiveness-pdf.pdf" TargetMode="External"/><Relationship Id="rId10" Type="http://schemas.openxmlformats.org/officeDocument/2006/relationships/hyperlink" Target="https://implicit.harvard.edu/implicit/takeatest.html" TargetMode="External"/><Relationship Id="rId4" Type="http://schemas.openxmlformats.org/officeDocument/2006/relationships/image" Target="../media/image37.jpeg"/><Relationship Id="rId9" Type="http://schemas.openxmlformats.org/officeDocument/2006/relationships/hyperlink" Target="https://www.amazon.co.uk/Value-Difference-Eliminating-Bias-Organisations/dp/0956231802"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xml"/><Relationship Id="rId7" Type="http://schemas.openxmlformats.org/officeDocument/2006/relationships/image" Target="../media/image38.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mailto:aspire.together@nhs.net" TargetMode="External"/><Relationship Id="rId5" Type="http://schemas.openxmlformats.org/officeDocument/2006/relationships/hyperlink" Target="https://www.leadershipacademy.nhs.uk/aspiretogether/" TargetMode="External"/><Relationship Id="rId10" Type="http://schemas.openxmlformats.org/officeDocument/2006/relationships/image" Target="../media/image5.png"/><Relationship Id="rId4" Type="http://schemas.openxmlformats.org/officeDocument/2006/relationships/image" Target="../media/image2.jpeg"/><Relationship Id="rId9"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0.emf"/><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8DFD98-6789-584D-A63B-CD3DEA19F7AC}"/>
              </a:ext>
            </a:extLst>
          </p:cNvPr>
          <p:cNvSpPr>
            <a:spLocks noGrp="1"/>
          </p:cNvSpPr>
          <p:nvPr>
            <p:ph type="title"/>
          </p:nvPr>
        </p:nvSpPr>
        <p:spPr>
          <a:xfrm>
            <a:off x="743038" y="4114800"/>
            <a:ext cx="5257712" cy="1028700"/>
          </a:xfrm>
        </p:spPr>
        <p:txBody>
          <a:bodyPr/>
          <a:lstStyle/>
          <a:p>
            <a:r>
              <a:rPr lang="en-US" dirty="0"/>
              <a:t>Conscious Decision-Making for Assessment</a:t>
            </a:r>
          </a:p>
        </p:txBody>
      </p:sp>
      <p:sp>
        <p:nvSpPr>
          <p:cNvPr id="6" name="TextBox 5">
            <a:extLst>
              <a:ext uri="{FF2B5EF4-FFF2-40B4-BE49-F238E27FC236}">
                <a16:creationId xmlns:a16="http://schemas.microsoft.com/office/drawing/2014/main" id="{34987C18-0827-944C-A34B-70F6AF340B8D}"/>
              </a:ext>
            </a:extLst>
          </p:cNvPr>
          <p:cNvSpPr txBox="1"/>
          <p:nvPr/>
        </p:nvSpPr>
        <p:spPr>
          <a:xfrm>
            <a:off x="657313" y="5278651"/>
            <a:ext cx="6457862" cy="461665"/>
          </a:xfrm>
          <a:prstGeom prst="rect">
            <a:avLst/>
          </a:prstGeom>
          <a:noFill/>
        </p:spPr>
        <p:txBody>
          <a:bodyPr wrap="square" rtlCol="0" anchor="b">
            <a:spAutoFit/>
          </a:bodyPr>
          <a:lstStyle/>
          <a:p>
            <a:r>
              <a:rPr lang="en-US" sz="1200" dirty="0"/>
              <a:t>Presenter: </a:t>
            </a:r>
            <a:r>
              <a:rPr lang="en-GB" sz="1200" dirty="0"/>
              <a:t>Doyin</a:t>
            </a:r>
            <a:r>
              <a:rPr lang="en-US" sz="1200" dirty="0"/>
              <a:t> Atewologun</a:t>
            </a:r>
          </a:p>
          <a:p>
            <a:r>
              <a:rPr lang="en-GB" sz="1200" dirty="0"/>
              <a:t>Authors: Doyin Atewologun and Roger Kline</a:t>
            </a:r>
            <a:endParaRPr lang="en-US" sz="1200" dirty="0"/>
          </a:p>
        </p:txBody>
      </p:sp>
      <p:pic>
        <p:nvPicPr>
          <p:cNvPr id="2" name="Audio 1">
            <a:hlinkClick r:id="" action="ppaction://media"/>
            <a:extLst>
              <a:ext uri="{FF2B5EF4-FFF2-40B4-BE49-F238E27FC236}">
                <a16:creationId xmlns:a16="http://schemas.microsoft.com/office/drawing/2014/main" id="{AACB8BDC-B5D8-49AD-866A-B716627AA9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46344" y="5703094"/>
            <a:ext cx="183356" cy="183356"/>
          </a:xfrm>
          <a:prstGeom prst="rect">
            <a:avLst/>
          </a:prstGeom>
        </p:spPr>
      </p:pic>
    </p:spTree>
    <p:extLst>
      <p:ext uri="{BB962C8B-B14F-4D97-AF65-F5344CB8AC3E}">
        <p14:creationId xmlns:p14="http://schemas.microsoft.com/office/powerpoint/2010/main" val="2507852775"/>
      </p:ext>
    </p:extLst>
  </p:cSld>
  <p:clrMapOvr>
    <a:masterClrMapping/>
  </p:clrMapOvr>
  <mc:AlternateContent xmlns:mc="http://schemas.openxmlformats.org/markup-compatibility/2006" xmlns:p14="http://schemas.microsoft.com/office/powerpoint/2010/main">
    <mc:Choice Requires="p14">
      <p:transition spd="slow" p14:dur="2000" advTm="23458"/>
    </mc:Choice>
    <mc:Fallback xmlns="">
      <p:transition spd="slow" advTm="23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7CCB61-CECD-234C-A194-EE3AC63707D1}"/>
              </a:ext>
            </a:extLst>
          </p:cNvPr>
          <p:cNvSpPr>
            <a:spLocks noGrp="1"/>
          </p:cNvSpPr>
          <p:nvPr>
            <p:ph type="title"/>
          </p:nvPr>
        </p:nvSpPr>
        <p:spPr>
          <a:xfrm>
            <a:off x="743027" y="704022"/>
            <a:ext cx="7835715" cy="787400"/>
          </a:xfrm>
        </p:spPr>
        <p:txBody>
          <a:bodyPr/>
          <a:lstStyle/>
          <a:p>
            <a:r>
              <a:rPr lang="en-GB" dirty="0"/>
              <a:t>Some types of bias</a:t>
            </a:r>
            <a:endParaRPr lang="en-US" dirty="0"/>
          </a:p>
        </p:txBody>
      </p:sp>
      <p:sp>
        <p:nvSpPr>
          <p:cNvPr id="4" name="Slide Number Placeholder 3">
            <a:extLst>
              <a:ext uri="{FF2B5EF4-FFF2-40B4-BE49-F238E27FC236}">
                <a16:creationId xmlns:a16="http://schemas.microsoft.com/office/drawing/2014/main" id="{3EF887C2-DBC1-504C-92B4-DD4E150773E0}"/>
              </a:ext>
            </a:extLst>
          </p:cNvPr>
          <p:cNvSpPr>
            <a:spLocks noGrp="1"/>
          </p:cNvSpPr>
          <p:nvPr>
            <p:ph type="sldNum" sz="quarter" idx="10"/>
          </p:nvPr>
        </p:nvSpPr>
        <p:spPr>
          <a:xfrm>
            <a:off x="8326806" y="6429237"/>
            <a:ext cx="251936" cy="180114"/>
          </a:xfrm>
        </p:spPr>
        <p:txBody>
          <a:bodyPr/>
          <a:lstStyle/>
          <a:p>
            <a:pPr marL="19050">
              <a:lnSpc>
                <a:spcPts val="1568"/>
              </a:lnSpc>
            </a:pPr>
            <a:fld id="{81D60167-4931-47E6-BA6A-407CBD079E47}" type="slidenum">
              <a:rPr lang="en-GB" smtClean="0"/>
              <a:pPr marL="19050">
                <a:lnSpc>
                  <a:spcPts val="1568"/>
                </a:lnSpc>
              </a:pPr>
              <a:t>10</a:t>
            </a:fld>
            <a:endParaRPr lang="en-GB" dirty="0"/>
          </a:p>
        </p:txBody>
      </p:sp>
      <p:sp>
        <p:nvSpPr>
          <p:cNvPr id="18" name="Oval 17">
            <a:extLst>
              <a:ext uri="{FF2B5EF4-FFF2-40B4-BE49-F238E27FC236}">
                <a16:creationId xmlns:a16="http://schemas.microsoft.com/office/drawing/2014/main" id="{D090A7BE-C6C4-E84F-8B0D-FEB6FBEAEDA1}"/>
              </a:ext>
            </a:extLst>
          </p:cNvPr>
          <p:cNvSpPr>
            <a:spLocks/>
          </p:cNvSpPr>
          <p:nvPr/>
        </p:nvSpPr>
        <p:spPr>
          <a:xfrm>
            <a:off x="2814389" y="1656683"/>
            <a:ext cx="3515223" cy="3515218"/>
          </a:xfrm>
          <a:prstGeom prst="ellipse">
            <a:avLst/>
          </a:prstGeom>
          <a:noFill/>
          <a:ln w="6350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Text Placeholder 3">
            <a:extLst>
              <a:ext uri="{FF2B5EF4-FFF2-40B4-BE49-F238E27FC236}">
                <a16:creationId xmlns:a16="http://schemas.microsoft.com/office/drawing/2014/main" id="{59EB32BB-33D1-784E-8B66-B11C7B74D750}"/>
              </a:ext>
            </a:extLst>
          </p:cNvPr>
          <p:cNvSpPr txBox="1">
            <a:spLocks/>
          </p:cNvSpPr>
          <p:nvPr/>
        </p:nvSpPr>
        <p:spPr>
          <a:xfrm>
            <a:off x="3470724" y="2823728"/>
            <a:ext cx="2202552" cy="1181128"/>
          </a:xfrm>
          <a:prstGeom prst="rect">
            <a:avLst/>
          </a:prstGeom>
        </p:spPr>
        <p:txBody>
          <a:bodyPr/>
          <a:lstStyle>
            <a:lvl1pPr marL="469900" indent="-457200">
              <a:spcBef>
                <a:spcPts val="1200"/>
              </a:spcBef>
              <a:buClr>
                <a:srgbClr val="0060BF"/>
              </a:buClr>
              <a:buSzPct val="100000"/>
              <a:buFont typeface="Arial" panose="020B0604020202020204" pitchFamily="34" charset="0"/>
              <a:buChar char="•"/>
              <a:defRPr sz="2400" kern="1200" spc="-70">
                <a:solidFill>
                  <a:schemeClr val="tx1"/>
                </a:solidFill>
                <a:latin typeface="Arial"/>
                <a:ea typeface="+mn-ea"/>
                <a:cs typeface="Arial"/>
              </a:defRPr>
            </a:lvl1pPr>
            <a:lvl2pPr marL="815975" indent="-457200">
              <a:spcBef>
                <a:spcPts val="600"/>
              </a:spcBef>
              <a:buClr>
                <a:srgbClr val="0060BF"/>
              </a:buClr>
              <a:buSzPct val="100000"/>
              <a:buFont typeface="Arial" panose="020B0604020202020204" pitchFamily="34" charset="0"/>
              <a:buChar char="•"/>
              <a:defRPr lang="en-GB" sz="2000" kern="1200" spc="-80" smtClean="0">
                <a:solidFill>
                  <a:schemeClr val="tx1"/>
                </a:solidFill>
                <a:latin typeface="Arial"/>
                <a:ea typeface="+mn-ea"/>
                <a:cs typeface="Arial"/>
              </a:defRPr>
            </a:lvl2pPr>
            <a:lvl3pPr marL="1074738" indent="-358775">
              <a:spcBef>
                <a:spcPts val="600"/>
              </a:spcBef>
              <a:buClr>
                <a:srgbClr val="0060BF"/>
              </a:buClr>
              <a:buSzPct val="100000"/>
              <a:buFont typeface="Arial" panose="020B0604020202020204" pitchFamily="34" charset="0"/>
              <a:buChar char="•"/>
              <a:defRPr lang="en-GB" sz="1800" kern="1200" spc="-80" smtClean="0">
                <a:solidFill>
                  <a:schemeClr val="tx1"/>
                </a:solidFill>
                <a:latin typeface="Arial"/>
                <a:ea typeface="+mn-ea"/>
                <a:cs typeface="Arial"/>
              </a:defRPr>
            </a:lvl3pPr>
            <a:lvl4pPr marL="1433513" indent="-358775">
              <a:spcBef>
                <a:spcPts val="600"/>
              </a:spcBef>
              <a:buClr>
                <a:srgbClr val="0060BF"/>
              </a:buClr>
              <a:buSzPct val="100000"/>
              <a:buFont typeface="Arial" panose="020B0604020202020204" pitchFamily="34" charset="0"/>
              <a:buChar char="•"/>
              <a:defRPr lang="en-GB" sz="1600" kern="1200" spc="-80" smtClean="0">
                <a:solidFill>
                  <a:schemeClr val="tx1"/>
                </a:solidFill>
                <a:latin typeface="Arial"/>
                <a:ea typeface="+mn-ea"/>
                <a:cs typeface="Arial"/>
              </a:defRPr>
            </a:lvl4pPr>
            <a:lvl5pPr marL="1790700" indent="-357188">
              <a:spcBef>
                <a:spcPts val="600"/>
              </a:spcBef>
              <a:buClr>
                <a:srgbClr val="0060BF"/>
              </a:buClr>
              <a:buSzPct val="100000"/>
              <a:buFont typeface="Arial" panose="020B0604020202020204" pitchFamily="34" charset="0"/>
              <a:buChar char="•"/>
              <a:defRPr lang="en-GB" sz="1400" kern="1200" spc="-80" smtClean="0">
                <a:solidFill>
                  <a:schemeClr val="tx1"/>
                </a:solidFill>
                <a:latin typeface="Arial"/>
                <a:ea typeface="+mn-ea"/>
                <a:cs typeface="Arial"/>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9525" indent="0" algn="ctr">
              <a:buNone/>
            </a:pPr>
            <a:r>
              <a:rPr lang="en-GB" dirty="0">
                <a:solidFill>
                  <a:srgbClr val="0060BF"/>
                </a:solidFill>
              </a:rPr>
              <a:t>Types of bias in recruitment include...</a:t>
            </a:r>
          </a:p>
        </p:txBody>
      </p:sp>
      <p:grpSp>
        <p:nvGrpSpPr>
          <p:cNvPr id="9" name="Group 8">
            <a:extLst>
              <a:ext uri="{FF2B5EF4-FFF2-40B4-BE49-F238E27FC236}">
                <a16:creationId xmlns:a16="http://schemas.microsoft.com/office/drawing/2014/main" id="{E20BCC68-B2FF-417F-A4C7-BE056D0C2536}"/>
              </a:ext>
            </a:extLst>
          </p:cNvPr>
          <p:cNvGrpSpPr/>
          <p:nvPr/>
        </p:nvGrpSpPr>
        <p:grpSpPr>
          <a:xfrm>
            <a:off x="1604911" y="1474700"/>
            <a:ext cx="1865813" cy="1865812"/>
            <a:chOff x="2744052" y="1440622"/>
            <a:chExt cx="1912743" cy="1912743"/>
          </a:xfrm>
        </p:grpSpPr>
        <p:sp>
          <p:nvSpPr>
            <p:cNvPr id="10" name="Oval 9">
              <a:extLst>
                <a:ext uri="{FF2B5EF4-FFF2-40B4-BE49-F238E27FC236}">
                  <a16:creationId xmlns:a16="http://schemas.microsoft.com/office/drawing/2014/main" id="{4D56F768-E324-DD44-B5E5-D03C147B7D8E}"/>
                </a:ext>
              </a:extLst>
            </p:cNvPr>
            <p:cNvSpPr>
              <a:spLocks/>
            </p:cNvSpPr>
            <p:nvPr/>
          </p:nvSpPr>
          <p:spPr>
            <a:xfrm>
              <a:off x="2744052" y="1440622"/>
              <a:ext cx="1912743" cy="1912743"/>
            </a:xfrm>
            <a:prstGeom prst="ellipse">
              <a:avLst/>
            </a:prstGeom>
            <a:solidFill>
              <a:schemeClr val="bg1"/>
            </a:solidFill>
            <a:ln w="38100">
              <a:solidFill>
                <a:srgbClr val="006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TextBox 20">
              <a:extLst>
                <a:ext uri="{FF2B5EF4-FFF2-40B4-BE49-F238E27FC236}">
                  <a16:creationId xmlns:a16="http://schemas.microsoft.com/office/drawing/2014/main" id="{30D40B9E-C8EF-8349-A2F0-923401DFE24B}"/>
                </a:ext>
              </a:extLst>
            </p:cNvPr>
            <p:cNvSpPr txBox="1">
              <a:spLocks/>
            </p:cNvSpPr>
            <p:nvPr/>
          </p:nvSpPr>
          <p:spPr>
            <a:xfrm>
              <a:off x="2744052" y="1923716"/>
              <a:ext cx="1912743" cy="946555"/>
            </a:xfrm>
            <a:prstGeom prst="rect">
              <a:avLst/>
            </a:prstGeom>
            <a:noFill/>
          </p:spPr>
          <p:txBody>
            <a:bodyPr wrap="square" rtlCol="0">
              <a:spAutoFit/>
            </a:bodyPr>
            <a:lstStyle/>
            <a:p>
              <a:pPr algn="ctr"/>
              <a:r>
                <a:rPr lang="en-GB" dirty="0"/>
                <a:t>Affinity bias – people like us, </a:t>
              </a:r>
              <a:br>
                <a:rPr lang="en-GB" dirty="0"/>
              </a:br>
              <a:r>
                <a:rPr lang="en-GB" dirty="0"/>
                <a:t>fit in</a:t>
              </a:r>
              <a:endParaRPr lang="en-US" dirty="0"/>
            </a:p>
          </p:txBody>
        </p:sp>
      </p:grpSp>
      <p:grpSp>
        <p:nvGrpSpPr>
          <p:cNvPr id="8" name="Group 7">
            <a:extLst>
              <a:ext uri="{FF2B5EF4-FFF2-40B4-BE49-F238E27FC236}">
                <a16:creationId xmlns:a16="http://schemas.microsoft.com/office/drawing/2014/main" id="{1AD03761-42CE-48DD-B093-12C8B2AC40E5}"/>
              </a:ext>
            </a:extLst>
          </p:cNvPr>
          <p:cNvGrpSpPr/>
          <p:nvPr/>
        </p:nvGrpSpPr>
        <p:grpSpPr>
          <a:xfrm>
            <a:off x="1604911" y="3630713"/>
            <a:ext cx="1865813" cy="1865812"/>
            <a:chOff x="2744052" y="3650865"/>
            <a:chExt cx="1912743" cy="1912743"/>
          </a:xfrm>
        </p:grpSpPr>
        <p:sp>
          <p:nvSpPr>
            <p:cNvPr id="24" name="Oval 23">
              <a:extLst>
                <a:ext uri="{FF2B5EF4-FFF2-40B4-BE49-F238E27FC236}">
                  <a16:creationId xmlns:a16="http://schemas.microsoft.com/office/drawing/2014/main" id="{03CC0F51-D378-134E-98C8-AF6D5F0F45C2}"/>
                </a:ext>
              </a:extLst>
            </p:cNvPr>
            <p:cNvSpPr/>
            <p:nvPr/>
          </p:nvSpPr>
          <p:spPr>
            <a:xfrm>
              <a:off x="2744052" y="3650865"/>
              <a:ext cx="1912743" cy="1912743"/>
            </a:xfrm>
            <a:prstGeom prst="ellipse">
              <a:avLst/>
            </a:prstGeom>
            <a:solidFill>
              <a:schemeClr val="bg1"/>
            </a:solidFill>
            <a:ln w="38100">
              <a:solidFill>
                <a:srgbClr val="006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TextBox 24">
              <a:extLst>
                <a:ext uri="{FF2B5EF4-FFF2-40B4-BE49-F238E27FC236}">
                  <a16:creationId xmlns:a16="http://schemas.microsoft.com/office/drawing/2014/main" id="{2675F019-A58C-AB47-8C04-FEEB366E9742}"/>
                </a:ext>
              </a:extLst>
            </p:cNvPr>
            <p:cNvSpPr txBox="1"/>
            <p:nvPr/>
          </p:nvSpPr>
          <p:spPr>
            <a:xfrm>
              <a:off x="2744052" y="4271021"/>
              <a:ext cx="1912743" cy="662588"/>
            </a:xfrm>
            <a:prstGeom prst="rect">
              <a:avLst/>
            </a:prstGeom>
            <a:noFill/>
          </p:spPr>
          <p:txBody>
            <a:bodyPr wrap="square" rtlCol="0">
              <a:spAutoFit/>
            </a:bodyPr>
            <a:lstStyle/>
            <a:p>
              <a:pPr algn="ctr"/>
              <a:r>
                <a:rPr lang="en-GB" dirty="0"/>
                <a:t>Halo </a:t>
              </a:r>
              <a:br>
                <a:rPr lang="en-GB" dirty="0"/>
              </a:br>
              <a:r>
                <a:rPr lang="en-GB" dirty="0"/>
                <a:t>effect</a:t>
              </a:r>
              <a:endParaRPr lang="en-US" dirty="0"/>
            </a:p>
          </p:txBody>
        </p:sp>
      </p:grpSp>
      <p:grpSp>
        <p:nvGrpSpPr>
          <p:cNvPr id="7" name="Group 6">
            <a:extLst>
              <a:ext uri="{FF2B5EF4-FFF2-40B4-BE49-F238E27FC236}">
                <a16:creationId xmlns:a16="http://schemas.microsoft.com/office/drawing/2014/main" id="{1B399021-F169-4519-AE13-304C2F44DFA7}"/>
              </a:ext>
            </a:extLst>
          </p:cNvPr>
          <p:cNvGrpSpPr/>
          <p:nvPr/>
        </p:nvGrpSpPr>
        <p:grpSpPr>
          <a:xfrm>
            <a:off x="3639093" y="4458788"/>
            <a:ext cx="1865813" cy="1865812"/>
            <a:chOff x="4829399" y="4499769"/>
            <a:chExt cx="1912743" cy="1912743"/>
          </a:xfrm>
        </p:grpSpPr>
        <p:sp>
          <p:nvSpPr>
            <p:cNvPr id="27" name="Oval 26">
              <a:extLst>
                <a:ext uri="{FF2B5EF4-FFF2-40B4-BE49-F238E27FC236}">
                  <a16:creationId xmlns:a16="http://schemas.microsoft.com/office/drawing/2014/main" id="{838F4256-07AC-2F47-821E-D9A276BF962A}"/>
                </a:ext>
              </a:extLst>
            </p:cNvPr>
            <p:cNvSpPr/>
            <p:nvPr/>
          </p:nvSpPr>
          <p:spPr>
            <a:xfrm>
              <a:off x="4829399" y="4499769"/>
              <a:ext cx="1912743" cy="1912743"/>
            </a:xfrm>
            <a:prstGeom prst="ellipse">
              <a:avLst/>
            </a:prstGeom>
            <a:solidFill>
              <a:schemeClr val="bg1"/>
            </a:solidFill>
            <a:ln w="38100">
              <a:solidFill>
                <a:srgbClr val="006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TextBox 27">
              <a:extLst>
                <a:ext uri="{FF2B5EF4-FFF2-40B4-BE49-F238E27FC236}">
                  <a16:creationId xmlns:a16="http://schemas.microsoft.com/office/drawing/2014/main" id="{973EDC81-8BFF-444F-BA69-A060EACB1274}"/>
                </a:ext>
              </a:extLst>
            </p:cNvPr>
            <p:cNvSpPr txBox="1"/>
            <p:nvPr/>
          </p:nvSpPr>
          <p:spPr>
            <a:xfrm>
              <a:off x="4829399" y="5134540"/>
              <a:ext cx="1912743" cy="662588"/>
            </a:xfrm>
            <a:prstGeom prst="rect">
              <a:avLst/>
            </a:prstGeom>
            <a:noFill/>
          </p:spPr>
          <p:txBody>
            <a:bodyPr wrap="square" rtlCol="0">
              <a:spAutoFit/>
            </a:bodyPr>
            <a:lstStyle/>
            <a:p>
              <a:pPr algn="ctr"/>
              <a:r>
                <a:rPr lang="en-GB" dirty="0"/>
                <a:t>Horns </a:t>
              </a:r>
              <a:br>
                <a:rPr lang="en-GB" dirty="0"/>
              </a:br>
              <a:r>
                <a:rPr lang="en-GB" dirty="0"/>
                <a:t>effect</a:t>
              </a:r>
            </a:p>
          </p:txBody>
        </p:sp>
      </p:grpSp>
      <p:grpSp>
        <p:nvGrpSpPr>
          <p:cNvPr id="5" name="Group 4">
            <a:extLst>
              <a:ext uri="{FF2B5EF4-FFF2-40B4-BE49-F238E27FC236}">
                <a16:creationId xmlns:a16="http://schemas.microsoft.com/office/drawing/2014/main" id="{1AC78B33-8A1E-4D52-90B9-350A5E5AF7C8}"/>
              </a:ext>
            </a:extLst>
          </p:cNvPr>
          <p:cNvGrpSpPr/>
          <p:nvPr/>
        </p:nvGrpSpPr>
        <p:grpSpPr>
          <a:xfrm>
            <a:off x="5673276" y="1471689"/>
            <a:ext cx="1865813" cy="1865812"/>
            <a:chOff x="6914746" y="1437535"/>
            <a:chExt cx="1912743" cy="1912743"/>
          </a:xfrm>
        </p:grpSpPr>
        <p:sp>
          <p:nvSpPr>
            <p:cNvPr id="45" name="Oval 44">
              <a:extLst>
                <a:ext uri="{FF2B5EF4-FFF2-40B4-BE49-F238E27FC236}">
                  <a16:creationId xmlns:a16="http://schemas.microsoft.com/office/drawing/2014/main" id="{FDFF520D-7E3B-8A4D-97F2-A067ACBDEEDE}"/>
                </a:ext>
              </a:extLst>
            </p:cNvPr>
            <p:cNvSpPr>
              <a:spLocks/>
            </p:cNvSpPr>
            <p:nvPr/>
          </p:nvSpPr>
          <p:spPr>
            <a:xfrm>
              <a:off x="6914746" y="1437535"/>
              <a:ext cx="1912743" cy="1912743"/>
            </a:xfrm>
            <a:prstGeom prst="ellipse">
              <a:avLst/>
            </a:prstGeom>
            <a:solidFill>
              <a:schemeClr val="bg1"/>
            </a:solidFill>
            <a:ln w="38100">
              <a:solidFill>
                <a:srgbClr val="006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TextBox 45">
              <a:extLst>
                <a:ext uri="{FF2B5EF4-FFF2-40B4-BE49-F238E27FC236}">
                  <a16:creationId xmlns:a16="http://schemas.microsoft.com/office/drawing/2014/main" id="{96D5CCE1-7775-0045-A2D5-0A7EBBC35D1F}"/>
                </a:ext>
              </a:extLst>
            </p:cNvPr>
            <p:cNvSpPr txBox="1">
              <a:spLocks/>
            </p:cNvSpPr>
            <p:nvPr/>
          </p:nvSpPr>
          <p:spPr>
            <a:xfrm>
              <a:off x="6914746" y="2062613"/>
              <a:ext cx="1912743" cy="662588"/>
            </a:xfrm>
            <a:prstGeom prst="rect">
              <a:avLst/>
            </a:prstGeom>
            <a:noFill/>
          </p:spPr>
          <p:txBody>
            <a:bodyPr wrap="square" rtlCol="0">
              <a:spAutoFit/>
            </a:bodyPr>
            <a:lstStyle/>
            <a:p>
              <a:pPr algn="ctr"/>
              <a:r>
                <a:rPr lang="en-GB" dirty="0"/>
                <a:t>Conformity </a:t>
              </a:r>
              <a:br>
                <a:rPr lang="en-GB" dirty="0"/>
              </a:br>
              <a:r>
                <a:rPr lang="en-GB" dirty="0"/>
                <a:t>bias</a:t>
              </a:r>
            </a:p>
          </p:txBody>
        </p:sp>
      </p:grpSp>
      <p:grpSp>
        <p:nvGrpSpPr>
          <p:cNvPr id="6" name="Group 5">
            <a:extLst>
              <a:ext uri="{FF2B5EF4-FFF2-40B4-BE49-F238E27FC236}">
                <a16:creationId xmlns:a16="http://schemas.microsoft.com/office/drawing/2014/main" id="{348F5FF7-D714-420D-BEB0-10979802D233}"/>
              </a:ext>
            </a:extLst>
          </p:cNvPr>
          <p:cNvGrpSpPr/>
          <p:nvPr/>
        </p:nvGrpSpPr>
        <p:grpSpPr>
          <a:xfrm>
            <a:off x="5673276" y="3625913"/>
            <a:ext cx="1865813" cy="1865812"/>
            <a:chOff x="6914746" y="3645944"/>
            <a:chExt cx="1912743" cy="1912743"/>
          </a:xfrm>
        </p:grpSpPr>
        <p:sp>
          <p:nvSpPr>
            <p:cNvPr id="48" name="Oval 47">
              <a:extLst>
                <a:ext uri="{FF2B5EF4-FFF2-40B4-BE49-F238E27FC236}">
                  <a16:creationId xmlns:a16="http://schemas.microsoft.com/office/drawing/2014/main" id="{E7371005-D919-114B-B1F9-644537C7FCD0}"/>
                </a:ext>
              </a:extLst>
            </p:cNvPr>
            <p:cNvSpPr>
              <a:spLocks/>
            </p:cNvSpPr>
            <p:nvPr/>
          </p:nvSpPr>
          <p:spPr>
            <a:xfrm>
              <a:off x="6914746" y="3645944"/>
              <a:ext cx="1912743" cy="1912743"/>
            </a:xfrm>
            <a:prstGeom prst="ellipse">
              <a:avLst/>
            </a:prstGeom>
            <a:solidFill>
              <a:schemeClr val="bg1"/>
            </a:solidFill>
            <a:ln w="38100">
              <a:solidFill>
                <a:srgbClr val="006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TextBox 48">
              <a:extLst>
                <a:ext uri="{FF2B5EF4-FFF2-40B4-BE49-F238E27FC236}">
                  <a16:creationId xmlns:a16="http://schemas.microsoft.com/office/drawing/2014/main" id="{C3C2A5A2-32E7-C54A-A183-93695952ABAF}"/>
                </a:ext>
              </a:extLst>
            </p:cNvPr>
            <p:cNvSpPr txBox="1">
              <a:spLocks/>
            </p:cNvSpPr>
            <p:nvPr/>
          </p:nvSpPr>
          <p:spPr>
            <a:xfrm>
              <a:off x="6914746" y="4271021"/>
              <a:ext cx="1912743" cy="662588"/>
            </a:xfrm>
            <a:prstGeom prst="rect">
              <a:avLst/>
            </a:prstGeom>
            <a:noFill/>
          </p:spPr>
          <p:txBody>
            <a:bodyPr wrap="square" rtlCol="0">
              <a:spAutoFit/>
            </a:bodyPr>
            <a:lstStyle/>
            <a:p>
              <a:pPr algn="ctr"/>
              <a:r>
                <a:rPr lang="en-GB" dirty="0"/>
                <a:t>Confirmation bias</a:t>
              </a:r>
            </a:p>
          </p:txBody>
        </p:sp>
      </p:grpSp>
      <p:pic>
        <p:nvPicPr>
          <p:cNvPr id="2" name="Audio 1">
            <a:hlinkClick r:id="" action="ppaction://media"/>
            <a:extLst>
              <a:ext uri="{FF2B5EF4-FFF2-40B4-BE49-F238E27FC236}">
                <a16:creationId xmlns:a16="http://schemas.microsoft.com/office/drawing/2014/main" id="{FAB7F977-3002-4FE5-961F-B054DB4280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46344" y="5703094"/>
            <a:ext cx="183356" cy="183356"/>
          </a:xfrm>
          <a:prstGeom prst="rect">
            <a:avLst/>
          </a:prstGeom>
        </p:spPr>
      </p:pic>
    </p:spTree>
    <p:extLst>
      <p:ext uri="{BB962C8B-B14F-4D97-AF65-F5344CB8AC3E}">
        <p14:creationId xmlns:p14="http://schemas.microsoft.com/office/powerpoint/2010/main" val="3102731709"/>
      </p:ext>
    </p:extLst>
  </p:cSld>
  <p:clrMapOvr>
    <a:masterClrMapping/>
  </p:clrMapOvr>
  <mc:AlternateContent xmlns:mc="http://schemas.openxmlformats.org/markup-compatibility/2006" xmlns:p14="http://schemas.microsoft.com/office/powerpoint/2010/main">
    <mc:Choice Requires="p14">
      <p:transition spd="slow" p14:dur="2000" advTm="214813"/>
    </mc:Choice>
    <mc:Fallback xmlns="">
      <p:transition spd="slow" advTm="214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1" presetClass="entr" presetSubtype="1" fill="hold" grpId="0" nodeType="withEffect">
                                  <p:stCondLst>
                                    <p:cond delay="1000"/>
                                  </p:stCondLst>
                                  <p:childTnLst>
                                    <p:set>
                                      <p:cBhvr>
                                        <p:cTn id="8" dur="1" fill="hold">
                                          <p:stCondLst>
                                            <p:cond delay="0"/>
                                          </p:stCondLst>
                                        </p:cTn>
                                        <p:tgtEl>
                                          <p:spTgt spid="18"/>
                                        </p:tgtEl>
                                        <p:attrNameLst>
                                          <p:attrName>style.visibility</p:attrName>
                                        </p:attrNameLst>
                                      </p:cBhvr>
                                      <p:to>
                                        <p:strVal val="visible"/>
                                      </p:to>
                                    </p:set>
                                    <p:animEffect transition="in" filter="wheel(1)">
                                      <p:cBhvr>
                                        <p:cTn id="9" dur="500"/>
                                        <p:tgtEl>
                                          <p:spTgt spid="18"/>
                                        </p:tgtEl>
                                      </p:cBhvr>
                                    </p:animEffect>
                                  </p:childTnLst>
                                </p:cTn>
                              </p:par>
                              <p:par>
                                <p:cTn id="10" presetID="53" presetClass="entr" presetSubtype="16" fill="hold" grpId="0" nodeType="withEffect">
                                  <p:stCondLst>
                                    <p:cond delay="100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1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6" presetClass="emph" presetSubtype="0" autoRev="1" fill="hold" nodeType="withEffect">
                                  <p:stCondLst>
                                    <p:cond delay="16500"/>
                                  </p:stCondLst>
                                  <p:childTnLst>
                                    <p:animScale>
                                      <p:cBhvr>
                                        <p:cTn id="21" dur="500" fill="hold"/>
                                        <p:tgtEl>
                                          <p:spTgt spid="5"/>
                                        </p:tgtEl>
                                      </p:cBhvr>
                                      <p:by x="115000" y="115000"/>
                                    </p:animScale>
                                  </p:childTnLst>
                                </p:cTn>
                              </p:par>
                              <p:par>
                                <p:cTn id="22" presetID="53" presetClass="entr" presetSubtype="16" fill="hold" nodeType="withEffect">
                                  <p:stCondLst>
                                    <p:cond delay="170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6" presetClass="emph" presetSubtype="0" autoRev="1" fill="hold" nodeType="withEffect">
                                  <p:stCondLst>
                                    <p:cond delay="60000"/>
                                  </p:stCondLst>
                                  <p:childTnLst>
                                    <p:animScale>
                                      <p:cBhvr>
                                        <p:cTn id="28" dur="500" fill="hold"/>
                                        <p:tgtEl>
                                          <p:spTgt spid="6"/>
                                        </p:tgtEl>
                                      </p:cBhvr>
                                      <p:by x="115000" y="115000"/>
                                    </p:animScale>
                                  </p:childTnLst>
                                </p:cTn>
                              </p:par>
                              <p:par>
                                <p:cTn id="29" presetID="53" presetClass="entr" presetSubtype="16" fill="hold" nodeType="withEffect">
                                  <p:stCondLst>
                                    <p:cond delay="190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par>
                                <p:cTn id="34" presetID="6" presetClass="emph" presetSubtype="0" autoRev="1" fill="hold" nodeType="withEffect">
                                  <p:stCondLst>
                                    <p:cond delay="117000"/>
                                  </p:stCondLst>
                                  <p:childTnLst>
                                    <p:animScale>
                                      <p:cBhvr>
                                        <p:cTn id="35" dur="500" fill="hold"/>
                                        <p:tgtEl>
                                          <p:spTgt spid="7"/>
                                        </p:tgtEl>
                                      </p:cBhvr>
                                      <p:by x="115000" y="115000"/>
                                    </p:animScale>
                                  </p:childTnLst>
                                </p:cTn>
                              </p:par>
                              <p:par>
                                <p:cTn id="36" presetID="53" presetClass="entr" presetSubtype="16" fill="hold" nodeType="withEffect">
                                  <p:stCondLst>
                                    <p:cond delay="210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par>
                                <p:cTn id="41" presetID="6" presetClass="emph" presetSubtype="0" autoRev="1" fill="hold" nodeType="withEffect">
                                  <p:stCondLst>
                                    <p:cond delay="117500"/>
                                  </p:stCondLst>
                                  <p:childTnLst>
                                    <p:animScale>
                                      <p:cBhvr>
                                        <p:cTn id="42" dur="500" fill="hold"/>
                                        <p:tgtEl>
                                          <p:spTgt spid="8"/>
                                        </p:tgtEl>
                                      </p:cBhvr>
                                      <p:by x="115000" y="115000"/>
                                    </p:animScale>
                                  </p:childTnLst>
                                </p:cTn>
                              </p:par>
                              <p:par>
                                <p:cTn id="43" presetID="53" presetClass="entr" presetSubtype="16" fill="hold" nodeType="withEffect">
                                  <p:stCondLst>
                                    <p:cond delay="230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animEffect transition="in" filter="fade">
                                      <p:cBhvr>
                                        <p:cTn id="47" dur="500"/>
                                        <p:tgtEl>
                                          <p:spTgt spid="9"/>
                                        </p:tgtEl>
                                      </p:cBhvr>
                                    </p:animEffect>
                                  </p:childTnLst>
                                </p:cTn>
                              </p:par>
                              <p:par>
                                <p:cTn id="48" presetID="6" presetClass="emph" presetSubtype="0" autoRev="1" fill="hold" nodeType="withEffect">
                                  <p:stCondLst>
                                    <p:cond delay="168000"/>
                                  </p:stCondLst>
                                  <p:childTnLst>
                                    <p:animScale>
                                      <p:cBhvr>
                                        <p:cTn id="49" dur="500" fill="hold"/>
                                        <p:tgtEl>
                                          <p:spTgt spid="9"/>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2"/>
                </p:tgtEl>
              </p:cMediaNode>
            </p:audio>
          </p:childTnLst>
        </p:cTn>
      </p:par>
    </p:tnLst>
    <p:bldLst>
      <p:bldP spid="18" grpId="0"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13B2B5-DB0E-5A44-BD6A-48792F0C0E31}"/>
              </a:ext>
            </a:extLst>
          </p:cNvPr>
          <p:cNvPicPr>
            <a:picLocks noChangeAspect="1"/>
          </p:cNvPicPr>
          <p:nvPr/>
        </p:nvPicPr>
        <p:blipFill rotWithShape="1">
          <a:blip r:embed="rId5">
            <a:extLst>
              <a:ext uri="{28A0092B-C50C-407E-A947-70E740481C1C}">
                <a14:useLocalDpi xmlns:a14="http://schemas.microsoft.com/office/drawing/2010/main" val="0"/>
              </a:ext>
            </a:extLst>
          </a:blip>
          <a:srcRect t="20856" b="20856"/>
          <a:stretch/>
        </p:blipFill>
        <p:spPr>
          <a:xfrm>
            <a:off x="0" y="3094878"/>
            <a:ext cx="9157527" cy="3763121"/>
          </a:xfrm>
          <a:prstGeom prst="rect">
            <a:avLst/>
          </a:prstGeom>
        </p:spPr>
      </p:pic>
      <p:sp>
        <p:nvSpPr>
          <p:cNvPr id="3" name="Title 2">
            <a:extLst>
              <a:ext uri="{FF2B5EF4-FFF2-40B4-BE49-F238E27FC236}">
                <a16:creationId xmlns:a16="http://schemas.microsoft.com/office/drawing/2014/main" id="{3B9C78C7-A854-F948-AE03-1FCB31232AF7}"/>
              </a:ext>
            </a:extLst>
          </p:cNvPr>
          <p:cNvSpPr>
            <a:spLocks noGrp="1"/>
          </p:cNvSpPr>
          <p:nvPr>
            <p:ph type="title"/>
          </p:nvPr>
        </p:nvSpPr>
        <p:spPr>
          <a:xfrm>
            <a:off x="743027" y="704022"/>
            <a:ext cx="7835715" cy="787400"/>
          </a:xfrm>
        </p:spPr>
        <p:txBody>
          <a:bodyPr/>
          <a:lstStyle/>
          <a:p>
            <a:r>
              <a:rPr lang="en-US" dirty="0"/>
              <a:t>What is the impact of unconscious bias?</a:t>
            </a:r>
          </a:p>
        </p:txBody>
      </p:sp>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a:xfrm>
            <a:off x="8326806" y="6429237"/>
            <a:ext cx="251936" cy="180114"/>
          </a:xfrm>
        </p:spPr>
        <p:txBody>
          <a:bodyPr/>
          <a:lstStyle/>
          <a:p>
            <a:pPr marL="19050">
              <a:lnSpc>
                <a:spcPts val="1568"/>
              </a:lnSpc>
            </a:pPr>
            <a:fld id="{81D60167-4931-47E6-BA6A-407CBD079E47}" type="slidenum">
              <a:rPr lang="en-GB" smtClean="0"/>
              <a:pPr marL="19050">
                <a:lnSpc>
                  <a:spcPts val="1568"/>
                </a:lnSpc>
              </a:pPr>
              <a:t>11</a:t>
            </a:fld>
            <a:endParaRPr lang="en-GB" dirty="0"/>
          </a:p>
        </p:txBody>
      </p:sp>
      <p:grpSp>
        <p:nvGrpSpPr>
          <p:cNvPr id="5" name="Group 4">
            <a:extLst>
              <a:ext uri="{FF2B5EF4-FFF2-40B4-BE49-F238E27FC236}">
                <a16:creationId xmlns:a16="http://schemas.microsoft.com/office/drawing/2014/main" id="{E5484B3E-EF78-4A63-87CE-A7353DA4D61C}"/>
              </a:ext>
            </a:extLst>
          </p:cNvPr>
          <p:cNvGrpSpPr/>
          <p:nvPr/>
        </p:nvGrpSpPr>
        <p:grpSpPr>
          <a:xfrm>
            <a:off x="1314450" y="1905000"/>
            <a:ext cx="1943100" cy="3657600"/>
            <a:chOff x="1752600" y="1828800"/>
            <a:chExt cx="2590800" cy="4876800"/>
          </a:xfrm>
        </p:grpSpPr>
        <p:sp>
          <p:nvSpPr>
            <p:cNvPr id="6" name="Rectangle 5">
              <a:extLst>
                <a:ext uri="{FF2B5EF4-FFF2-40B4-BE49-F238E27FC236}">
                  <a16:creationId xmlns:a16="http://schemas.microsoft.com/office/drawing/2014/main" id="{BF25C359-AD77-704C-BB9D-BB928F59886D}"/>
                </a:ext>
              </a:extLst>
            </p:cNvPr>
            <p:cNvSpPr/>
            <p:nvPr/>
          </p:nvSpPr>
          <p:spPr>
            <a:xfrm>
              <a:off x="1752600" y="1828800"/>
              <a:ext cx="2590800" cy="4876800"/>
            </a:xfrm>
            <a:prstGeom prst="rect">
              <a:avLst/>
            </a:prstGeom>
            <a:solidFill>
              <a:schemeClr val="bg1"/>
            </a:solidFill>
            <a:ln>
              <a:solidFill>
                <a:srgbClr val="9749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4" name="TextBox 23">
              <a:extLst>
                <a:ext uri="{FF2B5EF4-FFF2-40B4-BE49-F238E27FC236}">
                  <a16:creationId xmlns:a16="http://schemas.microsoft.com/office/drawing/2014/main" id="{B3DD004B-F30D-A341-922F-2AADFD9AD7DC}"/>
                </a:ext>
              </a:extLst>
            </p:cNvPr>
            <p:cNvSpPr txBox="1"/>
            <p:nvPr/>
          </p:nvSpPr>
          <p:spPr>
            <a:xfrm>
              <a:off x="2103031" y="3955443"/>
              <a:ext cx="1889939" cy="2092880"/>
            </a:xfrm>
            <a:prstGeom prst="rect">
              <a:avLst/>
            </a:prstGeom>
            <a:noFill/>
          </p:spPr>
          <p:txBody>
            <a:bodyPr wrap="square" rtlCol="0">
              <a:spAutoFit/>
            </a:bodyPr>
            <a:lstStyle/>
            <a:p>
              <a:pPr algn="ctr"/>
              <a:r>
                <a:rPr lang="en-GB" sz="1600" dirty="0"/>
                <a:t>We are hard wired to use lenses or filters we use to </a:t>
              </a:r>
              <a:r>
                <a:rPr lang="en-GB" sz="1600"/>
                <a:t>view </a:t>
              </a:r>
              <a:br>
                <a:rPr lang="en-GB" sz="1600"/>
              </a:br>
              <a:r>
                <a:rPr lang="en-GB" sz="1600"/>
                <a:t>the </a:t>
              </a:r>
              <a:r>
                <a:rPr lang="en-GB" sz="1600" dirty="0"/>
                <a:t>world </a:t>
              </a:r>
            </a:p>
          </p:txBody>
        </p:sp>
        <p:sp>
          <p:nvSpPr>
            <p:cNvPr id="31" name="Rectangle 30">
              <a:extLst>
                <a:ext uri="{FF2B5EF4-FFF2-40B4-BE49-F238E27FC236}">
                  <a16:creationId xmlns:a16="http://schemas.microsoft.com/office/drawing/2014/main" id="{5BB43838-F71C-7548-A777-9364FA8D375E}"/>
                </a:ext>
              </a:extLst>
            </p:cNvPr>
            <p:cNvSpPr/>
            <p:nvPr/>
          </p:nvSpPr>
          <p:spPr>
            <a:xfrm>
              <a:off x="1752600" y="1828800"/>
              <a:ext cx="2590800" cy="1600200"/>
            </a:xfrm>
            <a:prstGeom prst="rect">
              <a:avLst/>
            </a:prstGeom>
            <a:solidFill>
              <a:srgbClr val="974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7" name="Group 6">
            <a:extLst>
              <a:ext uri="{FF2B5EF4-FFF2-40B4-BE49-F238E27FC236}">
                <a16:creationId xmlns:a16="http://schemas.microsoft.com/office/drawing/2014/main" id="{6DEB54B5-3A1A-4D04-B01C-A02D90484931}"/>
              </a:ext>
            </a:extLst>
          </p:cNvPr>
          <p:cNvGrpSpPr/>
          <p:nvPr/>
        </p:nvGrpSpPr>
        <p:grpSpPr>
          <a:xfrm>
            <a:off x="3500086" y="1905000"/>
            <a:ext cx="1948832" cy="3657600"/>
            <a:chOff x="4666782" y="1828800"/>
            <a:chExt cx="2598442" cy="4876799"/>
          </a:xfrm>
        </p:grpSpPr>
        <p:sp>
          <p:nvSpPr>
            <p:cNvPr id="21" name="Rectangle 20">
              <a:extLst>
                <a:ext uri="{FF2B5EF4-FFF2-40B4-BE49-F238E27FC236}">
                  <a16:creationId xmlns:a16="http://schemas.microsoft.com/office/drawing/2014/main" id="{0A303D95-08B8-8C45-8DA1-6760FEF8EDD7}"/>
                </a:ext>
              </a:extLst>
            </p:cNvPr>
            <p:cNvSpPr/>
            <p:nvPr/>
          </p:nvSpPr>
          <p:spPr>
            <a:xfrm>
              <a:off x="4666782" y="1828800"/>
              <a:ext cx="2590799" cy="4876799"/>
            </a:xfrm>
            <a:prstGeom prst="rect">
              <a:avLst/>
            </a:prstGeom>
            <a:solidFill>
              <a:schemeClr val="bg1"/>
            </a:solidFill>
            <a:ln>
              <a:solidFill>
                <a:srgbClr val="2D3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6" name="TextBox 25">
              <a:extLst>
                <a:ext uri="{FF2B5EF4-FFF2-40B4-BE49-F238E27FC236}">
                  <a16:creationId xmlns:a16="http://schemas.microsoft.com/office/drawing/2014/main" id="{A8B788B4-FE61-8446-BD94-2AAAA7548802}"/>
                </a:ext>
              </a:extLst>
            </p:cNvPr>
            <p:cNvSpPr txBox="1"/>
            <p:nvPr/>
          </p:nvSpPr>
          <p:spPr>
            <a:xfrm>
              <a:off x="5009383" y="4102814"/>
              <a:ext cx="1933460" cy="1764585"/>
            </a:xfrm>
            <a:prstGeom prst="rect">
              <a:avLst/>
            </a:prstGeom>
            <a:noFill/>
          </p:spPr>
          <p:txBody>
            <a:bodyPr wrap="square" rtlCol="0">
              <a:spAutoFit/>
            </a:bodyPr>
            <a:lstStyle/>
            <a:p>
              <a:pPr algn="ctr"/>
              <a:r>
                <a:rPr lang="en-GB" sz="1600" dirty="0"/>
                <a:t>They have evolved from fight vs flight survival responses</a:t>
              </a:r>
            </a:p>
          </p:txBody>
        </p:sp>
        <p:sp>
          <p:nvSpPr>
            <p:cNvPr id="19" name="Rectangle 18">
              <a:extLst>
                <a:ext uri="{FF2B5EF4-FFF2-40B4-BE49-F238E27FC236}">
                  <a16:creationId xmlns:a16="http://schemas.microsoft.com/office/drawing/2014/main" id="{CBA90051-9D05-FA42-8549-74FF0A6497CE}"/>
                </a:ext>
              </a:extLst>
            </p:cNvPr>
            <p:cNvSpPr/>
            <p:nvPr/>
          </p:nvSpPr>
          <p:spPr>
            <a:xfrm>
              <a:off x="4674424" y="1828800"/>
              <a:ext cx="2590800" cy="1600200"/>
            </a:xfrm>
            <a:prstGeom prst="rect">
              <a:avLst/>
            </a:prstGeom>
            <a:solidFill>
              <a:srgbClr val="2D3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0" name="Group 9">
            <a:extLst>
              <a:ext uri="{FF2B5EF4-FFF2-40B4-BE49-F238E27FC236}">
                <a16:creationId xmlns:a16="http://schemas.microsoft.com/office/drawing/2014/main" id="{CF8FAB84-929D-4CCB-B80F-904DF60C008E}"/>
              </a:ext>
            </a:extLst>
          </p:cNvPr>
          <p:cNvGrpSpPr/>
          <p:nvPr/>
        </p:nvGrpSpPr>
        <p:grpSpPr>
          <a:xfrm>
            <a:off x="5685724" y="1904999"/>
            <a:ext cx="1954563" cy="3657600"/>
            <a:chOff x="7580965" y="1828799"/>
            <a:chExt cx="2606084" cy="4876799"/>
          </a:xfrm>
        </p:grpSpPr>
        <p:sp>
          <p:nvSpPr>
            <p:cNvPr id="22" name="Rectangle 21">
              <a:extLst>
                <a:ext uri="{FF2B5EF4-FFF2-40B4-BE49-F238E27FC236}">
                  <a16:creationId xmlns:a16="http://schemas.microsoft.com/office/drawing/2014/main" id="{938C4E38-7B33-D049-B90D-637891F95CDF}"/>
                </a:ext>
              </a:extLst>
            </p:cNvPr>
            <p:cNvSpPr/>
            <p:nvPr/>
          </p:nvSpPr>
          <p:spPr>
            <a:xfrm>
              <a:off x="7580965" y="1828799"/>
              <a:ext cx="2590800" cy="4876799"/>
            </a:xfrm>
            <a:prstGeom prst="rect">
              <a:avLst/>
            </a:prstGeom>
            <a:solidFill>
              <a:schemeClr val="bg1"/>
            </a:solidFill>
            <a:ln>
              <a:solidFill>
                <a:srgbClr val="009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nvGrpSpPr>
            <p:cNvPr id="8" name="Group 7">
              <a:extLst>
                <a:ext uri="{FF2B5EF4-FFF2-40B4-BE49-F238E27FC236}">
                  <a16:creationId xmlns:a16="http://schemas.microsoft.com/office/drawing/2014/main" id="{6DFB149B-8A3E-49DA-B08B-2E93BDC8A01E}"/>
                </a:ext>
              </a:extLst>
            </p:cNvPr>
            <p:cNvGrpSpPr/>
            <p:nvPr/>
          </p:nvGrpSpPr>
          <p:grpSpPr>
            <a:xfrm>
              <a:off x="7596249" y="1828800"/>
              <a:ext cx="2590800" cy="4552871"/>
              <a:chOff x="7596249" y="1828800"/>
              <a:chExt cx="2590800" cy="4552871"/>
            </a:xfrm>
          </p:grpSpPr>
          <p:sp>
            <p:nvSpPr>
              <p:cNvPr id="27" name="TextBox 26">
                <a:extLst>
                  <a:ext uri="{FF2B5EF4-FFF2-40B4-BE49-F238E27FC236}">
                    <a16:creationId xmlns:a16="http://schemas.microsoft.com/office/drawing/2014/main" id="{B0451E0A-6760-4C49-AC21-2D1E5F8A79DB}"/>
                  </a:ext>
                </a:extLst>
              </p:cNvPr>
              <p:cNvSpPr txBox="1"/>
              <p:nvPr/>
            </p:nvSpPr>
            <p:spPr>
              <a:xfrm>
                <a:off x="7810220" y="3632200"/>
                <a:ext cx="2132291" cy="2749471"/>
              </a:xfrm>
              <a:prstGeom prst="rect">
                <a:avLst/>
              </a:prstGeom>
              <a:noFill/>
            </p:spPr>
            <p:txBody>
              <a:bodyPr wrap="square" rtlCol="0">
                <a:spAutoFit/>
              </a:bodyPr>
              <a:lstStyle/>
              <a:p>
                <a:pPr algn="ctr"/>
                <a:r>
                  <a:rPr lang="en-GB" sz="1600" dirty="0"/>
                  <a:t>Hence the need to focus on conscious decision-making that relies </a:t>
                </a:r>
                <a:r>
                  <a:rPr lang="en-GB" sz="1600"/>
                  <a:t>less </a:t>
                </a:r>
                <a:br>
                  <a:rPr lang="en-GB" sz="1600"/>
                </a:br>
                <a:r>
                  <a:rPr lang="en-GB" sz="1600"/>
                  <a:t>on </a:t>
                </a:r>
                <a:r>
                  <a:rPr lang="en-GB" sz="1600" dirty="0"/>
                  <a:t>our assumptions</a:t>
                </a:r>
              </a:p>
            </p:txBody>
          </p:sp>
          <p:sp>
            <p:nvSpPr>
              <p:cNvPr id="25" name="Rectangle 24">
                <a:extLst>
                  <a:ext uri="{FF2B5EF4-FFF2-40B4-BE49-F238E27FC236}">
                    <a16:creationId xmlns:a16="http://schemas.microsoft.com/office/drawing/2014/main" id="{772CC3D2-450D-A94A-883B-C061736FD100}"/>
                  </a:ext>
                </a:extLst>
              </p:cNvPr>
              <p:cNvSpPr/>
              <p:nvPr/>
            </p:nvSpPr>
            <p:spPr>
              <a:xfrm>
                <a:off x="7596249" y="1828800"/>
                <a:ext cx="2590800" cy="1600200"/>
              </a:xfrm>
              <a:prstGeom prst="rect">
                <a:avLst/>
              </a:prstGeom>
              <a:solidFill>
                <a:srgbClr val="009B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pic>
        <p:nvPicPr>
          <p:cNvPr id="14" name="Picture 13">
            <a:extLst>
              <a:ext uri="{FF2B5EF4-FFF2-40B4-BE49-F238E27FC236}">
                <a16:creationId xmlns:a16="http://schemas.microsoft.com/office/drawing/2014/main" id="{07DAFC8C-D555-6C4B-99DA-B23EF3D04D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7780" y="1905000"/>
            <a:ext cx="1209368" cy="1209368"/>
          </a:xfrm>
          <a:prstGeom prst="rect">
            <a:avLst/>
          </a:prstGeom>
        </p:spPr>
      </p:pic>
      <p:pic>
        <p:nvPicPr>
          <p:cNvPr id="16" name="Picture 15">
            <a:extLst>
              <a:ext uri="{FF2B5EF4-FFF2-40B4-BE49-F238E27FC236}">
                <a16:creationId xmlns:a16="http://schemas.microsoft.com/office/drawing/2014/main" id="{690F51F2-7779-814D-A012-EFA12C9EB7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0087" y="1905000"/>
            <a:ext cx="1209368" cy="1209368"/>
          </a:xfrm>
          <a:prstGeom prst="rect">
            <a:avLst/>
          </a:prstGeom>
        </p:spPr>
      </p:pic>
      <p:pic>
        <p:nvPicPr>
          <p:cNvPr id="29" name="Picture 28">
            <a:extLst>
              <a:ext uri="{FF2B5EF4-FFF2-40B4-BE49-F238E27FC236}">
                <a16:creationId xmlns:a16="http://schemas.microsoft.com/office/drawing/2014/main" id="{C5E4D490-73EB-A144-9D5E-B4298C1C8B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82393" y="1905000"/>
            <a:ext cx="1209368" cy="1209368"/>
          </a:xfrm>
          <a:prstGeom prst="rect">
            <a:avLst/>
          </a:prstGeom>
        </p:spPr>
      </p:pic>
      <p:pic>
        <p:nvPicPr>
          <p:cNvPr id="2" name="Audio 1">
            <a:hlinkClick r:id="" action="ppaction://media"/>
            <a:extLst>
              <a:ext uri="{FF2B5EF4-FFF2-40B4-BE49-F238E27FC236}">
                <a16:creationId xmlns:a16="http://schemas.microsoft.com/office/drawing/2014/main" id="{13FB1EBD-8731-40CB-83F9-A4090BBF91D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46344" y="5703094"/>
            <a:ext cx="183356" cy="183356"/>
          </a:xfrm>
          <a:prstGeom prst="rect">
            <a:avLst/>
          </a:prstGeom>
        </p:spPr>
      </p:pic>
      <p:pic>
        <p:nvPicPr>
          <p:cNvPr id="23" name="Picture 22">
            <a:extLst>
              <a:ext uri="{FF2B5EF4-FFF2-40B4-BE49-F238E27FC236}">
                <a16:creationId xmlns:a16="http://schemas.microsoft.com/office/drawing/2014/main" id="{91D63B3F-8FBD-415C-99D6-70965FCB4DC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26928" b="-1"/>
          <a:stretch/>
        </p:blipFill>
        <p:spPr>
          <a:xfrm>
            <a:off x="0" y="6751480"/>
            <a:ext cx="9144000" cy="142914"/>
          </a:xfrm>
          <a:prstGeom prst="rect">
            <a:avLst/>
          </a:prstGeom>
        </p:spPr>
      </p:pic>
    </p:spTree>
    <p:extLst>
      <p:ext uri="{BB962C8B-B14F-4D97-AF65-F5344CB8AC3E}">
        <p14:creationId xmlns:p14="http://schemas.microsoft.com/office/powerpoint/2010/main" val="2903370881"/>
      </p:ext>
    </p:extLst>
  </p:cSld>
  <p:clrMapOvr>
    <a:masterClrMapping/>
  </p:clrMapOvr>
  <mc:AlternateContent xmlns:mc="http://schemas.openxmlformats.org/markup-compatibility/2006" xmlns:p14="http://schemas.microsoft.com/office/powerpoint/2010/main">
    <mc:Choice Requires="p14">
      <p:transition spd="slow" p14:dur="2000" advTm="71364"/>
    </mc:Choice>
    <mc:Fallback xmlns="">
      <p:transition spd="slow" advTm="71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16" fill="hold" nodeType="withEffect">
                                  <p:stCondLst>
                                    <p:cond delay="13000"/>
                                  </p:stCondLst>
                                  <p:childTnLst>
                                    <p:set>
                                      <p:cBhvr>
                                        <p:cTn id="8" dur="1" fill="hold">
                                          <p:stCondLst>
                                            <p:cond delay="0"/>
                                          </p:stCondLst>
                                        </p:cTn>
                                        <p:tgtEl>
                                          <p:spTgt spid="14"/>
                                        </p:tgtEl>
                                        <p:attrNameLst>
                                          <p:attrName>style.visibility</p:attrName>
                                        </p:attrNameLst>
                                      </p:cBhvr>
                                      <p:to>
                                        <p:strVal val="visible"/>
                                      </p:to>
                                    </p:set>
                                    <p:anim calcmode="lin" valueType="num">
                                      <p:cBhvr>
                                        <p:cTn id="9" dur="500" fill="hold"/>
                                        <p:tgtEl>
                                          <p:spTgt spid="14"/>
                                        </p:tgtEl>
                                        <p:attrNameLst>
                                          <p:attrName>ppt_w</p:attrName>
                                        </p:attrNameLst>
                                      </p:cBhvr>
                                      <p:tavLst>
                                        <p:tav tm="0">
                                          <p:val>
                                            <p:fltVal val="0"/>
                                          </p:val>
                                        </p:tav>
                                        <p:tav tm="100000">
                                          <p:val>
                                            <p:strVal val="#ppt_w"/>
                                          </p:val>
                                        </p:tav>
                                      </p:tavLst>
                                    </p:anim>
                                    <p:anim calcmode="lin" valueType="num">
                                      <p:cBhvr>
                                        <p:cTn id="10" dur="500" fill="hold"/>
                                        <p:tgtEl>
                                          <p:spTgt spid="14"/>
                                        </p:tgtEl>
                                        <p:attrNameLst>
                                          <p:attrName>ppt_h</p:attrName>
                                        </p:attrNameLst>
                                      </p:cBhvr>
                                      <p:tavLst>
                                        <p:tav tm="0">
                                          <p:val>
                                            <p:fltVal val="0"/>
                                          </p:val>
                                        </p:tav>
                                        <p:tav tm="100000">
                                          <p:val>
                                            <p:strVal val="#ppt_h"/>
                                          </p:val>
                                        </p:tav>
                                      </p:tavLst>
                                    </p:anim>
                                    <p:animEffect transition="in" filter="fade">
                                      <p:cBhvr>
                                        <p:cTn id="11" dur="500"/>
                                        <p:tgtEl>
                                          <p:spTgt spid="14"/>
                                        </p:tgtEl>
                                      </p:cBhvr>
                                    </p:animEffect>
                                  </p:childTnLst>
                                </p:cTn>
                              </p:par>
                              <p:par>
                                <p:cTn id="12" presetID="10" presetClass="entr" presetSubtype="0" fill="hold" nodeType="withEffect">
                                  <p:stCondLst>
                                    <p:cond delay="13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53" presetClass="entr" presetSubtype="16" fill="hold" nodeType="withEffect">
                                  <p:stCondLst>
                                    <p:cond delay="245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10" presetClass="entr" presetSubtype="0" fill="hold" nodeType="withEffect">
                                  <p:stCondLst>
                                    <p:cond delay="24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53" presetClass="entr" presetSubtype="16" fill="hold" nodeType="withEffect">
                                  <p:stCondLst>
                                    <p:cond delay="4550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par>
                                <p:cTn id="28" presetID="10" presetClass="entr" presetSubtype="0" fill="hold" nodeType="withEffect">
                                  <p:stCondLst>
                                    <p:cond delay="4550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994C35-CF02-BD46-9FB8-29E8248F9B2D}"/>
              </a:ext>
            </a:extLst>
          </p:cNvPr>
          <p:cNvPicPr>
            <a:picLocks noChangeAspect="1"/>
          </p:cNvPicPr>
          <p:nvPr/>
        </p:nvPicPr>
        <p:blipFill rotWithShape="1">
          <a:blip r:embed="rId5">
            <a:extLst>
              <a:ext uri="{28A0092B-C50C-407E-A947-70E740481C1C}">
                <a14:useLocalDpi xmlns:a14="http://schemas.microsoft.com/office/drawing/2010/main" val="0"/>
              </a:ext>
            </a:extLst>
          </a:blip>
          <a:srcRect t="23794" b="36746"/>
          <a:stretch/>
        </p:blipFill>
        <p:spPr>
          <a:xfrm>
            <a:off x="0" y="1771650"/>
            <a:ext cx="9144000" cy="5086350"/>
          </a:xfrm>
          <a:prstGeom prst="rect">
            <a:avLst/>
          </a:prstGeom>
        </p:spPr>
      </p:pic>
      <p:sp>
        <p:nvSpPr>
          <p:cNvPr id="4" name="Slide Number Placeholder 3">
            <a:extLst>
              <a:ext uri="{FF2B5EF4-FFF2-40B4-BE49-F238E27FC236}">
                <a16:creationId xmlns:a16="http://schemas.microsoft.com/office/drawing/2014/main" id="{CC87D001-E470-F040-9985-73CFD94BCDD9}"/>
              </a:ext>
            </a:extLst>
          </p:cNvPr>
          <p:cNvSpPr>
            <a:spLocks noGrp="1"/>
          </p:cNvSpPr>
          <p:nvPr>
            <p:ph type="sldNum" sz="quarter" idx="10"/>
          </p:nvPr>
        </p:nvSpPr>
        <p:spPr>
          <a:xfrm>
            <a:off x="8326806" y="6429237"/>
            <a:ext cx="251936" cy="180114"/>
          </a:xfrm>
        </p:spPr>
        <p:txBody>
          <a:bodyPr/>
          <a:lstStyle/>
          <a:p>
            <a:pPr marL="19050">
              <a:lnSpc>
                <a:spcPts val="1568"/>
              </a:lnSpc>
            </a:pPr>
            <a:fld id="{81D60167-4931-47E6-BA6A-407CBD079E47}" type="slidenum">
              <a:rPr lang="en-GB" smtClean="0"/>
              <a:pPr marL="19050">
                <a:lnSpc>
                  <a:spcPts val="1568"/>
                </a:lnSpc>
              </a:pPr>
              <a:t>12</a:t>
            </a:fld>
            <a:endParaRPr lang="en-GB" dirty="0"/>
          </a:p>
        </p:txBody>
      </p:sp>
      <p:sp>
        <p:nvSpPr>
          <p:cNvPr id="21" name="Rectangle 20">
            <a:extLst>
              <a:ext uri="{FF2B5EF4-FFF2-40B4-BE49-F238E27FC236}">
                <a16:creationId xmlns:a16="http://schemas.microsoft.com/office/drawing/2014/main" id="{0EFAEB0D-2E8A-2741-846B-02A6DFF1BA36}"/>
              </a:ext>
            </a:extLst>
          </p:cNvPr>
          <p:cNvSpPr/>
          <p:nvPr/>
        </p:nvSpPr>
        <p:spPr>
          <a:xfrm rot="10800000">
            <a:off x="0" y="626269"/>
            <a:ext cx="9144000" cy="3257550"/>
          </a:xfrm>
          <a:prstGeom prst="rect">
            <a:avLst/>
          </a:prstGeom>
          <a:gradFill>
            <a:gsLst>
              <a:gs pos="0">
                <a:schemeClr val="bg1">
                  <a:alpha val="0"/>
                </a:schemeClr>
              </a:gs>
              <a:gs pos="7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3" name="Group 2">
            <a:extLst>
              <a:ext uri="{FF2B5EF4-FFF2-40B4-BE49-F238E27FC236}">
                <a16:creationId xmlns:a16="http://schemas.microsoft.com/office/drawing/2014/main" id="{E5C65AF3-A4DD-47E3-AC1A-B3FCDF3144E0}"/>
              </a:ext>
            </a:extLst>
          </p:cNvPr>
          <p:cNvGrpSpPr/>
          <p:nvPr/>
        </p:nvGrpSpPr>
        <p:grpSpPr>
          <a:xfrm>
            <a:off x="953608" y="2133602"/>
            <a:ext cx="2185568" cy="1038747"/>
            <a:chOff x="1271477" y="2543651"/>
            <a:chExt cx="2914091" cy="1384994"/>
          </a:xfrm>
        </p:grpSpPr>
        <p:sp>
          <p:nvSpPr>
            <p:cNvPr id="7" name="TextBox 6">
              <a:extLst>
                <a:ext uri="{FF2B5EF4-FFF2-40B4-BE49-F238E27FC236}">
                  <a16:creationId xmlns:a16="http://schemas.microsoft.com/office/drawing/2014/main" id="{DF98682B-121E-4A4E-9E05-604C7D96673B}"/>
                </a:ext>
              </a:extLst>
            </p:cNvPr>
            <p:cNvSpPr txBox="1"/>
            <p:nvPr/>
          </p:nvSpPr>
          <p:spPr>
            <a:xfrm>
              <a:off x="1295400" y="2543651"/>
              <a:ext cx="2819400" cy="492442"/>
            </a:xfrm>
            <a:prstGeom prst="rect">
              <a:avLst/>
            </a:prstGeom>
            <a:noFill/>
          </p:spPr>
          <p:txBody>
            <a:bodyPr wrap="square" rtlCol="0">
              <a:spAutoFit/>
            </a:bodyPr>
            <a:lstStyle/>
            <a:p>
              <a:pPr algn="ctr"/>
              <a:r>
                <a:rPr lang="en-GB" dirty="0"/>
                <a:t>Orchestras</a:t>
              </a:r>
            </a:p>
          </p:txBody>
        </p:sp>
        <p:sp>
          <p:nvSpPr>
            <p:cNvPr id="8" name="TextBox 7">
              <a:extLst>
                <a:ext uri="{FF2B5EF4-FFF2-40B4-BE49-F238E27FC236}">
                  <a16:creationId xmlns:a16="http://schemas.microsoft.com/office/drawing/2014/main" id="{D4DCA685-F4E4-EA46-80EB-C24E9EC236E1}"/>
                </a:ext>
              </a:extLst>
            </p:cNvPr>
            <p:cNvSpPr txBox="1"/>
            <p:nvPr/>
          </p:nvSpPr>
          <p:spPr>
            <a:xfrm>
              <a:off x="1271477" y="2943761"/>
              <a:ext cx="2914091" cy="984884"/>
            </a:xfrm>
            <a:prstGeom prst="rect">
              <a:avLst/>
            </a:prstGeom>
            <a:noFill/>
          </p:spPr>
          <p:txBody>
            <a:bodyPr wrap="square" rtlCol="0">
              <a:spAutoFit/>
            </a:bodyPr>
            <a:lstStyle/>
            <a:p>
              <a:pPr algn="ctr"/>
              <a:r>
                <a:rPr lang="en-GB" sz="1400" dirty="0"/>
                <a:t>Audition – behind screen.</a:t>
              </a:r>
            </a:p>
            <a:p>
              <a:pPr algn="ctr"/>
              <a:r>
                <a:rPr lang="en-GB" sz="1400" dirty="0"/>
                <a:t>Removal of shoes </a:t>
              </a:r>
              <a:br>
                <a:rPr lang="en-GB" sz="1400" dirty="0"/>
              </a:br>
              <a:r>
                <a:rPr lang="en-GB" sz="1400" dirty="0"/>
                <a:t>to conceal gender.</a:t>
              </a:r>
              <a:endParaRPr lang="en-US" sz="1200" dirty="0"/>
            </a:p>
          </p:txBody>
        </p:sp>
      </p:grpSp>
      <p:grpSp>
        <p:nvGrpSpPr>
          <p:cNvPr id="13" name="Group 12">
            <a:extLst>
              <a:ext uri="{FF2B5EF4-FFF2-40B4-BE49-F238E27FC236}">
                <a16:creationId xmlns:a16="http://schemas.microsoft.com/office/drawing/2014/main" id="{2AF49D40-7994-463D-BE11-354FB4F02D42}"/>
              </a:ext>
            </a:extLst>
          </p:cNvPr>
          <p:cNvGrpSpPr/>
          <p:nvPr/>
        </p:nvGrpSpPr>
        <p:grpSpPr>
          <a:xfrm>
            <a:off x="3534329" y="2133602"/>
            <a:ext cx="2114550" cy="607860"/>
            <a:chOff x="4712438" y="2543651"/>
            <a:chExt cx="2819400" cy="810479"/>
          </a:xfrm>
        </p:grpSpPr>
        <p:sp>
          <p:nvSpPr>
            <p:cNvPr id="9" name="TextBox 8">
              <a:extLst>
                <a:ext uri="{FF2B5EF4-FFF2-40B4-BE49-F238E27FC236}">
                  <a16:creationId xmlns:a16="http://schemas.microsoft.com/office/drawing/2014/main" id="{F01428E8-98F5-3145-A521-BAA08FB0053C}"/>
                </a:ext>
              </a:extLst>
            </p:cNvPr>
            <p:cNvSpPr txBox="1"/>
            <p:nvPr/>
          </p:nvSpPr>
          <p:spPr>
            <a:xfrm>
              <a:off x="4712438" y="2543651"/>
              <a:ext cx="2819400" cy="492442"/>
            </a:xfrm>
            <a:prstGeom prst="rect">
              <a:avLst/>
            </a:prstGeom>
            <a:noFill/>
          </p:spPr>
          <p:txBody>
            <a:bodyPr wrap="square" rtlCol="0">
              <a:spAutoFit/>
            </a:bodyPr>
            <a:lstStyle/>
            <a:p>
              <a:pPr algn="ctr"/>
              <a:r>
                <a:rPr lang="en-GB" dirty="0"/>
                <a:t>Headaches</a:t>
              </a:r>
            </a:p>
          </p:txBody>
        </p:sp>
        <p:sp>
          <p:nvSpPr>
            <p:cNvPr id="10" name="TextBox 9">
              <a:extLst>
                <a:ext uri="{FF2B5EF4-FFF2-40B4-BE49-F238E27FC236}">
                  <a16:creationId xmlns:a16="http://schemas.microsoft.com/office/drawing/2014/main" id="{3BB2FD1E-F572-DE49-8822-21D152B4F8C5}"/>
                </a:ext>
              </a:extLst>
            </p:cNvPr>
            <p:cNvSpPr txBox="1"/>
            <p:nvPr/>
          </p:nvSpPr>
          <p:spPr>
            <a:xfrm>
              <a:off x="4712438" y="2943761"/>
              <a:ext cx="2819400" cy="410369"/>
            </a:xfrm>
            <a:prstGeom prst="rect">
              <a:avLst/>
            </a:prstGeom>
            <a:noFill/>
          </p:spPr>
          <p:txBody>
            <a:bodyPr wrap="square" rtlCol="0">
              <a:spAutoFit/>
            </a:bodyPr>
            <a:lstStyle/>
            <a:p>
              <a:pPr algn="ctr"/>
              <a:r>
                <a:rPr lang="en-GB" sz="1400" dirty="0"/>
                <a:t>Occasionally or often?</a:t>
              </a:r>
              <a:endParaRPr lang="en-US" sz="1400" dirty="0"/>
            </a:p>
          </p:txBody>
        </p:sp>
      </p:grpSp>
      <p:grpSp>
        <p:nvGrpSpPr>
          <p:cNvPr id="14" name="Group 13">
            <a:extLst>
              <a:ext uri="{FF2B5EF4-FFF2-40B4-BE49-F238E27FC236}">
                <a16:creationId xmlns:a16="http://schemas.microsoft.com/office/drawing/2014/main" id="{17E68123-19B5-4D04-BCC3-5650A07F8453}"/>
              </a:ext>
            </a:extLst>
          </p:cNvPr>
          <p:cNvGrpSpPr/>
          <p:nvPr/>
        </p:nvGrpSpPr>
        <p:grpSpPr>
          <a:xfrm>
            <a:off x="5784111" y="2133600"/>
            <a:ext cx="2698011" cy="1623521"/>
            <a:chOff x="7712148" y="2543651"/>
            <a:chExt cx="3597348" cy="2164695"/>
          </a:xfrm>
        </p:grpSpPr>
        <p:sp>
          <p:nvSpPr>
            <p:cNvPr id="11" name="TextBox 10">
              <a:extLst>
                <a:ext uri="{FF2B5EF4-FFF2-40B4-BE49-F238E27FC236}">
                  <a16:creationId xmlns:a16="http://schemas.microsoft.com/office/drawing/2014/main" id="{19A76DE0-B902-E848-85CE-51430A0AB22B}"/>
                </a:ext>
              </a:extLst>
            </p:cNvPr>
            <p:cNvSpPr txBox="1"/>
            <p:nvPr/>
          </p:nvSpPr>
          <p:spPr>
            <a:xfrm>
              <a:off x="8101123" y="2543651"/>
              <a:ext cx="2819400" cy="492443"/>
            </a:xfrm>
            <a:prstGeom prst="rect">
              <a:avLst/>
            </a:prstGeom>
            <a:noFill/>
          </p:spPr>
          <p:txBody>
            <a:bodyPr wrap="square" rtlCol="0">
              <a:spAutoFit/>
            </a:bodyPr>
            <a:lstStyle/>
            <a:p>
              <a:pPr algn="ctr"/>
              <a:r>
                <a:rPr lang="en-GB" dirty="0"/>
                <a:t>Interviews</a:t>
              </a:r>
            </a:p>
          </p:txBody>
        </p:sp>
        <p:sp>
          <p:nvSpPr>
            <p:cNvPr id="12" name="TextBox 11">
              <a:extLst>
                <a:ext uri="{FF2B5EF4-FFF2-40B4-BE49-F238E27FC236}">
                  <a16:creationId xmlns:a16="http://schemas.microsoft.com/office/drawing/2014/main" id="{9C83065E-27F5-7F4B-A89C-FB7D899AD24F}"/>
                </a:ext>
              </a:extLst>
            </p:cNvPr>
            <p:cNvSpPr txBox="1"/>
            <p:nvPr/>
          </p:nvSpPr>
          <p:spPr>
            <a:xfrm>
              <a:off x="7712148" y="2943760"/>
              <a:ext cx="3597348" cy="1764586"/>
            </a:xfrm>
            <a:prstGeom prst="rect">
              <a:avLst/>
            </a:prstGeom>
            <a:noFill/>
          </p:spPr>
          <p:txBody>
            <a:bodyPr wrap="square" rtlCol="0">
              <a:spAutoFit/>
            </a:bodyPr>
            <a:lstStyle/>
            <a:p>
              <a:pPr algn="ctr"/>
              <a:r>
                <a:rPr lang="en-GB" sz="1400" dirty="0"/>
                <a:t>White vs black candidates – smiles, spoke more, less hesitation, leaned forward, longer interviews.</a:t>
              </a:r>
            </a:p>
            <a:p>
              <a:pPr algn="ctr"/>
              <a:endParaRPr lang="en-GB" sz="1200" dirty="0"/>
            </a:p>
            <a:p>
              <a:pPr algn="ctr"/>
              <a:endParaRPr lang="en-US" sz="1200" dirty="0"/>
            </a:p>
          </p:txBody>
        </p:sp>
      </p:grpSp>
      <p:sp>
        <p:nvSpPr>
          <p:cNvPr id="5" name="Text Placeholder 3">
            <a:extLst>
              <a:ext uri="{FF2B5EF4-FFF2-40B4-BE49-F238E27FC236}">
                <a16:creationId xmlns:a16="http://schemas.microsoft.com/office/drawing/2014/main" id="{4B7672DD-0713-014B-809E-695D94C6A354}"/>
              </a:ext>
            </a:extLst>
          </p:cNvPr>
          <p:cNvSpPr>
            <a:spLocks noGrp="1"/>
          </p:cNvSpPr>
          <p:nvPr>
            <p:ph type="body" sz="quarter" idx="12"/>
          </p:nvPr>
        </p:nvSpPr>
        <p:spPr>
          <a:xfrm>
            <a:off x="743028" y="762000"/>
            <a:ext cx="7835713" cy="628650"/>
          </a:xfrm>
        </p:spPr>
        <p:txBody>
          <a:bodyPr/>
          <a:lstStyle/>
          <a:p>
            <a:pPr marL="9525" indent="0" algn="ctr">
              <a:buNone/>
            </a:pPr>
            <a:r>
              <a:rPr lang="en-GB" sz="2000" dirty="0"/>
              <a:t>Unconscious bias is very powerful and this training </a:t>
            </a:r>
            <a:br>
              <a:rPr lang="en-GB" sz="2000" dirty="0"/>
            </a:br>
            <a:r>
              <a:rPr lang="en-GB" sz="2000" dirty="0"/>
              <a:t>won’t remove it – but can make you more aware:</a:t>
            </a:r>
          </a:p>
        </p:txBody>
      </p:sp>
      <p:grpSp>
        <p:nvGrpSpPr>
          <p:cNvPr id="25" name="Group 24">
            <a:extLst>
              <a:ext uri="{FF2B5EF4-FFF2-40B4-BE49-F238E27FC236}">
                <a16:creationId xmlns:a16="http://schemas.microsoft.com/office/drawing/2014/main" id="{1DAE7589-06B5-F640-92D4-E1E4B6886DB3}"/>
              </a:ext>
            </a:extLst>
          </p:cNvPr>
          <p:cNvGrpSpPr/>
          <p:nvPr/>
        </p:nvGrpSpPr>
        <p:grpSpPr>
          <a:xfrm>
            <a:off x="1838725" y="1752600"/>
            <a:ext cx="380201" cy="380201"/>
            <a:chOff x="699141" y="2192001"/>
            <a:chExt cx="583123" cy="583123"/>
          </a:xfrm>
        </p:grpSpPr>
        <p:sp>
          <p:nvSpPr>
            <p:cNvPr id="26" name="Oval 25">
              <a:extLst>
                <a:ext uri="{FF2B5EF4-FFF2-40B4-BE49-F238E27FC236}">
                  <a16:creationId xmlns:a16="http://schemas.microsoft.com/office/drawing/2014/main" id="{8F681ADE-10B7-8D43-B9F2-B5D7BDA38396}"/>
                </a:ext>
              </a:extLst>
            </p:cNvPr>
            <p:cNvSpPr/>
            <p:nvPr/>
          </p:nvSpPr>
          <p:spPr>
            <a:xfrm flipV="1">
              <a:off x="699141" y="2192001"/>
              <a:ext cx="583123" cy="583123"/>
            </a:xfrm>
            <a:prstGeom prst="ellipse">
              <a:avLst/>
            </a:prstGeom>
            <a:solidFill>
              <a:srgbClr val="FD5F5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ED705E"/>
                </a:solidFill>
              </a:endParaRPr>
            </a:p>
          </p:txBody>
        </p:sp>
        <p:sp>
          <p:nvSpPr>
            <p:cNvPr id="27" name="TextBox 26">
              <a:extLst>
                <a:ext uri="{FF2B5EF4-FFF2-40B4-BE49-F238E27FC236}">
                  <a16:creationId xmlns:a16="http://schemas.microsoft.com/office/drawing/2014/main" id="{D05A4569-83C6-8045-A2F3-18AA07B9AF33}"/>
                </a:ext>
              </a:extLst>
            </p:cNvPr>
            <p:cNvSpPr txBox="1"/>
            <p:nvPr/>
          </p:nvSpPr>
          <p:spPr>
            <a:xfrm>
              <a:off x="699141" y="2250934"/>
              <a:ext cx="583123" cy="495646"/>
            </a:xfrm>
            <a:prstGeom prst="rect">
              <a:avLst/>
            </a:prstGeom>
            <a:noFill/>
          </p:spPr>
          <p:txBody>
            <a:bodyPr wrap="square" rtlCol="0" anchor="ctr">
              <a:spAutoFit/>
            </a:bodyPr>
            <a:lstStyle/>
            <a:p>
              <a:pPr algn="ctr"/>
              <a:r>
                <a:rPr lang="en-GB" sz="1500" dirty="0">
                  <a:solidFill>
                    <a:schemeClr val="bg1"/>
                  </a:solidFill>
                </a:rPr>
                <a:t>1</a:t>
              </a:r>
              <a:endParaRPr lang="en-US" sz="1500" dirty="0">
                <a:solidFill>
                  <a:schemeClr val="bg1"/>
                </a:solidFill>
              </a:endParaRPr>
            </a:p>
          </p:txBody>
        </p:sp>
      </p:grpSp>
      <p:grpSp>
        <p:nvGrpSpPr>
          <p:cNvPr id="34" name="Group 33">
            <a:extLst>
              <a:ext uri="{FF2B5EF4-FFF2-40B4-BE49-F238E27FC236}">
                <a16:creationId xmlns:a16="http://schemas.microsoft.com/office/drawing/2014/main" id="{CED3F26F-88BD-8B41-AC7C-17841FDB71A3}"/>
              </a:ext>
            </a:extLst>
          </p:cNvPr>
          <p:cNvGrpSpPr/>
          <p:nvPr/>
        </p:nvGrpSpPr>
        <p:grpSpPr>
          <a:xfrm>
            <a:off x="4386552" y="1752600"/>
            <a:ext cx="380201" cy="380201"/>
            <a:chOff x="699141" y="2192001"/>
            <a:chExt cx="583123" cy="583123"/>
          </a:xfrm>
        </p:grpSpPr>
        <p:sp>
          <p:nvSpPr>
            <p:cNvPr id="35" name="Oval 34">
              <a:extLst>
                <a:ext uri="{FF2B5EF4-FFF2-40B4-BE49-F238E27FC236}">
                  <a16:creationId xmlns:a16="http://schemas.microsoft.com/office/drawing/2014/main" id="{17E43759-FB57-CA48-813C-FAF496826030}"/>
                </a:ext>
              </a:extLst>
            </p:cNvPr>
            <p:cNvSpPr/>
            <p:nvPr/>
          </p:nvSpPr>
          <p:spPr>
            <a:xfrm flipV="1">
              <a:off x="699141" y="2192001"/>
              <a:ext cx="583123" cy="583123"/>
            </a:xfrm>
            <a:prstGeom prst="ellipse">
              <a:avLst/>
            </a:prstGeom>
            <a:solidFill>
              <a:srgbClr val="FD5F5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ED705E"/>
                </a:solidFill>
              </a:endParaRPr>
            </a:p>
          </p:txBody>
        </p:sp>
        <p:sp>
          <p:nvSpPr>
            <p:cNvPr id="36" name="TextBox 35">
              <a:extLst>
                <a:ext uri="{FF2B5EF4-FFF2-40B4-BE49-F238E27FC236}">
                  <a16:creationId xmlns:a16="http://schemas.microsoft.com/office/drawing/2014/main" id="{E2613092-4B10-B048-8FDF-09A2BA0714C8}"/>
                </a:ext>
              </a:extLst>
            </p:cNvPr>
            <p:cNvSpPr txBox="1"/>
            <p:nvPr/>
          </p:nvSpPr>
          <p:spPr>
            <a:xfrm>
              <a:off x="699141" y="2250934"/>
              <a:ext cx="583123" cy="495646"/>
            </a:xfrm>
            <a:prstGeom prst="rect">
              <a:avLst/>
            </a:prstGeom>
            <a:noFill/>
          </p:spPr>
          <p:txBody>
            <a:bodyPr wrap="square" rtlCol="0" anchor="ctr">
              <a:spAutoFit/>
            </a:bodyPr>
            <a:lstStyle/>
            <a:p>
              <a:pPr algn="ctr"/>
              <a:r>
                <a:rPr lang="en-GB" sz="1500" dirty="0">
                  <a:solidFill>
                    <a:schemeClr val="bg1"/>
                  </a:solidFill>
                </a:rPr>
                <a:t>2</a:t>
              </a:r>
              <a:endParaRPr lang="en-US" sz="1500" dirty="0">
                <a:solidFill>
                  <a:schemeClr val="bg1"/>
                </a:solidFill>
              </a:endParaRPr>
            </a:p>
          </p:txBody>
        </p:sp>
      </p:grpSp>
      <p:grpSp>
        <p:nvGrpSpPr>
          <p:cNvPr id="37" name="Group 36">
            <a:extLst>
              <a:ext uri="{FF2B5EF4-FFF2-40B4-BE49-F238E27FC236}">
                <a16:creationId xmlns:a16="http://schemas.microsoft.com/office/drawing/2014/main" id="{E6D1C382-E66E-4F49-8B55-8A1AC07F462C}"/>
              </a:ext>
            </a:extLst>
          </p:cNvPr>
          <p:cNvGrpSpPr/>
          <p:nvPr/>
        </p:nvGrpSpPr>
        <p:grpSpPr>
          <a:xfrm>
            <a:off x="6934378" y="1752600"/>
            <a:ext cx="380201" cy="380201"/>
            <a:chOff x="699141" y="2192001"/>
            <a:chExt cx="583123" cy="583123"/>
          </a:xfrm>
        </p:grpSpPr>
        <p:sp>
          <p:nvSpPr>
            <p:cNvPr id="38" name="Oval 37">
              <a:extLst>
                <a:ext uri="{FF2B5EF4-FFF2-40B4-BE49-F238E27FC236}">
                  <a16:creationId xmlns:a16="http://schemas.microsoft.com/office/drawing/2014/main" id="{DBFDC81E-3137-AC42-B014-53753F21FA9A}"/>
                </a:ext>
              </a:extLst>
            </p:cNvPr>
            <p:cNvSpPr/>
            <p:nvPr/>
          </p:nvSpPr>
          <p:spPr>
            <a:xfrm flipV="1">
              <a:off x="699141" y="2192001"/>
              <a:ext cx="583123" cy="583123"/>
            </a:xfrm>
            <a:prstGeom prst="ellipse">
              <a:avLst/>
            </a:prstGeom>
            <a:solidFill>
              <a:srgbClr val="FD5F5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ED705E"/>
                </a:solidFill>
              </a:endParaRPr>
            </a:p>
          </p:txBody>
        </p:sp>
        <p:sp>
          <p:nvSpPr>
            <p:cNvPr id="39" name="TextBox 38">
              <a:extLst>
                <a:ext uri="{FF2B5EF4-FFF2-40B4-BE49-F238E27FC236}">
                  <a16:creationId xmlns:a16="http://schemas.microsoft.com/office/drawing/2014/main" id="{047735E9-A3A4-8D4C-B387-E81549C1167D}"/>
                </a:ext>
              </a:extLst>
            </p:cNvPr>
            <p:cNvSpPr txBox="1"/>
            <p:nvPr/>
          </p:nvSpPr>
          <p:spPr>
            <a:xfrm>
              <a:off x="699141" y="2250934"/>
              <a:ext cx="583123" cy="495646"/>
            </a:xfrm>
            <a:prstGeom prst="rect">
              <a:avLst/>
            </a:prstGeom>
            <a:noFill/>
          </p:spPr>
          <p:txBody>
            <a:bodyPr wrap="square" rtlCol="0" anchor="ctr">
              <a:spAutoFit/>
            </a:bodyPr>
            <a:lstStyle/>
            <a:p>
              <a:pPr algn="ctr"/>
              <a:r>
                <a:rPr lang="en-GB" sz="1500" dirty="0">
                  <a:solidFill>
                    <a:schemeClr val="bg1"/>
                  </a:solidFill>
                </a:rPr>
                <a:t>3</a:t>
              </a:r>
              <a:endParaRPr lang="en-US" sz="1500" dirty="0">
                <a:solidFill>
                  <a:schemeClr val="bg1"/>
                </a:solidFill>
              </a:endParaRPr>
            </a:p>
          </p:txBody>
        </p:sp>
      </p:grpSp>
      <p:cxnSp>
        <p:nvCxnSpPr>
          <p:cNvPr id="45" name="Straight Connector 44">
            <a:extLst>
              <a:ext uri="{FF2B5EF4-FFF2-40B4-BE49-F238E27FC236}">
                <a16:creationId xmlns:a16="http://schemas.microsoft.com/office/drawing/2014/main" id="{E1E04AD4-ABE6-4443-B34D-F11136B81E92}"/>
              </a:ext>
            </a:extLst>
          </p:cNvPr>
          <p:cNvCxnSpPr>
            <a:cxnSpLocks/>
          </p:cNvCxnSpPr>
          <p:nvPr/>
        </p:nvCxnSpPr>
        <p:spPr>
          <a:xfrm>
            <a:off x="2218925" y="1952607"/>
            <a:ext cx="2167626" cy="0"/>
          </a:xfrm>
          <a:prstGeom prst="line">
            <a:avLst/>
          </a:prstGeom>
          <a:ln w="19050">
            <a:solidFill>
              <a:srgbClr val="FD5F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1074F4E-362B-2242-8072-C417FBA01EFC}"/>
              </a:ext>
            </a:extLst>
          </p:cNvPr>
          <p:cNvCxnSpPr>
            <a:cxnSpLocks/>
          </p:cNvCxnSpPr>
          <p:nvPr/>
        </p:nvCxnSpPr>
        <p:spPr>
          <a:xfrm>
            <a:off x="4752575" y="1952607"/>
            <a:ext cx="2167626" cy="0"/>
          </a:xfrm>
          <a:prstGeom prst="line">
            <a:avLst/>
          </a:prstGeom>
          <a:ln w="19050">
            <a:solidFill>
              <a:srgbClr val="FD5F50"/>
            </a:solidFill>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EC174B59-B3FE-4840-9238-C161ACD8D6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46344" y="5703094"/>
            <a:ext cx="183356" cy="183356"/>
          </a:xfrm>
          <a:prstGeom prst="rect">
            <a:avLst/>
          </a:prstGeom>
        </p:spPr>
      </p:pic>
      <p:pic>
        <p:nvPicPr>
          <p:cNvPr id="28" name="Picture 27">
            <a:extLst>
              <a:ext uri="{FF2B5EF4-FFF2-40B4-BE49-F238E27FC236}">
                <a16:creationId xmlns:a16="http://schemas.microsoft.com/office/drawing/2014/main" id="{BC5D7C89-F4BA-4703-9DA5-89DF297DD05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26928" b="-1"/>
          <a:stretch/>
        </p:blipFill>
        <p:spPr>
          <a:xfrm>
            <a:off x="0" y="6751480"/>
            <a:ext cx="9144000" cy="142914"/>
          </a:xfrm>
          <a:prstGeom prst="rect">
            <a:avLst/>
          </a:prstGeom>
        </p:spPr>
      </p:pic>
    </p:spTree>
    <p:extLst>
      <p:ext uri="{BB962C8B-B14F-4D97-AF65-F5344CB8AC3E}">
        <p14:creationId xmlns:p14="http://schemas.microsoft.com/office/powerpoint/2010/main" val="3964483701"/>
      </p:ext>
    </p:extLst>
  </p:cSld>
  <p:clrMapOvr>
    <a:masterClrMapping/>
  </p:clrMapOvr>
  <mc:AlternateContent xmlns:mc="http://schemas.openxmlformats.org/markup-compatibility/2006" xmlns:p14="http://schemas.microsoft.com/office/powerpoint/2010/main">
    <mc:Choice Requires="p14">
      <p:transition spd="slow" p14:dur="2000" advTm="408945"/>
    </mc:Choice>
    <mc:Fallback xmlns="">
      <p:transition spd="slow" advTm="408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4500"/>
                                  </p:stCondLst>
                                  <p:childTnLst>
                                    <p:set>
                                      <p:cBhvr>
                                        <p:cTn id="8" dur="1" fill="hold">
                                          <p:stCondLst>
                                            <p:cond delay="0"/>
                                          </p:stCondLst>
                                        </p:cTn>
                                        <p:tgtEl>
                                          <p:spTgt spid="5">
                                            <p:txEl>
                                              <p:pRg st="0" end="0"/>
                                            </p:txEl>
                                          </p:spTgt>
                                        </p:tgtEl>
                                        <p:attrNameLst>
                                          <p:attrName>style.visibility</p:attrName>
                                        </p:attrNameLst>
                                      </p:cBhvr>
                                      <p:to>
                                        <p:strVal val="visible"/>
                                      </p:to>
                                    </p:set>
                                    <p:animEffect transition="in" filter="fade">
                                      <p:cBhvr>
                                        <p:cTn id="9" dur="500"/>
                                        <p:tgtEl>
                                          <p:spTgt spid="5">
                                            <p:txEl>
                                              <p:pRg st="0" end="0"/>
                                            </p:txEl>
                                          </p:spTgt>
                                        </p:tgtEl>
                                      </p:cBhvr>
                                    </p:animEffect>
                                  </p:childTnLst>
                                </p:cTn>
                              </p:par>
                              <p:par>
                                <p:cTn id="10" presetID="53" presetClass="entr" presetSubtype="16" fill="hold" nodeType="withEffect">
                                  <p:stCondLst>
                                    <p:cond delay="4000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par>
                                <p:cTn id="15" presetID="42" presetClass="entr" presetSubtype="0" fill="hold" nodeType="withEffect">
                                  <p:stCondLst>
                                    <p:cond delay="40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22" presetClass="entr" presetSubtype="8" fill="hold" nodeType="withEffect">
                                  <p:stCondLst>
                                    <p:cond delay="40500"/>
                                  </p:stCondLst>
                                  <p:childTnLst>
                                    <p:set>
                                      <p:cBhvr>
                                        <p:cTn id="21" dur="1" fill="hold">
                                          <p:stCondLst>
                                            <p:cond delay="0"/>
                                          </p:stCondLst>
                                        </p:cTn>
                                        <p:tgtEl>
                                          <p:spTgt spid="45"/>
                                        </p:tgtEl>
                                        <p:attrNameLst>
                                          <p:attrName>style.visibility</p:attrName>
                                        </p:attrNameLst>
                                      </p:cBhvr>
                                      <p:to>
                                        <p:strVal val="visible"/>
                                      </p:to>
                                    </p:set>
                                    <p:animEffect transition="in" filter="wipe(left)">
                                      <p:cBhvr>
                                        <p:cTn id="22" dur="500"/>
                                        <p:tgtEl>
                                          <p:spTgt spid="45"/>
                                        </p:tgtEl>
                                      </p:cBhvr>
                                    </p:animEffect>
                                  </p:childTnLst>
                                </p:cTn>
                              </p:par>
                              <p:par>
                                <p:cTn id="23" presetID="53" presetClass="entr" presetSubtype="16" fill="hold" nodeType="withEffect">
                                  <p:stCondLst>
                                    <p:cond delay="40750"/>
                                  </p:stCondLst>
                                  <p:childTnLst>
                                    <p:set>
                                      <p:cBhvr>
                                        <p:cTn id="24" dur="1" fill="hold">
                                          <p:stCondLst>
                                            <p:cond delay="0"/>
                                          </p:stCondLst>
                                        </p:cTn>
                                        <p:tgtEl>
                                          <p:spTgt spid="34"/>
                                        </p:tgtEl>
                                        <p:attrNameLst>
                                          <p:attrName>style.visibility</p:attrName>
                                        </p:attrNameLst>
                                      </p:cBhvr>
                                      <p:to>
                                        <p:strVal val="visible"/>
                                      </p:to>
                                    </p:set>
                                    <p:anim calcmode="lin" valueType="num">
                                      <p:cBhvr>
                                        <p:cTn id="25" dur="500" fill="hold"/>
                                        <p:tgtEl>
                                          <p:spTgt spid="34"/>
                                        </p:tgtEl>
                                        <p:attrNameLst>
                                          <p:attrName>ppt_w</p:attrName>
                                        </p:attrNameLst>
                                      </p:cBhvr>
                                      <p:tavLst>
                                        <p:tav tm="0">
                                          <p:val>
                                            <p:fltVal val="0"/>
                                          </p:val>
                                        </p:tav>
                                        <p:tav tm="100000">
                                          <p:val>
                                            <p:strVal val="#ppt_w"/>
                                          </p:val>
                                        </p:tav>
                                      </p:tavLst>
                                    </p:anim>
                                    <p:anim calcmode="lin" valueType="num">
                                      <p:cBhvr>
                                        <p:cTn id="26" dur="500" fill="hold"/>
                                        <p:tgtEl>
                                          <p:spTgt spid="34"/>
                                        </p:tgtEl>
                                        <p:attrNameLst>
                                          <p:attrName>ppt_h</p:attrName>
                                        </p:attrNameLst>
                                      </p:cBhvr>
                                      <p:tavLst>
                                        <p:tav tm="0">
                                          <p:val>
                                            <p:fltVal val="0"/>
                                          </p:val>
                                        </p:tav>
                                        <p:tav tm="100000">
                                          <p:val>
                                            <p:strVal val="#ppt_h"/>
                                          </p:val>
                                        </p:tav>
                                      </p:tavLst>
                                    </p:anim>
                                    <p:animEffect transition="in" filter="fade">
                                      <p:cBhvr>
                                        <p:cTn id="27" dur="500"/>
                                        <p:tgtEl>
                                          <p:spTgt spid="34"/>
                                        </p:tgtEl>
                                      </p:cBhvr>
                                    </p:animEffect>
                                  </p:childTnLst>
                                </p:cTn>
                              </p:par>
                              <p:par>
                                <p:cTn id="28" presetID="42" presetClass="entr" presetSubtype="0" fill="hold" nodeType="withEffect">
                                  <p:stCondLst>
                                    <p:cond delay="4075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anim calcmode="lin" valueType="num">
                                      <p:cBhvr>
                                        <p:cTn id="31" dur="500" fill="hold"/>
                                        <p:tgtEl>
                                          <p:spTgt spid="13"/>
                                        </p:tgtEl>
                                        <p:attrNameLst>
                                          <p:attrName>ppt_x</p:attrName>
                                        </p:attrNameLst>
                                      </p:cBhvr>
                                      <p:tavLst>
                                        <p:tav tm="0">
                                          <p:val>
                                            <p:strVal val="#ppt_x"/>
                                          </p:val>
                                        </p:tav>
                                        <p:tav tm="100000">
                                          <p:val>
                                            <p:strVal val="#ppt_x"/>
                                          </p:val>
                                        </p:tav>
                                      </p:tavLst>
                                    </p:anim>
                                    <p:anim calcmode="lin" valueType="num">
                                      <p:cBhvr>
                                        <p:cTn id="32" dur="500" fill="hold"/>
                                        <p:tgtEl>
                                          <p:spTgt spid="13"/>
                                        </p:tgtEl>
                                        <p:attrNameLst>
                                          <p:attrName>ppt_y</p:attrName>
                                        </p:attrNameLst>
                                      </p:cBhvr>
                                      <p:tavLst>
                                        <p:tav tm="0">
                                          <p:val>
                                            <p:strVal val="#ppt_y+.1"/>
                                          </p:val>
                                        </p:tav>
                                        <p:tav tm="100000">
                                          <p:val>
                                            <p:strVal val="#ppt_y"/>
                                          </p:val>
                                        </p:tav>
                                      </p:tavLst>
                                    </p:anim>
                                  </p:childTnLst>
                                </p:cTn>
                              </p:par>
                              <p:par>
                                <p:cTn id="33" presetID="22" presetClass="entr" presetSubtype="8" fill="hold" nodeType="withEffect">
                                  <p:stCondLst>
                                    <p:cond delay="41250"/>
                                  </p:stCondLst>
                                  <p:childTnLst>
                                    <p:set>
                                      <p:cBhvr>
                                        <p:cTn id="34" dur="1" fill="hold">
                                          <p:stCondLst>
                                            <p:cond delay="0"/>
                                          </p:stCondLst>
                                        </p:cTn>
                                        <p:tgtEl>
                                          <p:spTgt spid="47"/>
                                        </p:tgtEl>
                                        <p:attrNameLst>
                                          <p:attrName>style.visibility</p:attrName>
                                        </p:attrNameLst>
                                      </p:cBhvr>
                                      <p:to>
                                        <p:strVal val="visible"/>
                                      </p:to>
                                    </p:set>
                                    <p:animEffect transition="in" filter="wipe(left)">
                                      <p:cBhvr>
                                        <p:cTn id="35" dur="500"/>
                                        <p:tgtEl>
                                          <p:spTgt spid="47"/>
                                        </p:tgtEl>
                                      </p:cBhvr>
                                    </p:animEffect>
                                  </p:childTnLst>
                                </p:cTn>
                              </p:par>
                              <p:par>
                                <p:cTn id="36" presetID="53" presetClass="entr" presetSubtype="16" fill="hold" nodeType="withEffect">
                                  <p:stCondLst>
                                    <p:cond delay="4150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animEffect transition="in" filter="fade">
                                      <p:cBhvr>
                                        <p:cTn id="40" dur="500"/>
                                        <p:tgtEl>
                                          <p:spTgt spid="37"/>
                                        </p:tgtEl>
                                      </p:cBhvr>
                                    </p:animEffect>
                                  </p:childTnLst>
                                </p:cTn>
                              </p:par>
                              <p:par>
                                <p:cTn id="41" presetID="42" presetClass="entr" presetSubtype="0" fill="hold" nodeType="withEffect">
                                  <p:stCondLst>
                                    <p:cond delay="4150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anim calcmode="lin" valueType="num">
                                      <p:cBhvr>
                                        <p:cTn id="44" dur="500" fill="hold"/>
                                        <p:tgtEl>
                                          <p:spTgt spid="14"/>
                                        </p:tgtEl>
                                        <p:attrNameLst>
                                          <p:attrName>ppt_x</p:attrName>
                                        </p:attrNameLst>
                                      </p:cBhvr>
                                      <p:tavLst>
                                        <p:tav tm="0">
                                          <p:val>
                                            <p:strVal val="#ppt_x"/>
                                          </p:val>
                                        </p:tav>
                                        <p:tav tm="100000">
                                          <p:val>
                                            <p:strVal val="#ppt_x"/>
                                          </p:val>
                                        </p:tav>
                                      </p:tavLst>
                                    </p:anim>
                                    <p:anim calcmode="lin" valueType="num">
                                      <p:cBhvr>
                                        <p:cTn id="45"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2"/>
                </p:tgtEl>
              </p:cMediaNode>
            </p:audio>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83C8C4-98E1-924D-BB78-45186293B2D8}"/>
              </a:ext>
            </a:extLst>
          </p:cNvPr>
          <p:cNvSpPr>
            <a:spLocks noGrp="1"/>
          </p:cNvSpPr>
          <p:nvPr>
            <p:ph type="sldNum" sz="quarter" idx="11"/>
          </p:nvPr>
        </p:nvSpPr>
        <p:spPr>
          <a:xfrm>
            <a:off x="8326806" y="6429237"/>
            <a:ext cx="251936" cy="180114"/>
          </a:xfrm>
        </p:spPr>
        <p:txBody>
          <a:bodyPr/>
          <a:lstStyle/>
          <a:p>
            <a:pPr marL="19050">
              <a:lnSpc>
                <a:spcPts val="1568"/>
              </a:lnSpc>
            </a:pPr>
            <a:fld id="{81D60167-4931-47E6-BA6A-407CBD079E47}" type="slidenum">
              <a:rPr lang="en-GB" smtClean="0"/>
              <a:pPr marL="19050">
                <a:lnSpc>
                  <a:spcPts val="1568"/>
                </a:lnSpc>
              </a:pPr>
              <a:t>13</a:t>
            </a:fld>
            <a:endParaRPr lang="en-GB" dirty="0"/>
          </a:p>
        </p:txBody>
      </p:sp>
      <p:sp>
        <p:nvSpPr>
          <p:cNvPr id="7" name="Title 2">
            <a:extLst>
              <a:ext uri="{FF2B5EF4-FFF2-40B4-BE49-F238E27FC236}">
                <a16:creationId xmlns:a16="http://schemas.microsoft.com/office/drawing/2014/main" id="{51B15E4C-CA6D-B148-BD24-B895AA111192}"/>
              </a:ext>
            </a:extLst>
          </p:cNvPr>
          <p:cNvSpPr>
            <a:spLocks noGrp="1"/>
          </p:cNvSpPr>
          <p:nvPr>
            <p:ph type="title"/>
          </p:nvPr>
        </p:nvSpPr>
        <p:spPr>
          <a:xfrm>
            <a:off x="0" y="2590800"/>
            <a:ext cx="9144000" cy="1219200"/>
          </a:xfrm>
        </p:spPr>
        <p:txBody>
          <a:bodyPr/>
          <a:lstStyle/>
          <a:p>
            <a:pPr algn="ctr"/>
            <a:r>
              <a:rPr lang="en-US" sz="4400" dirty="0"/>
              <a:t>Practising conscious </a:t>
            </a:r>
            <a:br>
              <a:rPr lang="en-US" sz="4400" dirty="0"/>
            </a:br>
            <a:r>
              <a:rPr lang="en-US" sz="4400" dirty="0"/>
              <a:t>decision-making</a:t>
            </a:r>
          </a:p>
        </p:txBody>
      </p:sp>
      <p:pic>
        <p:nvPicPr>
          <p:cNvPr id="3" name="Audio 2">
            <a:hlinkClick r:id="" action="ppaction://media"/>
            <a:extLst>
              <a:ext uri="{FF2B5EF4-FFF2-40B4-BE49-F238E27FC236}">
                <a16:creationId xmlns:a16="http://schemas.microsoft.com/office/drawing/2014/main" id="{FD7CAC0B-7A6F-4A4A-B0A7-B924C7D0E5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46344" y="5703094"/>
            <a:ext cx="183356" cy="183356"/>
          </a:xfrm>
          <a:prstGeom prst="rect">
            <a:avLst/>
          </a:prstGeom>
        </p:spPr>
      </p:pic>
    </p:spTree>
    <p:extLst>
      <p:ext uri="{BB962C8B-B14F-4D97-AF65-F5344CB8AC3E}">
        <p14:creationId xmlns:p14="http://schemas.microsoft.com/office/powerpoint/2010/main" val="2894289445"/>
      </p:ext>
    </p:extLst>
  </p:cSld>
  <p:clrMapOvr>
    <a:masterClrMapping/>
  </p:clrMapOvr>
  <mc:AlternateContent xmlns:mc="http://schemas.openxmlformats.org/markup-compatibility/2006" xmlns:p14="http://schemas.microsoft.com/office/powerpoint/2010/main">
    <mc:Choice Requires="p14">
      <p:transition spd="slow" p14:dur="2000" advTm="12225"/>
    </mc:Choice>
    <mc:Fallback xmlns="">
      <p:transition spd="slow" advTm="12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8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D965F92-A441-5A45-911B-D131DE0BD6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74" t="3125" r="8374" b="3125"/>
          <a:stretch/>
        </p:blipFill>
        <p:spPr>
          <a:xfrm>
            <a:off x="0" y="0"/>
            <a:ext cx="9144000" cy="6858000"/>
          </a:xfrm>
          <a:prstGeom prst="rect">
            <a:avLst/>
          </a:prstGeom>
        </p:spPr>
      </p:pic>
      <p:sp>
        <p:nvSpPr>
          <p:cNvPr id="2" name="Slide Number Placeholder 1">
            <a:extLst>
              <a:ext uri="{FF2B5EF4-FFF2-40B4-BE49-F238E27FC236}">
                <a16:creationId xmlns:a16="http://schemas.microsoft.com/office/drawing/2014/main" id="{2C603416-9FDB-6D40-808B-972520709C54}"/>
              </a:ext>
            </a:extLst>
          </p:cNvPr>
          <p:cNvSpPr>
            <a:spLocks noGrp="1"/>
          </p:cNvSpPr>
          <p:nvPr>
            <p:ph type="sldNum" sz="quarter" idx="11"/>
          </p:nvPr>
        </p:nvSpPr>
        <p:spPr>
          <a:xfrm>
            <a:off x="8326806" y="6429237"/>
            <a:ext cx="251936" cy="180114"/>
          </a:xfrm>
        </p:spPr>
        <p:txBody>
          <a:bodyPr/>
          <a:lstStyle/>
          <a:p>
            <a:pPr marL="19050">
              <a:lnSpc>
                <a:spcPts val="1568"/>
              </a:lnSpc>
            </a:pPr>
            <a:fld id="{81D60167-4931-47E6-BA6A-407CBD079E47}" type="slidenum">
              <a:rPr lang="en-GB" smtClean="0"/>
              <a:pPr marL="19050">
                <a:lnSpc>
                  <a:spcPts val="1568"/>
                </a:lnSpc>
              </a:pPr>
              <a:t>14</a:t>
            </a:fld>
            <a:endParaRPr lang="en-GB" dirty="0"/>
          </a:p>
        </p:txBody>
      </p:sp>
      <p:sp>
        <p:nvSpPr>
          <p:cNvPr id="12" name="Rectangle 11">
            <a:extLst>
              <a:ext uri="{FF2B5EF4-FFF2-40B4-BE49-F238E27FC236}">
                <a16:creationId xmlns:a16="http://schemas.microsoft.com/office/drawing/2014/main" id="{64C17D90-EE84-B642-8B09-059A843BCDCA}"/>
              </a:ext>
            </a:extLst>
          </p:cNvPr>
          <p:cNvSpPr/>
          <p:nvPr/>
        </p:nvSpPr>
        <p:spPr>
          <a:xfrm>
            <a:off x="2395788" y="2286000"/>
            <a:ext cx="4343400" cy="20574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itle 2">
            <a:extLst>
              <a:ext uri="{FF2B5EF4-FFF2-40B4-BE49-F238E27FC236}">
                <a16:creationId xmlns:a16="http://schemas.microsoft.com/office/drawing/2014/main" id="{D3A78A16-72DB-6949-81B4-440330B87FE5}"/>
              </a:ext>
            </a:extLst>
          </p:cNvPr>
          <p:cNvSpPr>
            <a:spLocks noGrp="1"/>
          </p:cNvSpPr>
          <p:nvPr>
            <p:ph type="title"/>
          </p:nvPr>
        </p:nvSpPr>
        <p:spPr>
          <a:xfrm>
            <a:off x="-4512" y="3214731"/>
            <a:ext cx="9144000" cy="685801"/>
          </a:xfrm>
        </p:spPr>
        <p:txBody>
          <a:bodyPr/>
          <a:lstStyle/>
          <a:p>
            <a:pPr algn="ctr"/>
            <a:r>
              <a:rPr lang="en-US" sz="3000" dirty="0">
                <a:solidFill>
                  <a:srgbClr val="0060BF"/>
                </a:solidFill>
              </a:rPr>
              <a:t>Conscious </a:t>
            </a:r>
            <a:br>
              <a:rPr lang="en-US" sz="3000" dirty="0">
                <a:solidFill>
                  <a:srgbClr val="0060BF"/>
                </a:solidFill>
              </a:rPr>
            </a:br>
            <a:r>
              <a:rPr lang="en-US" sz="3000" dirty="0">
                <a:solidFill>
                  <a:srgbClr val="0060BF"/>
                </a:solidFill>
              </a:rPr>
              <a:t>Decision-Making</a:t>
            </a:r>
          </a:p>
        </p:txBody>
      </p:sp>
      <p:grpSp>
        <p:nvGrpSpPr>
          <p:cNvPr id="13" name="Group 12">
            <a:extLst>
              <a:ext uri="{FF2B5EF4-FFF2-40B4-BE49-F238E27FC236}">
                <a16:creationId xmlns:a16="http://schemas.microsoft.com/office/drawing/2014/main" id="{15594307-D6AF-6644-9520-223D91CC7B7E}"/>
              </a:ext>
            </a:extLst>
          </p:cNvPr>
          <p:cNvGrpSpPr/>
          <p:nvPr/>
        </p:nvGrpSpPr>
        <p:grpSpPr>
          <a:xfrm>
            <a:off x="-4512" y="2686050"/>
            <a:ext cx="9144000" cy="357233"/>
            <a:chOff x="-12032" y="2286000"/>
            <a:chExt cx="12192000" cy="476310"/>
          </a:xfrm>
        </p:grpSpPr>
        <p:sp>
          <p:nvSpPr>
            <p:cNvPr id="6" name="Rectangle 5">
              <a:extLst>
                <a:ext uri="{FF2B5EF4-FFF2-40B4-BE49-F238E27FC236}">
                  <a16:creationId xmlns:a16="http://schemas.microsoft.com/office/drawing/2014/main" id="{99FDCAD9-A5CD-FD48-B609-A9C0DF99BF8D}"/>
                </a:ext>
              </a:extLst>
            </p:cNvPr>
            <p:cNvSpPr/>
            <p:nvPr/>
          </p:nvSpPr>
          <p:spPr>
            <a:xfrm>
              <a:off x="4750468" y="2286000"/>
              <a:ext cx="2667000" cy="476310"/>
            </a:xfrm>
            <a:prstGeom prst="rect">
              <a:avLst/>
            </a:prstGeom>
            <a:noFill/>
            <a:ln>
              <a:solidFill>
                <a:srgbClr val="006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a:extLst>
                <a:ext uri="{FF2B5EF4-FFF2-40B4-BE49-F238E27FC236}">
                  <a16:creationId xmlns:a16="http://schemas.microsoft.com/office/drawing/2014/main" id="{33F64D11-C173-9246-99AB-7E3F1515AAEC}"/>
                </a:ext>
              </a:extLst>
            </p:cNvPr>
            <p:cNvSpPr/>
            <p:nvPr/>
          </p:nvSpPr>
          <p:spPr>
            <a:xfrm>
              <a:off x="-12032" y="2339488"/>
              <a:ext cx="12192000" cy="400109"/>
            </a:xfrm>
            <a:prstGeom prst="rect">
              <a:avLst/>
            </a:prstGeom>
          </p:spPr>
          <p:txBody>
            <a:bodyPr wrap="square">
              <a:spAutoFit/>
            </a:bodyPr>
            <a:lstStyle/>
            <a:p>
              <a:pPr algn="ctr"/>
              <a:r>
                <a:rPr lang="en-US" sz="1350" dirty="0">
                  <a:solidFill>
                    <a:srgbClr val="0060BF"/>
                  </a:solidFill>
                </a:rPr>
                <a:t>NEXT SECTION</a:t>
              </a:r>
            </a:p>
          </p:txBody>
        </p:sp>
      </p:grpSp>
      <p:pic>
        <p:nvPicPr>
          <p:cNvPr id="3" name="Audio 2">
            <a:hlinkClick r:id="" action="ppaction://media"/>
            <a:extLst>
              <a:ext uri="{FF2B5EF4-FFF2-40B4-BE49-F238E27FC236}">
                <a16:creationId xmlns:a16="http://schemas.microsoft.com/office/drawing/2014/main" id="{6F4315BC-CE40-4EE4-9CD4-D4462492D1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46344" y="5703094"/>
            <a:ext cx="183356" cy="183356"/>
          </a:xfrm>
          <a:prstGeom prst="rect">
            <a:avLst/>
          </a:prstGeom>
        </p:spPr>
      </p:pic>
      <p:pic>
        <p:nvPicPr>
          <p:cNvPr id="10" name="Picture 9">
            <a:extLst>
              <a:ext uri="{FF2B5EF4-FFF2-40B4-BE49-F238E27FC236}">
                <a16:creationId xmlns:a16="http://schemas.microsoft.com/office/drawing/2014/main" id="{FDA8E944-D655-4F77-9424-36FA6E1037A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26928" b="-1"/>
          <a:stretch/>
        </p:blipFill>
        <p:spPr>
          <a:xfrm>
            <a:off x="0" y="6751480"/>
            <a:ext cx="9144000" cy="142914"/>
          </a:xfrm>
          <a:prstGeom prst="rect">
            <a:avLst/>
          </a:prstGeom>
        </p:spPr>
      </p:pic>
    </p:spTree>
    <p:extLst>
      <p:ext uri="{BB962C8B-B14F-4D97-AF65-F5344CB8AC3E}">
        <p14:creationId xmlns:p14="http://schemas.microsoft.com/office/powerpoint/2010/main" val="2834101831"/>
      </p:ext>
    </p:extLst>
  </p:cSld>
  <p:clrMapOvr>
    <a:masterClrMapping/>
  </p:clrMapOvr>
  <mc:AlternateContent xmlns:mc="http://schemas.openxmlformats.org/markup-compatibility/2006" xmlns:p14="http://schemas.microsoft.com/office/powerpoint/2010/main">
    <mc:Choice Requires="p14">
      <p:transition spd="slow" p14:dur="2000" advTm="4844"/>
    </mc:Choice>
    <mc:Fallback xmlns="">
      <p:transition spd="slow" advTm="4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3C30EE-C783-3248-9DA5-DE75170BB4B5}"/>
              </a:ext>
            </a:extLst>
          </p:cNvPr>
          <p:cNvSpPr>
            <a:spLocks noGrp="1"/>
          </p:cNvSpPr>
          <p:nvPr>
            <p:ph type="sldNum" sz="quarter" idx="10"/>
          </p:nvPr>
        </p:nvSpPr>
        <p:spPr>
          <a:xfrm>
            <a:off x="8326806" y="6429237"/>
            <a:ext cx="251936" cy="180114"/>
          </a:xfrm>
        </p:spPr>
        <p:txBody>
          <a:bodyPr/>
          <a:lstStyle/>
          <a:p>
            <a:pPr marL="19050">
              <a:lnSpc>
                <a:spcPts val="1568"/>
              </a:lnSpc>
            </a:pPr>
            <a:fld id="{81D60167-4931-47E6-BA6A-407CBD079E47}" type="slidenum">
              <a:rPr lang="en-GB" smtClean="0"/>
              <a:pPr marL="19050">
                <a:lnSpc>
                  <a:spcPts val="1568"/>
                </a:lnSpc>
              </a:pPr>
              <a:t>15</a:t>
            </a:fld>
            <a:endParaRPr lang="en-GB" dirty="0"/>
          </a:p>
        </p:txBody>
      </p:sp>
      <p:sp>
        <p:nvSpPr>
          <p:cNvPr id="5" name="Oval 4">
            <a:extLst>
              <a:ext uri="{FF2B5EF4-FFF2-40B4-BE49-F238E27FC236}">
                <a16:creationId xmlns:a16="http://schemas.microsoft.com/office/drawing/2014/main" id="{9F798294-407A-8E49-B1B7-B2454ED8E938}"/>
              </a:ext>
            </a:extLst>
          </p:cNvPr>
          <p:cNvSpPr/>
          <p:nvPr/>
        </p:nvSpPr>
        <p:spPr>
          <a:xfrm>
            <a:off x="3215924" y="2077637"/>
            <a:ext cx="2702729" cy="2702727"/>
          </a:xfrm>
          <a:prstGeom prst="ellipse">
            <a:avLst/>
          </a:prstGeom>
          <a:noFill/>
          <a:ln w="444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ext Placeholder 3">
            <a:extLst>
              <a:ext uri="{FF2B5EF4-FFF2-40B4-BE49-F238E27FC236}">
                <a16:creationId xmlns:a16="http://schemas.microsoft.com/office/drawing/2014/main" id="{FB7E346D-3CCF-144C-B971-E99E08CA04AE}"/>
              </a:ext>
            </a:extLst>
          </p:cNvPr>
          <p:cNvSpPr txBox="1">
            <a:spLocks/>
          </p:cNvSpPr>
          <p:nvPr/>
        </p:nvSpPr>
        <p:spPr>
          <a:xfrm>
            <a:off x="3215924" y="3086100"/>
            <a:ext cx="2702729" cy="571500"/>
          </a:xfrm>
          <a:prstGeom prst="rect">
            <a:avLst/>
          </a:prstGeom>
        </p:spPr>
        <p:txBody>
          <a:bodyPr/>
          <a:lstStyle>
            <a:lvl1pPr marL="469900" indent="-457200">
              <a:spcBef>
                <a:spcPts val="1200"/>
              </a:spcBef>
              <a:buClr>
                <a:srgbClr val="0060BF"/>
              </a:buClr>
              <a:buSzPct val="100000"/>
              <a:buFont typeface="Arial" panose="020B0604020202020204" pitchFamily="34" charset="0"/>
              <a:buChar char="•"/>
              <a:defRPr sz="2400" kern="1200" spc="-70">
                <a:solidFill>
                  <a:schemeClr val="tx1"/>
                </a:solidFill>
                <a:latin typeface="Arial"/>
                <a:ea typeface="+mn-ea"/>
                <a:cs typeface="Arial"/>
              </a:defRPr>
            </a:lvl1pPr>
            <a:lvl2pPr marL="815975" indent="-457200">
              <a:spcBef>
                <a:spcPts val="600"/>
              </a:spcBef>
              <a:buClr>
                <a:srgbClr val="0060BF"/>
              </a:buClr>
              <a:buSzPct val="100000"/>
              <a:buFont typeface="Arial" panose="020B0604020202020204" pitchFamily="34" charset="0"/>
              <a:buChar char="•"/>
              <a:defRPr lang="en-GB" sz="2000" kern="1200" spc="-80" smtClean="0">
                <a:solidFill>
                  <a:schemeClr val="tx1"/>
                </a:solidFill>
                <a:latin typeface="Arial"/>
                <a:ea typeface="+mn-ea"/>
                <a:cs typeface="Arial"/>
              </a:defRPr>
            </a:lvl2pPr>
            <a:lvl3pPr marL="1074738" indent="-358775">
              <a:spcBef>
                <a:spcPts val="600"/>
              </a:spcBef>
              <a:buClr>
                <a:srgbClr val="0060BF"/>
              </a:buClr>
              <a:buSzPct val="100000"/>
              <a:buFont typeface="Arial" panose="020B0604020202020204" pitchFamily="34" charset="0"/>
              <a:buChar char="•"/>
              <a:defRPr lang="en-GB" sz="1800" kern="1200" spc="-80" smtClean="0">
                <a:solidFill>
                  <a:schemeClr val="tx1"/>
                </a:solidFill>
                <a:latin typeface="Arial"/>
                <a:ea typeface="+mn-ea"/>
                <a:cs typeface="Arial"/>
              </a:defRPr>
            </a:lvl3pPr>
            <a:lvl4pPr marL="1433513" indent="-358775">
              <a:spcBef>
                <a:spcPts val="600"/>
              </a:spcBef>
              <a:buClr>
                <a:srgbClr val="0060BF"/>
              </a:buClr>
              <a:buSzPct val="100000"/>
              <a:buFont typeface="Arial" panose="020B0604020202020204" pitchFamily="34" charset="0"/>
              <a:buChar char="•"/>
              <a:defRPr lang="en-GB" sz="1600" kern="1200" spc="-80" smtClean="0">
                <a:solidFill>
                  <a:schemeClr val="tx1"/>
                </a:solidFill>
                <a:latin typeface="Arial"/>
                <a:ea typeface="+mn-ea"/>
                <a:cs typeface="Arial"/>
              </a:defRPr>
            </a:lvl4pPr>
            <a:lvl5pPr marL="1790700" indent="-357188">
              <a:spcBef>
                <a:spcPts val="600"/>
              </a:spcBef>
              <a:buClr>
                <a:srgbClr val="0060BF"/>
              </a:buClr>
              <a:buSzPct val="100000"/>
              <a:buFont typeface="Arial" panose="020B0604020202020204" pitchFamily="34" charset="0"/>
              <a:buChar char="•"/>
              <a:defRPr lang="en-GB" sz="1400" kern="1200" spc="-80" smtClean="0">
                <a:solidFill>
                  <a:schemeClr val="tx1"/>
                </a:solidFill>
                <a:latin typeface="Arial"/>
                <a:ea typeface="+mn-ea"/>
                <a:cs typeface="Arial"/>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9525" indent="0" algn="ctr">
              <a:buNone/>
            </a:pPr>
            <a:r>
              <a:rPr lang="en-GB" sz="3300" dirty="0">
                <a:solidFill>
                  <a:srgbClr val="0060BF"/>
                </a:solidFill>
              </a:rPr>
              <a:t>Imagine</a:t>
            </a:r>
          </a:p>
        </p:txBody>
      </p:sp>
      <p:sp>
        <p:nvSpPr>
          <p:cNvPr id="7" name="Oval 6">
            <a:extLst>
              <a:ext uri="{FF2B5EF4-FFF2-40B4-BE49-F238E27FC236}">
                <a16:creationId xmlns:a16="http://schemas.microsoft.com/office/drawing/2014/main" id="{CD07A098-D2EC-E84E-BDC5-C8CC5B7256BE}"/>
              </a:ext>
            </a:extLst>
          </p:cNvPr>
          <p:cNvSpPr/>
          <p:nvPr/>
        </p:nvSpPr>
        <p:spPr>
          <a:xfrm>
            <a:off x="2286000" y="1937717"/>
            <a:ext cx="1434557" cy="1434557"/>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solidFill>
              <a:srgbClr val="006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Oval 7">
            <a:extLst>
              <a:ext uri="{FF2B5EF4-FFF2-40B4-BE49-F238E27FC236}">
                <a16:creationId xmlns:a16="http://schemas.microsoft.com/office/drawing/2014/main" id="{E6120902-C852-DE46-9B76-4E03152F29E9}"/>
              </a:ext>
            </a:extLst>
          </p:cNvPr>
          <p:cNvSpPr/>
          <p:nvPr/>
        </p:nvSpPr>
        <p:spPr>
          <a:xfrm>
            <a:off x="2286000" y="3595399"/>
            <a:ext cx="1434557" cy="1434557"/>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a:solidFill>
              <a:srgbClr val="006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Oval 8">
            <a:extLst>
              <a:ext uri="{FF2B5EF4-FFF2-40B4-BE49-F238E27FC236}">
                <a16:creationId xmlns:a16="http://schemas.microsoft.com/office/drawing/2014/main" id="{9C1351A9-6FBE-3344-ACCA-EAFBDFB83E64}"/>
              </a:ext>
            </a:extLst>
          </p:cNvPr>
          <p:cNvSpPr/>
          <p:nvPr/>
        </p:nvSpPr>
        <p:spPr>
          <a:xfrm>
            <a:off x="3850965" y="4232077"/>
            <a:ext cx="1434557" cy="1434557"/>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a:solidFill>
              <a:srgbClr val="006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Oval 9">
            <a:extLst>
              <a:ext uri="{FF2B5EF4-FFF2-40B4-BE49-F238E27FC236}">
                <a16:creationId xmlns:a16="http://schemas.microsoft.com/office/drawing/2014/main" id="{336BCD37-94B2-674C-80BC-A6BA452F9527}"/>
              </a:ext>
            </a:extLst>
          </p:cNvPr>
          <p:cNvSpPr/>
          <p:nvPr/>
        </p:nvSpPr>
        <p:spPr>
          <a:xfrm>
            <a:off x="5414020" y="1937717"/>
            <a:ext cx="1434557" cy="1434557"/>
          </a:xfrm>
          <a:prstGeom prst="ellipse">
            <a:avLst/>
          </a:prstGeom>
          <a:blipFill dpi="0" rotWithShape="1">
            <a:blip r:embed="rId8" cstate="print">
              <a:extLst>
                <a:ext uri="{28A0092B-C50C-407E-A947-70E740481C1C}">
                  <a14:useLocalDpi xmlns:a14="http://schemas.microsoft.com/office/drawing/2010/main" val="0"/>
                </a:ext>
              </a:extLst>
            </a:blip>
            <a:srcRect/>
            <a:stretch>
              <a:fillRect/>
            </a:stretch>
          </a:blipFill>
          <a:ln>
            <a:solidFill>
              <a:srgbClr val="006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Oval 10">
            <a:extLst>
              <a:ext uri="{FF2B5EF4-FFF2-40B4-BE49-F238E27FC236}">
                <a16:creationId xmlns:a16="http://schemas.microsoft.com/office/drawing/2014/main" id="{DECE27D8-C649-E14A-9218-7DEF176DFC79}"/>
              </a:ext>
            </a:extLst>
          </p:cNvPr>
          <p:cNvSpPr/>
          <p:nvPr/>
        </p:nvSpPr>
        <p:spPr>
          <a:xfrm>
            <a:off x="5414020" y="3595399"/>
            <a:ext cx="1434557" cy="1434557"/>
          </a:xfrm>
          <a:prstGeom prst="ellipse">
            <a:avLst/>
          </a:prstGeom>
          <a:blipFill dpi="0" rotWithShape="1">
            <a:blip r:embed="rId9" cstate="print">
              <a:extLst>
                <a:ext uri="{28A0092B-C50C-407E-A947-70E740481C1C}">
                  <a14:useLocalDpi xmlns:a14="http://schemas.microsoft.com/office/drawing/2010/main" val="0"/>
                </a:ext>
              </a:extLst>
            </a:blip>
            <a:srcRect/>
            <a:stretch>
              <a:fillRect/>
            </a:stretch>
          </a:blipFill>
          <a:ln>
            <a:solidFill>
              <a:srgbClr val="006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Oval 13">
            <a:extLst>
              <a:ext uri="{FF2B5EF4-FFF2-40B4-BE49-F238E27FC236}">
                <a16:creationId xmlns:a16="http://schemas.microsoft.com/office/drawing/2014/main" id="{42C5B0FC-BFAA-CB46-90F5-8C5A3D0D2160}"/>
              </a:ext>
            </a:extLst>
          </p:cNvPr>
          <p:cNvSpPr/>
          <p:nvPr/>
        </p:nvSpPr>
        <p:spPr>
          <a:xfrm>
            <a:off x="3850965" y="1089992"/>
            <a:ext cx="1434557" cy="1434557"/>
          </a:xfrm>
          <a:prstGeom prst="ellipse">
            <a:avLst/>
          </a:prstGeom>
          <a:blipFill dpi="0" rotWithShape="1">
            <a:blip r:embed="rId10" cstate="print">
              <a:extLst>
                <a:ext uri="{28A0092B-C50C-407E-A947-70E740481C1C}">
                  <a14:useLocalDpi xmlns:a14="http://schemas.microsoft.com/office/drawing/2010/main" val="0"/>
                </a:ext>
              </a:extLst>
            </a:blip>
            <a:srcRect/>
            <a:stretch>
              <a:fillRect/>
            </a:stretch>
          </a:blipFill>
          <a:ln>
            <a:solidFill>
              <a:srgbClr val="006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 name="Audio 1">
            <a:hlinkClick r:id="" action="ppaction://media"/>
            <a:extLst>
              <a:ext uri="{FF2B5EF4-FFF2-40B4-BE49-F238E27FC236}">
                <a16:creationId xmlns:a16="http://schemas.microsoft.com/office/drawing/2014/main" id="{F943088F-544F-4E80-934D-9172853BF1BB}"/>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846344" y="5703094"/>
            <a:ext cx="183356" cy="183356"/>
          </a:xfrm>
          <a:prstGeom prst="rect">
            <a:avLst/>
          </a:prstGeom>
        </p:spPr>
      </p:pic>
    </p:spTree>
    <p:custDataLst>
      <p:tags r:id="rId1"/>
    </p:custDataLst>
    <p:extLst>
      <p:ext uri="{BB962C8B-B14F-4D97-AF65-F5344CB8AC3E}">
        <p14:creationId xmlns:p14="http://schemas.microsoft.com/office/powerpoint/2010/main" val="1717304859"/>
      </p:ext>
    </p:extLst>
  </p:cSld>
  <p:clrMapOvr>
    <a:masterClrMapping/>
  </p:clrMapOvr>
  <mc:AlternateContent xmlns:mc="http://schemas.openxmlformats.org/markup-compatibility/2006" xmlns:p14="http://schemas.microsoft.com/office/powerpoint/2010/main">
    <mc:Choice Requires="p14">
      <p:transition spd="slow" p14:dur="2000" advTm="205709"/>
    </mc:Choice>
    <mc:Fallback xmlns="">
      <p:transition spd="slow" advTm="205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7" grpId="0" animBg="1"/>
      <p:bldP spid="8" grpId="0" animBg="1"/>
      <p:bldP spid="9" grpId="0" animBg="1"/>
      <p:bldP spid="10" grpId="0" animBg="1"/>
      <p:bldP spid="11"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7B2B8C-FDF8-4AB9-80A9-2C9F1607846E}"/>
              </a:ext>
            </a:extLst>
          </p:cNvPr>
          <p:cNvSpPr>
            <a:spLocks noGrp="1"/>
          </p:cNvSpPr>
          <p:nvPr>
            <p:ph type="body" sz="quarter" idx="4294967295"/>
          </p:nvPr>
        </p:nvSpPr>
        <p:spPr>
          <a:xfrm>
            <a:off x="0" y="3114677"/>
            <a:ext cx="9144000" cy="1171574"/>
          </a:xfrm>
        </p:spPr>
        <p:txBody>
          <a:bodyPr/>
          <a:lstStyle/>
          <a:p>
            <a:pPr marL="9525" indent="0" algn="ctr">
              <a:buNone/>
            </a:pPr>
            <a:r>
              <a:rPr lang="en-GB" sz="3600" dirty="0">
                <a:solidFill>
                  <a:schemeClr val="bg1"/>
                </a:solidFill>
              </a:rPr>
              <a:t>What helps or hinders conscious </a:t>
            </a:r>
            <a:br>
              <a:rPr lang="en-GB" sz="3600" dirty="0">
                <a:solidFill>
                  <a:schemeClr val="bg1"/>
                </a:solidFill>
              </a:rPr>
            </a:br>
            <a:r>
              <a:rPr lang="en-GB" sz="3600" dirty="0">
                <a:solidFill>
                  <a:schemeClr val="bg1"/>
                </a:solidFill>
              </a:rPr>
              <a:t>decision-making?</a:t>
            </a:r>
            <a:endParaRPr lang="en-GB" sz="3600" dirty="0"/>
          </a:p>
        </p:txBody>
      </p:sp>
      <p:sp>
        <p:nvSpPr>
          <p:cNvPr id="3" name="Slide Number Placeholder 2">
            <a:extLst>
              <a:ext uri="{FF2B5EF4-FFF2-40B4-BE49-F238E27FC236}">
                <a16:creationId xmlns:a16="http://schemas.microsoft.com/office/drawing/2014/main" id="{751D8A60-9CED-46FF-B0F6-998685E73AD0}"/>
              </a:ext>
            </a:extLst>
          </p:cNvPr>
          <p:cNvSpPr>
            <a:spLocks noGrp="1"/>
          </p:cNvSpPr>
          <p:nvPr>
            <p:ph type="sldNum" sz="quarter" idx="11"/>
          </p:nvPr>
        </p:nvSpPr>
        <p:spPr>
          <a:xfrm>
            <a:off x="8326806" y="6429237"/>
            <a:ext cx="251936" cy="180114"/>
          </a:xfrm>
        </p:spPr>
        <p:txBody>
          <a:bodyPr/>
          <a:lstStyle/>
          <a:p>
            <a:pPr marL="19050">
              <a:lnSpc>
                <a:spcPts val="1568"/>
              </a:lnSpc>
            </a:pPr>
            <a:fld id="{81D60167-4931-47E6-BA6A-407CBD079E47}" type="slidenum">
              <a:rPr lang="en-GB" smtClean="0"/>
              <a:pPr marL="19050">
                <a:lnSpc>
                  <a:spcPts val="1568"/>
                </a:lnSpc>
              </a:pPr>
              <a:t>16</a:t>
            </a:fld>
            <a:endParaRPr lang="en-GB" dirty="0"/>
          </a:p>
        </p:txBody>
      </p:sp>
      <p:pic>
        <p:nvPicPr>
          <p:cNvPr id="5" name="Picture 4">
            <a:extLst>
              <a:ext uri="{FF2B5EF4-FFF2-40B4-BE49-F238E27FC236}">
                <a16:creationId xmlns:a16="http://schemas.microsoft.com/office/drawing/2014/main" id="{872FB49F-2EC3-AD4B-A3FB-8FDA693693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5750" y="2057400"/>
            <a:ext cx="952500" cy="952500"/>
          </a:xfrm>
          <a:prstGeom prst="rect">
            <a:avLst/>
          </a:prstGeom>
        </p:spPr>
      </p:pic>
      <p:pic>
        <p:nvPicPr>
          <p:cNvPr id="4" name="Audio 3">
            <a:hlinkClick r:id="" action="ppaction://media"/>
            <a:extLst>
              <a:ext uri="{FF2B5EF4-FFF2-40B4-BE49-F238E27FC236}">
                <a16:creationId xmlns:a16="http://schemas.microsoft.com/office/drawing/2014/main" id="{A7BAFFC2-53C6-4E38-9AC3-152D64E54E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46344" y="5703094"/>
            <a:ext cx="183356" cy="183356"/>
          </a:xfrm>
          <a:prstGeom prst="rect">
            <a:avLst/>
          </a:prstGeom>
        </p:spPr>
      </p:pic>
    </p:spTree>
    <p:extLst>
      <p:ext uri="{BB962C8B-B14F-4D97-AF65-F5344CB8AC3E}">
        <p14:creationId xmlns:p14="http://schemas.microsoft.com/office/powerpoint/2010/main" val="408633249"/>
      </p:ext>
    </p:extLst>
  </p:cSld>
  <p:clrMapOvr>
    <a:masterClrMapping/>
  </p:clrMapOvr>
  <mc:AlternateContent xmlns:mc="http://schemas.openxmlformats.org/markup-compatibility/2006" xmlns:p14="http://schemas.microsoft.com/office/powerpoint/2010/main">
    <mc:Choice Requires="p14">
      <p:transition spd="med" p14:dur="700" advTm="30186">
        <p:fade/>
      </p:transition>
    </mc:Choice>
    <mc:Fallback xmlns="">
      <p:transition spd="med" advTm="301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300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fade">
                                      <p:cBhvr>
                                        <p:cTn id="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7CCB61-CECD-234C-A194-EE3AC63707D1}"/>
              </a:ext>
            </a:extLst>
          </p:cNvPr>
          <p:cNvSpPr>
            <a:spLocks noGrp="1"/>
          </p:cNvSpPr>
          <p:nvPr>
            <p:ph type="title"/>
          </p:nvPr>
        </p:nvSpPr>
        <p:spPr>
          <a:xfrm>
            <a:off x="743027" y="704022"/>
            <a:ext cx="7835715" cy="787400"/>
          </a:xfrm>
        </p:spPr>
        <p:txBody>
          <a:bodyPr/>
          <a:lstStyle/>
          <a:p>
            <a:r>
              <a:rPr lang="en-US" dirty="0"/>
              <a:t>Some triggers of unconscious bias</a:t>
            </a:r>
          </a:p>
        </p:txBody>
      </p:sp>
      <p:sp>
        <p:nvSpPr>
          <p:cNvPr id="4" name="Slide Number Placeholder 3">
            <a:extLst>
              <a:ext uri="{FF2B5EF4-FFF2-40B4-BE49-F238E27FC236}">
                <a16:creationId xmlns:a16="http://schemas.microsoft.com/office/drawing/2014/main" id="{3EF887C2-DBC1-504C-92B4-DD4E150773E0}"/>
              </a:ext>
            </a:extLst>
          </p:cNvPr>
          <p:cNvSpPr>
            <a:spLocks noGrp="1"/>
          </p:cNvSpPr>
          <p:nvPr>
            <p:ph type="sldNum" sz="quarter" idx="10"/>
          </p:nvPr>
        </p:nvSpPr>
        <p:spPr>
          <a:xfrm>
            <a:off x="8326806" y="6429237"/>
            <a:ext cx="251936" cy="180114"/>
          </a:xfrm>
        </p:spPr>
        <p:txBody>
          <a:bodyPr/>
          <a:lstStyle/>
          <a:p>
            <a:pPr marL="19050">
              <a:lnSpc>
                <a:spcPts val="1568"/>
              </a:lnSpc>
            </a:pPr>
            <a:fld id="{81D60167-4931-47E6-BA6A-407CBD079E47}" type="slidenum">
              <a:rPr lang="en-GB" smtClean="0"/>
              <a:pPr marL="19050">
                <a:lnSpc>
                  <a:spcPts val="1568"/>
                </a:lnSpc>
              </a:pPr>
              <a:t>17</a:t>
            </a:fld>
            <a:endParaRPr lang="en-GB" dirty="0"/>
          </a:p>
        </p:txBody>
      </p:sp>
      <p:sp>
        <p:nvSpPr>
          <p:cNvPr id="16" name="Text Placeholder 3">
            <a:extLst>
              <a:ext uri="{FF2B5EF4-FFF2-40B4-BE49-F238E27FC236}">
                <a16:creationId xmlns:a16="http://schemas.microsoft.com/office/drawing/2014/main" id="{6548E1E0-83C3-C34B-A6B2-D8E195F1AD88}"/>
              </a:ext>
            </a:extLst>
          </p:cNvPr>
          <p:cNvSpPr txBox="1">
            <a:spLocks/>
          </p:cNvSpPr>
          <p:nvPr/>
        </p:nvSpPr>
        <p:spPr>
          <a:xfrm>
            <a:off x="3725027" y="2698058"/>
            <a:ext cx="1649879" cy="1391114"/>
          </a:xfrm>
          <a:prstGeom prst="rect">
            <a:avLst/>
          </a:prstGeom>
        </p:spPr>
        <p:txBody>
          <a:bodyPr/>
          <a:lstStyle>
            <a:lvl1pPr marL="469900" indent="-457200">
              <a:spcBef>
                <a:spcPts val="1200"/>
              </a:spcBef>
              <a:buClr>
                <a:srgbClr val="0060BF"/>
              </a:buClr>
              <a:buSzPct val="100000"/>
              <a:buFont typeface="Arial" panose="020B0604020202020204" pitchFamily="34" charset="0"/>
              <a:buChar char="•"/>
              <a:defRPr sz="2400" kern="1200" spc="-70">
                <a:solidFill>
                  <a:schemeClr val="tx1"/>
                </a:solidFill>
                <a:latin typeface="Arial"/>
                <a:ea typeface="+mn-ea"/>
                <a:cs typeface="Arial"/>
              </a:defRPr>
            </a:lvl1pPr>
            <a:lvl2pPr marL="815975" indent="-457200">
              <a:spcBef>
                <a:spcPts val="600"/>
              </a:spcBef>
              <a:buClr>
                <a:srgbClr val="0060BF"/>
              </a:buClr>
              <a:buSzPct val="100000"/>
              <a:buFont typeface="Arial" panose="020B0604020202020204" pitchFamily="34" charset="0"/>
              <a:buChar char="•"/>
              <a:defRPr lang="en-GB" sz="2000" kern="1200" spc="-80" smtClean="0">
                <a:solidFill>
                  <a:schemeClr val="tx1"/>
                </a:solidFill>
                <a:latin typeface="Arial"/>
                <a:ea typeface="+mn-ea"/>
                <a:cs typeface="Arial"/>
              </a:defRPr>
            </a:lvl2pPr>
            <a:lvl3pPr marL="1074738" indent="-358775">
              <a:spcBef>
                <a:spcPts val="600"/>
              </a:spcBef>
              <a:buClr>
                <a:srgbClr val="0060BF"/>
              </a:buClr>
              <a:buSzPct val="100000"/>
              <a:buFont typeface="Arial" panose="020B0604020202020204" pitchFamily="34" charset="0"/>
              <a:buChar char="•"/>
              <a:defRPr lang="en-GB" sz="1800" kern="1200" spc="-80" smtClean="0">
                <a:solidFill>
                  <a:schemeClr val="tx1"/>
                </a:solidFill>
                <a:latin typeface="Arial"/>
                <a:ea typeface="+mn-ea"/>
                <a:cs typeface="Arial"/>
              </a:defRPr>
            </a:lvl3pPr>
            <a:lvl4pPr marL="1433513" indent="-358775">
              <a:spcBef>
                <a:spcPts val="600"/>
              </a:spcBef>
              <a:buClr>
                <a:srgbClr val="0060BF"/>
              </a:buClr>
              <a:buSzPct val="100000"/>
              <a:buFont typeface="Arial" panose="020B0604020202020204" pitchFamily="34" charset="0"/>
              <a:buChar char="•"/>
              <a:defRPr lang="en-GB" sz="1600" kern="1200" spc="-80" smtClean="0">
                <a:solidFill>
                  <a:schemeClr val="tx1"/>
                </a:solidFill>
                <a:latin typeface="Arial"/>
                <a:ea typeface="+mn-ea"/>
                <a:cs typeface="Arial"/>
              </a:defRPr>
            </a:lvl4pPr>
            <a:lvl5pPr marL="1790700" indent="-357188">
              <a:spcBef>
                <a:spcPts val="600"/>
              </a:spcBef>
              <a:buClr>
                <a:srgbClr val="0060BF"/>
              </a:buClr>
              <a:buSzPct val="100000"/>
              <a:buFont typeface="Arial" panose="020B0604020202020204" pitchFamily="34" charset="0"/>
              <a:buChar char="•"/>
              <a:defRPr lang="en-GB" sz="1400" kern="1200" spc="-80" smtClean="0">
                <a:solidFill>
                  <a:schemeClr val="tx1"/>
                </a:solidFill>
                <a:latin typeface="Arial"/>
                <a:ea typeface="+mn-ea"/>
                <a:cs typeface="Arial"/>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9525" indent="0" algn="ctr">
              <a:buNone/>
            </a:pPr>
            <a:r>
              <a:rPr lang="en-GB" sz="1650" dirty="0">
                <a:solidFill>
                  <a:srgbClr val="0060BF"/>
                </a:solidFill>
              </a:rPr>
              <a:t>When in the assessment process is </a:t>
            </a:r>
            <a:br>
              <a:rPr lang="en-GB" sz="1650" dirty="0">
                <a:solidFill>
                  <a:srgbClr val="0060BF"/>
                </a:solidFill>
              </a:rPr>
            </a:br>
            <a:r>
              <a:rPr lang="en-GB" sz="1650" dirty="0">
                <a:solidFill>
                  <a:srgbClr val="0060BF"/>
                </a:solidFill>
              </a:rPr>
              <a:t>this likely to happen?</a:t>
            </a:r>
          </a:p>
        </p:txBody>
      </p:sp>
      <p:sp>
        <p:nvSpPr>
          <p:cNvPr id="24" name="TextBox 23">
            <a:extLst>
              <a:ext uri="{FF2B5EF4-FFF2-40B4-BE49-F238E27FC236}">
                <a16:creationId xmlns:a16="http://schemas.microsoft.com/office/drawing/2014/main" id="{4B7531B9-7267-FE44-94D8-47FE3B024C10}"/>
              </a:ext>
            </a:extLst>
          </p:cNvPr>
          <p:cNvSpPr txBox="1"/>
          <p:nvPr/>
        </p:nvSpPr>
        <p:spPr>
          <a:xfrm>
            <a:off x="962237" y="1600200"/>
            <a:ext cx="1504029" cy="1077218"/>
          </a:xfrm>
          <a:prstGeom prst="rect">
            <a:avLst/>
          </a:prstGeom>
          <a:noFill/>
        </p:spPr>
        <p:txBody>
          <a:bodyPr wrap="square" rtlCol="0">
            <a:spAutoFit/>
          </a:bodyPr>
          <a:lstStyle/>
          <a:p>
            <a:pPr algn="r"/>
            <a:r>
              <a:rPr lang="en-GB" sz="1600" dirty="0"/>
              <a:t>When we are hurrying to </a:t>
            </a:r>
            <a:br>
              <a:rPr lang="en-GB" sz="1600" dirty="0"/>
            </a:br>
            <a:r>
              <a:rPr lang="en-GB" sz="1600" dirty="0"/>
              <a:t>make </a:t>
            </a:r>
            <a:r>
              <a:rPr lang="en-GB" sz="1600"/>
              <a:t>a decision</a:t>
            </a:r>
            <a:endParaRPr lang="en-GB" sz="1600" dirty="0"/>
          </a:p>
        </p:txBody>
      </p:sp>
      <p:sp>
        <p:nvSpPr>
          <p:cNvPr id="29" name="TextBox 28">
            <a:extLst>
              <a:ext uri="{FF2B5EF4-FFF2-40B4-BE49-F238E27FC236}">
                <a16:creationId xmlns:a16="http://schemas.microsoft.com/office/drawing/2014/main" id="{55D08F23-2167-414E-8BBE-0A1351ECB135}"/>
              </a:ext>
            </a:extLst>
          </p:cNvPr>
          <p:cNvSpPr txBox="1">
            <a:spLocks/>
          </p:cNvSpPr>
          <p:nvPr/>
        </p:nvSpPr>
        <p:spPr>
          <a:xfrm>
            <a:off x="848286" y="3116675"/>
            <a:ext cx="1617980" cy="584775"/>
          </a:xfrm>
          <a:prstGeom prst="rect">
            <a:avLst/>
          </a:prstGeom>
          <a:noFill/>
        </p:spPr>
        <p:txBody>
          <a:bodyPr wrap="square" rtlCol="0">
            <a:spAutoFit/>
          </a:bodyPr>
          <a:lstStyle/>
          <a:p>
            <a:pPr algn="r"/>
            <a:r>
              <a:rPr lang="en-GB" sz="1600" dirty="0"/>
              <a:t>When we are under pressure</a:t>
            </a:r>
          </a:p>
        </p:txBody>
      </p:sp>
      <p:sp>
        <p:nvSpPr>
          <p:cNvPr id="33" name="TextBox 32">
            <a:extLst>
              <a:ext uri="{FF2B5EF4-FFF2-40B4-BE49-F238E27FC236}">
                <a16:creationId xmlns:a16="http://schemas.microsoft.com/office/drawing/2014/main" id="{EA9F3C47-BE69-B64A-8688-DEDECC99C78D}"/>
              </a:ext>
            </a:extLst>
          </p:cNvPr>
          <p:cNvSpPr txBox="1">
            <a:spLocks/>
          </p:cNvSpPr>
          <p:nvPr/>
        </p:nvSpPr>
        <p:spPr>
          <a:xfrm>
            <a:off x="467984" y="4127718"/>
            <a:ext cx="1998283" cy="830997"/>
          </a:xfrm>
          <a:prstGeom prst="rect">
            <a:avLst/>
          </a:prstGeom>
          <a:noFill/>
        </p:spPr>
        <p:txBody>
          <a:bodyPr wrap="square" rtlCol="0">
            <a:spAutoFit/>
          </a:bodyPr>
          <a:lstStyle/>
          <a:p>
            <a:pPr algn="r"/>
            <a:r>
              <a:rPr lang="en-GB" sz="1600" dirty="0"/>
              <a:t>When we need to access/surmise information quickly</a:t>
            </a:r>
          </a:p>
        </p:txBody>
      </p:sp>
      <p:sp>
        <p:nvSpPr>
          <p:cNvPr id="34" name="TextBox 33">
            <a:extLst>
              <a:ext uri="{FF2B5EF4-FFF2-40B4-BE49-F238E27FC236}">
                <a16:creationId xmlns:a16="http://schemas.microsoft.com/office/drawing/2014/main" id="{82B87840-5817-A349-88E4-A6FE54EA8D92}"/>
              </a:ext>
            </a:extLst>
          </p:cNvPr>
          <p:cNvSpPr txBox="1"/>
          <p:nvPr/>
        </p:nvSpPr>
        <p:spPr>
          <a:xfrm>
            <a:off x="6688517" y="1846422"/>
            <a:ext cx="1846958" cy="830997"/>
          </a:xfrm>
          <a:prstGeom prst="rect">
            <a:avLst/>
          </a:prstGeom>
          <a:noFill/>
        </p:spPr>
        <p:txBody>
          <a:bodyPr wrap="square" rtlCol="0">
            <a:spAutoFit/>
          </a:bodyPr>
          <a:lstStyle/>
          <a:p>
            <a:r>
              <a:rPr lang="en-GB" sz="1600" dirty="0"/>
              <a:t>When we are overloaded </a:t>
            </a:r>
            <a:br>
              <a:rPr lang="en-GB" sz="1600" dirty="0"/>
            </a:br>
            <a:r>
              <a:rPr lang="en-GB" sz="1600" dirty="0"/>
              <a:t>or tired</a:t>
            </a:r>
          </a:p>
        </p:txBody>
      </p:sp>
      <p:sp>
        <p:nvSpPr>
          <p:cNvPr id="40" name="TextBox 39">
            <a:extLst>
              <a:ext uri="{FF2B5EF4-FFF2-40B4-BE49-F238E27FC236}">
                <a16:creationId xmlns:a16="http://schemas.microsoft.com/office/drawing/2014/main" id="{93B37BD0-7509-224D-9087-293C4DF9BFA5}"/>
              </a:ext>
            </a:extLst>
          </p:cNvPr>
          <p:cNvSpPr txBox="1">
            <a:spLocks/>
          </p:cNvSpPr>
          <p:nvPr/>
        </p:nvSpPr>
        <p:spPr>
          <a:xfrm>
            <a:off x="6688518" y="2870454"/>
            <a:ext cx="1530620" cy="1077218"/>
          </a:xfrm>
          <a:prstGeom prst="rect">
            <a:avLst/>
          </a:prstGeom>
          <a:noFill/>
        </p:spPr>
        <p:txBody>
          <a:bodyPr wrap="square" rtlCol="0">
            <a:spAutoFit/>
          </a:bodyPr>
          <a:lstStyle/>
          <a:p>
            <a:r>
              <a:rPr lang="en-GB" sz="1600" dirty="0"/>
              <a:t>When we are nervous, unsure, </a:t>
            </a:r>
            <a:r>
              <a:rPr lang="en-GB" sz="1600"/>
              <a:t>lack confidence</a:t>
            </a:r>
            <a:endParaRPr lang="en-GB" sz="1600" dirty="0"/>
          </a:p>
        </p:txBody>
      </p:sp>
      <p:sp>
        <p:nvSpPr>
          <p:cNvPr id="41" name="TextBox 40">
            <a:extLst>
              <a:ext uri="{FF2B5EF4-FFF2-40B4-BE49-F238E27FC236}">
                <a16:creationId xmlns:a16="http://schemas.microsoft.com/office/drawing/2014/main" id="{34B88E82-24EB-D440-A306-00BD8E586508}"/>
              </a:ext>
            </a:extLst>
          </p:cNvPr>
          <p:cNvSpPr txBox="1">
            <a:spLocks/>
          </p:cNvSpPr>
          <p:nvPr/>
        </p:nvSpPr>
        <p:spPr>
          <a:xfrm>
            <a:off x="6688517" y="4127718"/>
            <a:ext cx="1998283" cy="1815882"/>
          </a:xfrm>
          <a:prstGeom prst="rect">
            <a:avLst/>
          </a:prstGeom>
          <a:noFill/>
        </p:spPr>
        <p:txBody>
          <a:bodyPr wrap="square" rtlCol="0">
            <a:spAutoFit/>
          </a:bodyPr>
          <a:lstStyle/>
          <a:p>
            <a:r>
              <a:rPr lang="en-GB" sz="1600" dirty="0"/>
              <a:t>When we see or hear specific characteristics or behaviours that confirms what we already ‘know’ </a:t>
            </a:r>
            <a:r>
              <a:rPr lang="en-GB" sz="1600"/>
              <a:t>to </a:t>
            </a:r>
            <a:br>
              <a:rPr lang="en-GB" sz="1600"/>
            </a:br>
            <a:r>
              <a:rPr lang="en-GB" sz="1600"/>
              <a:t>be true</a:t>
            </a:r>
            <a:endParaRPr lang="en-GB" sz="1600" dirty="0"/>
          </a:p>
        </p:txBody>
      </p:sp>
      <p:cxnSp>
        <p:nvCxnSpPr>
          <p:cNvPr id="28" name="Straight Connector 27">
            <a:extLst>
              <a:ext uri="{FF2B5EF4-FFF2-40B4-BE49-F238E27FC236}">
                <a16:creationId xmlns:a16="http://schemas.microsoft.com/office/drawing/2014/main" id="{F01D731B-C072-9A43-9010-7044AB7DC1FC}"/>
              </a:ext>
            </a:extLst>
          </p:cNvPr>
          <p:cNvCxnSpPr>
            <a:cxnSpLocks/>
          </p:cNvCxnSpPr>
          <p:nvPr/>
        </p:nvCxnSpPr>
        <p:spPr>
          <a:xfrm flipH="1">
            <a:off x="2610798" y="3409063"/>
            <a:ext cx="993522" cy="0"/>
          </a:xfrm>
          <a:prstGeom prst="line">
            <a:avLst/>
          </a:prstGeom>
          <a:ln w="22225">
            <a:solidFill>
              <a:srgbClr val="0060BF"/>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C44FF3E6-1A12-A14F-BD2D-7533C59637AE}"/>
              </a:ext>
            </a:extLst>
          </p:cNvPr>
          <p:cNvGrpSpPr/>
          <p:nvPr/>
        </p:nvGrpSpPr>
        <p:grpSpPr>
          <a:xfrm flipV="1">
            <a:off x="2610798" y="4003934"/>
            <a:ext cx="1206932" cy="270436"/>
            <a:chOff x="3154409" y="3628193"/>
            <a:chExt cx="1609243" cy="360581"/>
          </a:xfrm>
        </p:grpSpPr>
        <p:cxnSp>
          <p:nvCxnSpPr>
            <p:cNvPr id="31" name="Straight Connector 30">
              <a:extLst>
                <a:ext uri="{FF2B5EF4-FFF2-40B4-BE49-F238E27FC236}">
                  <a16:creationId xmlns:a16="http://schemas.microsoft.com/office/drawing/2014/main" id="{5F6995B7-17AE-4B43-9A25-989B0786D3FF}"/>
                </a:ext>
              </a:extLst>
            </p:cNvPr>
            <p:cNvCxnSpPr>
              <a:cxnSpLocks/>
            </p:cNvCxnSpPr>
            <p:nvPr/>
          </p:nvCxnSpPr>
          <p:spPr>
            <a:xfrm flipH="1" flipV="1">
              <a:off x="4353059" y="3628193"/>
              <a:ext cx="410593" cy="360581"/>
            </a:xfrm>
            <a:prstGeom prst="line">
              <a:avLst/>
            </a:prstGeom>
            <a:ln w="22225">
              <a:solidFill>
                <a:srgbClr val="0060B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04077BA-8257-7B4E-AB10-9B116ECADE6E}"/>
                </a:ext>
              </a:extLst>
            </p:cNvPr>
            <p:cNvCxnSpPr>
              <a:cxnSpLocks/>
            </p:cNvCxnSpPr>
            <p:nvPr/>
          </p:nvCxnSpPr>
          <p:spPr>
            <a:xfrm flipH="1">
              <a:off x="3154409" y="3628193"/>
              <a:ext cx="1209086" cy="0"/>
            </a:xfrm>
            <a:prstGeom prst="line">
              <a:avLst/>
            </a:prstGeom>
            <a:ln w="22225">
              <a:solidFill>
                <a:srgbClr val="0060BF"/>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51E2425A-FA08-9249-8EDE-0A9031405CCA}"/>
              </a:ext>
            </a:extLst>
          </p:cNvPr>
          <p:cNvGrpSpPr/>
          <p:nvPr/>
        </p:nvGrpSpPr>
        <p:grpSpPr>
          <a:xfrm rot="10800000" flipH="1" flipV="1">
            <a:off x="2610798" y="2543757"/>
            <a:ext cx="1206932" cy="270436"/>
            <a:chOff x="3154409" y="3628193"/>
            <a:chExt cx="1609243" cy="360581"/>
          </a:xfrm>
        </p:grpSpPr>
        <p:cxnSp>
          <p:nvCxnSpPr>
            <p:cNvPr id="51" name="Straight Connector 50">
              <a:extLst>
                <a:ext uri="{FF2B5EF4-FFF2-40B4-BE49-F238E27FC236}">
                  <a16:creationId xmlns:a16="http://schemas.microsoft.com/office/drawing/2014/main" id="{FBA84A12-8A2A-5741-912B-88F4655746F3}"/>
                </a:ext>
              </a:extLst>
            </p:cNvPr>
            <p:cNvCxnSpPr>
              <a:cxnSpLocks/>
            </p:cNvCxnSpPr>
            <p:nvPr/>
          </p:nvCxnSpPr>
          <p:spPr>
            <a:xfrm flipH="1" flipV="1">
              <a:off x="4353059" y="3628193"/>
              <a:ext cx="410593" cy="360581"/>
            </a:xfrm>
            <a:prstGeom prst="line">
              <a:avLst/>
            </a:prstGeom>
            <a:ln w="22225">
              <a:solidFill>
                <a:srgbClr val="0060BF"/>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5DF4F28-FB6B-EE4F-9C74-1B00A568B754}"/>
                </a:ext>
              </a:extLst>
            </p:cNvPr>
            <p:cNvCxnSpPr>
              <a:cxnSpLocks/>
            </p:cNvCxnSpPr>
            <p:nvPr/>
          </p:nvCxnSpPr>
          <p:spPr>
            <a:xfrm flipH="1">
              <a:off x="3154409" y="3628193"/>
              <a:ext cx="1209086" cy="0"/>
            </a:xfrm>
            <a:prstGeom prst="line">
              <a:avLst/>
            </a:prstGeom>
            <a:ln w="22225">
              <a:solidFill>
                <a:srgbClr val="0060BF"/>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750949E9-9F1F-504B-9A1D-C90AF494D331}"/>
              </a:ext>
            </a:extLst>
          </p:cNvPr>
          <p:cNvCxnSpPr>
            <a:cxnSpLocks/>
          </p:cNvCxnSpPr>
          <p:nvPr/>
        </p:nvCxnSpPr>
        <p:spPr>
          <a:xfrm>
            <a:off x="5514662" y="3409063"/>
            <a:ext cx="993522" cy="0"/>
          </a:xfrm>
          <a:prstGeom prst="line">
            <a:avLst/>
          </a:prstGeom>
          <a:ln w="22225">
            <a:solidFill>
              <a:srgbClr val="0060BF"/>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2B58DA13-2EF9-EB46-86A3-D84148E66A4C}"/>
              </a:ext>
            </a:extLst>
          </p:cNvPr>
          <p:cNvGrpSpPr/>
          <p:nvPr/>
        </p:nvGrpSpPr>
        <p:grpSpPr>
          <a:xfrm flipH="1" flipV="1">
            <a:off x="5301252" y="4003934"/>
            <a:ext cx="1206932" cy="270436"/>
            <a:chOff x="3154409" y="3628193"/>
            <a:chExt cx="1609243" cy="360581"/>
          </a:xfrm>
        </p:grpSpPr>
        <p:cxnSp>
          <p:nvCxnSpPr>
            <p:cNvPr id="59" name="Straight Connector 58">
              <a:extLst>
                <a:ext uri="{FF2B5EF4-FFF2-40B4-BE49-F238E27FC236}">
                  <a16:creationId xmlns:a16="http://schemas.microsoft.com/office/drawing/2014/main" id="{F43E19BC-6022-4140-A1A3-E2709CB9AE38}"/>
                </a:ext>
              </a:extLst>
            </p:cNvPr>
            <p:cNvCxnSpPr>
              <a:cxnSpLocks/>
            </p:cNvCxnSpPr>
            <p:nvPr/>
          </p:nvCxnSpPr>
          <p:spPr>
            <a:xfrm flipH="1" flipV="1">
              <a:off x="4353059" y="3628193"/>
              <a:ext cx="410593" cy="360581"/>
            </a:xfrm>
            <a:prstGeom prst="line">
              <a:avLst/>
            </a:prstGeom>
            <a:ln w="22225">
              <a:solidFill>
                <a:srgbClr val="0060B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9A8676A-41EE-3B48-B7C5-2CE415EE6C7D}"/>
                </a:ext>
              </a:extLst>
            </p:cNvPr>
            <p:cNvCxnSpPr>
              <a:cxnSpLocks/>
            </p:cNvCxnSpPr>
            <p:nvPr/>
          </p:nvCxnSpPr>
          <p:spPr>
            <a:xfrm flipH="1">
              <a:off x="3154409" y="3628193"/>
              <a:ext cx="1209086" cy="0"/>
            </a:xfrm>
            <a:prstGeom prst="line">
              <a:avLst/>
            </a:prstGeom>
            <a:ln w="22225">
              <a:solidFill>
                <a:srgbClr val="0060BF"/>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F75198D1-EF70-2140-8D58-0AF38FAEE45E}"/>
              </a:ext>
            </a:extLst>
          </p:cNvPr>
          <p:cNvGrpSpPr/>
          <p:nvPr/>
        </p:nvGrpSpPr>
        <p:grpSpPr>
          <a:xfrm rot="10800000" flipV="1">
            <a:off x="5301252" y="2543757"/>
            <a:ext cx="1206932" cy="270436"/>
            <a:chOff x="3154409" y="3628193"/>
            <a:chExt cx="1609243" cy="360581"/>
          </a:xfrm>
        </p:grpSpPr>
        <p:cxnSp>
          <p:nvCxnSpPr>
            <p:cNvPr id="57" name="Straight Connector 56">
              <a:extLst>
                <a:ext uri="{FF2B5EF4-FFF2-40B4-BE49-F238E27FC236}">
                  <a16:creationId xmlns:a16="http://schemas.microsoft.com/office/drawing/2014/main" id="{AE4CD88F-B7FD-5744-951D-1CA69A23F31F}"/>
                </a:ext>
              </a:extLst>
            </p:cNvPr>
            <p:cNvCxnSpPr>
              <a:cxnSpLocks/>
            </p:cNvCxnSpPr>
            <p:nvPr/>
          </p:nvCxnSpPr>
          <p:spPr>
            <a:xfrm flipH="1" flipV="1">
              <a:off x="4353059" y="3628193"/>
              <a:ext cx="410593" cy="360581"/>
            </a:xfrm>
            <a:prstGeom prst="line">
              <a:avLst/>
            </a:prstGeom>
            <a:ln w="22225">
              <a:solidFill>
                <a:srgbClr val="0060BF"/>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F19DC92-D08B-0B4D-8EC0-64E49224A85E}"/>
                </a:ext>
              </a:extLst>
            </p:cNvPr>
            <p:cNvCxnSpPr>
              <a:cxnSpLocks/>
            </p:cNvCxnSpPr>
            <p:nvPr/>
          </p:nvCxnSpPr>
          <p:spPr>
            <a:xfrm flipH="1">
              <a:off x="3154409" y="3628193"/>
              <a:ext cx="1209086" cy="0"/>
            </a:xfrm>
            <a:prstGeom prst="line">
              <a:avLst/>
            </a:prstGeom>
            <a:ln w="22225">
              <a:solidFill>
                <a:srgbClr val="0060BF"/>
              </a:solidFill>
            </a:ln>
          </p:spPr>
          <p:style>
            <a:lnRef idx="1">
              <a:schemeClr val="accent1"/>
            </a:lnRef>
            <a:fillRef idx="0">
              <a:schemeClr val="accent1"/>
            </a:fillRef>
            <a:effectRef idx="0">
              <a:schemeClr val="accent1"/>
            </a:effectRef>
            <a:fontRef idx="minor">
              <a:schemeClr val="tx1"/>
            </a:fontRef>
          </p:style>
        </p:cxnSp>
      </p:grpSp>
      <p:pic>
        <p:nvPicPr>
          <p:cNvPr id="2" name="Audio 1">
            <a:hlinkClick r:id="" action="ppaction://media"/>
            <a:extLst>
              <a:ext uri="{FF2B5EF4-FFF2-40B4-BE49-F238E27FC236}">
                <a16:creationId xmlns:a16="http://schemas.microsoft.com/office/drawing/2014/main" id="{BEA476D6-3B3D-4958-AF03-9FA2DEF269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46344" y="5703094"/>
            <a:ext cx="183356" cy="183356"/>
          </a:xfrm>
          <a:prstGeom prst="rect">
            <a:avLst/>
          </a:prstGeom>
        </p:spPr>
      </p:pic>
      <p:sp>
        <p:nvSpPr>
          <p:cNvPr id="49" name="Oval 48">
            <a:extLst>
              <a:ext uri="{FF2B5EF4-FFF2-40B4-BE49-F238E27FC236}">
                <a16:creationId xmlns:a16="http://schemas.microsoft.com/office/drawing/2014/main" id="{E1131C0D-394C-CA42-86BB-F64E2BE743D1}"/>
              </a:ext>
            </a:extLst>
          </p:cNvPr>
          <p:cNvSpPr>
            <a:spLocks/>
          </p:cNvSpPr>
          <p:nvPr/>
        </p:nvSpPr>
        <p:spPr>
          <a:xfrm>
            <a:off x="3604320" y="2447970"/>
            <a:ext cx="1891292" cy="1891291"/>
          </a:xfrm>
          <a:prstGeom prst="ellipse">
            <a:avLst/>
          </a:prstGeom>
          <a:noFill/>
          <a:ln w="3810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594910768"/>
      </p:ext>
    </p:extLst>
  </p:cSld>
  <p:clrMapOvr>
    <a:masterClrMapping/>
  </p:clrMapOvr>
  <mc:AlternateContent xmlns:mc="http://schemas.openxmlformats.org/markup-compatibility/2006" xmlns:p14="http://schemas.microsoft.com/office/powerpoint/2010/main">
    <mc:Choice Requires="p14">
      <p:transition spd="slow" p14:dur="2000" advTm="114031"/>
    </mc:Choice>
    <mc:Fallback xmlns="">
      <p:transition spd="slow" advTm="114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1" presetClass="entr" presetSubtype="1" fill="hold" grpId="0" nodeType="withEffect">
                                  <p:stCondLst>
                                    <p:cond delay="5000"/>
                                  </p:stCondLst>
                                  <p:childTnLst>
                                    <p:set>
                                      <p:cBhvr>
                                        <p:cTn id="8" dur="1" fill="hold">
                                          <p:stCondLst>
                                            <p:cond delay="0"/>
                                          </p:stCondLst>
                                        </p:cTn>
                                        <p:tgtEl>
                                          <p:spTgt spid="49"/>
                                        </p:tgtEl>
                                        <p:attrNameLst>
                                          <p:attrName>style.visibility</p:attrName>
                                        </p:attrNameLst>
                                      </p:cBhvr>
                                      <p:to>
                                        <p:strVal val="visible"/>
                                      </p:to>
                                    </p:set>
                                    <p:animEffect transition="in" filter="wheel(1)">
                                      <p:cBhvr>
                                        <p:cTn id="9" dur="1000"/>
                                        <p:tgtEl>
                                          <p:spTgt spid="49"/>
                                        </p:tgtEl>
                                      </p:cBhvr>
                                    </p:animEffect>
                                  </p:childTnLst>
                                </p:cTn>
                              </p:par>
                              <p:par>
                                <p:cTn id="10" presetID="10" presetClass="entr" presetSubtype="0" fill="hold" grpId="0" nodeType="withEffect">
                                  <p:stCondLst>
                                    <p:cond delay="50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22" presetClass="entr" presetSubtype="8" fill="hold" nodeType="withEffect">
                                  <p:stCondLst>
                                    <p:cond delay="14000"/>
                                  </p:stCondLst>
                                  <p:childTnLst>
                                    <p:set>
                                      <p:cBhvr>
                                        <p:cTn id="14" dur="1" fill="hold">
                                          <p:stCondLst>
                                            <p:cond delay="0"/>
                                          </p:stCondLst>
                                        </p:cTn>
                                        <p:tgtEl>
                                          <p:spTgt spid="56"/>
                                        </p:tgtEl>
                                        <p:attrNameLst>
                                          <p:attrName>style.visibility</p:attrName>
                                        </p:attrNameLst>
                                      </p:cBhvr>
                                      <p:to>
                                        <p:strVal val="visible"/>
                                      </p:to>
                                    </p:set>
                                    <p:animEffect transition="in" filter="wipe(left)">
                                      <p:cBhvr>
                                        <p:cTn id="15" dur="500"/>
                                        <p:tgtEl>
                                          <p:spTgt spid="56"/>
                                        </p:tgtEl>
                                      </p:cBhvr>
                                    </p:animEffect>
                                  </p:childTnLst>
                                </p:cTn>
                              </p:par>
                              <p:par>
                                <p:cTn id="16" presetID="10" presetClass="entr" presetSubtype="0" fill="hold" grpId="0" nodeType="withEffect">
                                  <p:stCondLst>
                                    <p:cond delay="1400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22" presetClass="entr" presetSubtype="8" fill="hold" nodeType="withEffect">
                                  <p:stCondLst>
                                    <p:cond delay="16000"/>
                                  </p:stCondLst>
                                  <p:childTnLst>
                                    <p:set>
                                      <p:cBhvr>
                                        <p:cTn id="20" dur="1" fill="hold">
                                          <p:stCondLst>
                                            <p:cond delay="0"/>
                                          </p:stCondLst>
                                        </p:cTn>
                                        <p:tgtEl>
                                          <p:spTgt spid="54"/>
                                        </p:tgtEl>
                                        <p:attrNameLst>
                                          <p:attrName>style.visibility</p:attrName>
                                        </p:attrNameLst>
                                      </p:cBhvr>
                                      <p:to>
                                        <p:strVal val="visible"/>
                                      </p:to>
                                    </p:set>
                                    <p:animEffect transition="in" filter="wipe(left)">
                                      <p:cBhvr>
                                        <p:cTn id="21" dur="500"/>
                                        <p:tgtEl>
                                          <p:spTgt spid="54"/>
                                        </p:tgtEl>
                                      </p:cBhvr>
                                    </p:animEffect>
                                  </p:childTnLst>
                                </p:cTn>
                              </p:par>
                              <p:par>
                                <p:cTn id="22" presetID="10" presetClass="entr" presetSubtype="0" fill="hold" grpId="0" nodeType="withEffect">
                                  <p:stCondLst>
                                    <p:cond delay="1600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par>
                                <p:cTn id="25" presetID="22" presetClass="entr" presetSubtype="8" fill="hold" nodeType="withEffect">
                                  <p:stCondLst>
                                    <p:cond delay="20000"/>
                                  </p:stCondLst>
                                  <p:childTnLst>
                                    <p:set>
                                      <p:cBhvr>
                                        <p:cTn id="26" dur="1" fill="hold">
                                          <p:stCondLst>
                                            <p:cond delay="0"/>
                                          </p:stCondLst>
                                        </p:cTn>
                                        <p:tgtEl>
                                          <p:spTgt spid="55"/>
                                        </p:tgtEl>
                                        <p:attrNameLst>
                                          <p:attrName>style.visibility</p:attrName>
                                        </p:attrNameLst>
                                      </p:cBhvr>
                                      <p:to>
                                        <p:strVal val="visible"/>
                                      </p:to>
                                    </p:set>
                                    <p:animEffect transition="in" filter="wipe(left)">
                                      <p:cBhvr>
                                        <p:cTn id="27" dur="500"/>
                                        <p:tgtEl>
                                          <p:spTgt spid="55"/>
                                        </p:tgtEl>
                                      </p:cBhvr>
                                    </p:animEffect>
                                  </p:childTnLst>
                                </p:cTn>
                              </p:par>
                              <p:par>
                                <p:cTn id="28" presetID="10" presetClass="entr" presetSubtype="0" fill="hold" grpId="0" nodeType="withEffect">
                                  <p:stCondLst>
                                    <p:cond delay="2000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par>
                                <p:cTn id="31" presetID="22" presetClass="entr" presetSubtype="2" fill="hold" nodeType="withEffect">
                                  <p:stCondLst>
                                    <p:cond delay="25000"/>
                                  </p:stCondLst>
                                  <p:childTnLst>
                                    <p:set>
                                      <p:cBhvr>
                                        <p:cTn id="32" dur="1" fill="hold">
                                          <p:stCondLst>
                                            <p:cond delay="0"/>
                                          </p:stCondLst>
                                        </p:cTn>
                                        <p:tgtEl>
                                          <p:spTgt spid="30"/>
                                        </p:tgtEl>
                                        <p:attrNameLst>
                                          <p:attrName>style.visibility</p:attrName>
                                        </p:attrNameLst>
                                      </p:cBhvr>
                                      <p:to>
                                        <p:strVal val="visible"/>
                                      </p:to>
                                    </p:set>
                                    <p:animEffect transition="in" filter="wipe(right)">
                                      <p:cBhvr>
                                        <p:cTn id="33" dur="500"/>
                                        <p:tgtEl>
                                          <p:spTgt spid="30"/>
                                        </p:tgtEl>
                                      </p:cBhvr>
                                    </p:animEffect>
                                  </p:childTnLst>
                                </p:cTn>
                              </p:par>
                              <p:par>
                                <p:cTn id="34" presetID="10" presetClass="entr" presetSubtype="0" fill="hold" grpId="0" nodeType="withEffect">
                                  <p:stCondLst>
                                    <p:cond delay="2500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par>
                                <p:cTn id="37" presetID="22" presetClass="entr" presetSubtype="2" fill="hold" nodeType="withEffect">
                                  <p:stCondLst>
                                    <p:cond delay="27000"/>
                                  </p:stCondLst>
                                  <p:childTnLst>
                                    <p:set>
                                      <p:cBhvr>
                                        <p:cTn id="38" dur="1" fill="hold">
                                          <p:stCondLst>
                                            <p:cond delay="0"/>
                                          </p:stCondLst>
                                        </p:cTn>
                                        <p:tgtEl>
                                          <p:spTgt spid="28"/>
                                        </p:tgtEl>
                                        <p:attrNameLst>
                                          <p:attrName>style.visibility</p:attrName>
                                        </p:attrNameLst>
                                      </p:cBhvr>
                                      <p:to>
                                        <p:strVal val="visible"/>
                                      </p:to>
                                    </p:set>
                                    <p:animEffect transition="in" filter="wipe(right)">
                                      <p:cBhvr>
                                        <p:cTn id="39" dur="500"/>
                                        <p:tgtEl>
                                          <p:spTgt spid="28"/>
                                        </p:tgtEl>
                                      </p:cBhvr>
                                    </p:animEffect>
                                  </p:childTnLst>
                                </p:cTn>
                              </p:par>
                              <p:par>
                                <p:cTn id="40" presetID="10" presetClass="entr" presetSubtype="0" fill="hold" grpId="0" nodeType="withEffect">
                                  <p:stCondLst>
                                    <p:cond delay="2700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22" presetClass="entr" presetSubtype="2" fill="hold" nodeType="withEffect">
                                  <p:stCondLst>
                                    <p:cond delay="29000"/>
                                  </p:stCondLst>
                                  <p:childTnLst>
                                    <p:set>
                                      <p:cBhvr>
                                        <p:cTn id="44" dur="1" fill="hold">
                                          <p:stCondLst>
                                            <p:cond delay="0"/>
                                          </p:stCondLst>
                                        </p:cTn>
                                        <p:tgtEl>
                                          <p:spTgt spid="50"/>
                                        </p:tgtEl>
                                        <p:attrNameLst>
                                          <p:attrName>style.visibility</p:attrName>
                                        </p:attrNameLst>
                                      </p:cBhvr>
                                      <p:to>
                                        <p:strVal val="visible"/>
                                      </p:to>
                                    </p:set>
                                    <p:animEffect transition="in" filter="wipe(right)">
                                      <p:cBhvr>
                                        <p:cTn id="45" dur="500"/>
                                        <p:tgtEl>
                                          <p:spTgt spid="50"/>
                                        </p:tgtEl>
                                      </p:cBhvr>
                                    </p:animEffect>
                                  </p:childTnLst>
                                </p:cTn>
                              </p:par>
                              <p:par>
                                <p:cTn id="46" presetID="10" presetClass="entr" presetSubtype="0" fill="hold" grpId="0" nodeType="withEffect">
                                  <p:stCondLst>
                                    <p:cond delay="2900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2"/>
                </p:tgtEl>
              </p:cMediaNode>
            </p:audio>
          </p:childTnLst>
        </p:cTn>
      </p:par>
    </p:tnLst>
    <p:bldLst>
      <p:bldP spid="16" grpId="0"/>
      <p:bldP spid="24" grpId="0"/>
      <p:bldP spid="29" grpId="0"/>
      <p:bldP spid="33" grpId="0"/>
      <p:bldP spid="34" grpId="0"/>
      <p:bldP spid="40" grpId="0"/>
      <p:bldP spid="41" grpId="0"/>
      <p:bldP spid="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410DD5-C42E-B143-9D0F-11511F1A5E6A}"/>
              </a:ext>
            </a:extLst>
          </p:cNvPr>
          <p:cNvSpPr>
            <a:spLocks noGrp="1"/>
          </p:cNvSpPr>
          <p:nvPr>
            <p:ph type="sldNum" sz="quarter" idx="11"/>
          </p:nvPr>
        </p:nvSpPr>
        <p:spPr>
          <a:xfrm>
            <a:off x="8326806" y="6429237"/>
            <a:ext cx="251936" cy="180114"/>
          </a:xfrm>
        </p:spPr>
        <p:txBody>
          <a:bodyPr/>
          <a:lstStyle/>
          <a:p>
            <a:pPr marL="19050">
              <a:lnSpc>
                <a:spcPts val="1568"/>
              </a:lnSpc>
            </a:pPr>
            <a:fld id="{81D60167-4931-47E6-BA6A-407CBD079E47}" type="slidenum">
              <a:rPr lang="en-GB" smtClean="0"/>
              <a:pPr marL="19050">
                <a:lnSpc>
                  <a:spcPts val="1568"/>
                </a:lnSpc>
              </a:pPr>
              <a:t>18</a:t>
            </a:fld>
            <a:endParaRPr lang="en-GB" dirty="0"/>
          </a:p>
        </p:txBody>
      </p:sp>
      <p:sp>
        <p:nvSpPr>
          <p:cNvPr id="5" name="Text Placeholder 1">
            <a:extLst>
              <a:ext uri="{FF2B5EF4-FFF2-40B4-BE49-F238E27FC236}">
                <a16:creationId xmlns:a16="http://schemas.microsoft.com/office/drawing/2014/main" id="{A8C0F8F4-AEED-914A-8C51-A6D6E9ED64DD}"/>
              </a:ext>
            </a:extLst>
          </p:cNvPr>
          <p:cNvSpPr>
            <a:spLocks noGrp="1"/>
          </p:cNvSpPr>
          <p:nvPr>
            <p:ph type="body" sz="quarter" idx="12"/>
          </p:nvPr>
        </p:nvSpPr>
        <p:spPr>
          <a:xfrm>
            <a:off x="0" y="2267040"/>
            <a:ext cx="9144000" cy="1390560"/>
          </a:xfrm>
        </p:spPr>
        <p:txBody>
          <a:bodyPr/>
          <a:lstStyle/>
          <a:p>
            <a:pPr marL="0" indent="0" algn="ctr">
              <a:buNone/>
            </a:pPr>
            <a:r>
              <a:rPr lang="en-GB" altLang="en-US" sz="2400" dirty="0"/>
              <a:t>When is my bias most likely to be </a:t>
            </a:r>
            <a:r>
              <a:rPr lang="en-GB" altLang="en-US" sz="2400"/>
              <a:t>triggered?</a:t>
            </a:r>
          </a:p>
          <a:p>
            <a:pPr marL="0" indent="0" algn="ctr">
              <a:spcBef>
                <a:spcPts val="1200"/>
              </a:spcBef>
              <a:buNone/>
            </a:pPr>
            <a:r>
              <a:rPr lang="en-GB" altLang="en-US" sz="2400"/>
              <a:t>When may I need to pay extra attention </a:t>
            </a:r>
            <a:br>
              <a:rPr lang="en-GB" altLang="en-US" sz="2400"/>
            </a:br>
            <a:r>
              <a:rPr lang="en-GB" altLang="en-US" sz="2400"/>
              <a:t>to conscious decision-making?</a:t>
            </a:r>
            <a:endParaRPr lang="en-GB" altLang="en-US" sz="2400" dirty="0"/>
          </a:p>
        </p:txBody>
      </p:sp>
      <p:grpSp>
        <p:nvGrpSpPr>
          <p:cNvPr id="20" name="Group 19">
            <a:extLst>
              <a:ext uri="{FF2B5EF4-FFF2-40B4-BE49-F238E27FC236}">
                <a16:creationId xmlns:a16="http://schemas.microsoft.com/office/drawing/2014/main" id="{DE626A3D-2E52-904A-87D6-6B78E46552BE}"/>
              </a:ext>
            </a:extLst>
          </p:cNvPr>
          <p:cNvGrpSpPr/>
          <p:nvPr/>
        </p:nvGrpSpPr>
        <p:grpSpPr>
          <a:xfrm>
            <a:off x="1959050" y="4032958"/>
            <a:ext cx="1543049" cy="1543049"/>
            <a:chOff x="2839890" y="4234276"/>
            <a:chExt cx="2057399" cy="2057399"/>
          </a:xfrm>
        </p:grpSpPr>
        <p:sp>
          <p:nvSpPr>
            <p:cNvPr id="14" name="Oval 13">
              <a:extLst>
                <a:ext uri="{FF2B5EF4-FFF2-40B4-BE49-F238E27FC236}">
                  <a16:creationId xmlns:a16="http://schemas.microsoft.com/office/drawing/2014/main" id="{68903D8D-D63F-A249-8E09-905567882906}"/>
                </a:ext>
              </a:extLst>
            </p:cNvPr>
            <p:cNvSpPr>
              <a:spLocks/>
            </p:cNvSpPr>
            <p:nvPr/>
          </p:nvSpPr>
          <p:spPr>
            <a:xfrm>
              <a:off x="2839890" y="4234276"/>
              <a:ext cx="2057399" cy="2057399"/>
            </a:xfrm>
            <a:prstGeom prst="ellipse">
              <a:avLst/>
            </a:prstGeom>
            <a:solidFill>
              <a:schemeClr val="bg1"/>
            </a:solidFill>
            <a:ln w="12700">
              <a:solidFill>
                <a:srgbClr val="EE85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Box 7">
              <a:extLst>
                <a:ext uri="{FF2B5EF4-FFF2-40B4-BE49-F238E27FC236}">
                  <a16:creationId xmlns:a16="http://schemas.microsoft.com/office/drawing/2014/main" id="{15E0AD08-82C2-E348-939E-6ACA77B41224}"/>
                </a:ext>
              </a:extLst>
            </p:cNvPr>
            <p:cNvSpPr txBox="1">
              <a:spLocks/>
            </p:cNvSpPr>
            <p:nvPr/>
          </p:nvSpPr>
          <p:spPr>
            <a:xfrm>
              <a:off x="2959671" y="4708977"/>
              <a:ext cx="1817835" cy="1107996"/>
            </a:xfrm>
            <a:prstGeom prst="rect">
              <a:avLst/>
            </a:prstGeom>
            <a:noFill/>
          </p:spPr>
          <p:txBody>
            <a:bodyPr wrap="square" rtlCol="0">
              <a:spAutoFit/>
            </a:bodyPr>
            <a:lstStyle/>
            <a:p>
              <a:pPr algn="ctr"/>
              <a:r>
                <a:rPr lang="en-GB" altLang="en-US" sz="1600" dirty="0"/>
                <a:t>At start of interview – </a:t>
              </a:r>
              <a:br>
                <a:rPr lang="en-GB" altLang="en-US" sz="1600" dirty="0"/>
              </a:br>
              <a:r>
                <a:rPr lang="en-GB" altLang="en-US" sz="1600" dirty="0"/>
                <a:t>4 minutes</a:t>
              </a:r>
            </a:p>
          </p:txBody>
        </p:sp>
      </p:grpSp>
      <p:grpSp>
        <p:nvGrpSpPr>
          <p:cNvPr id="19" name="Group 18">
            <a:extLst>
              <a:ext uri="{FF2B5EF4-FFF2-40B4-BE49-F238E27FC236}">
                <a16:creationId xmlns:a16="http://schemas.microsoft.com/office/drawing/2014/main" id="{D902B366-C25B-4E43-A2B5-4A4769B2D08C}"/>
              </a:ext>
            </a:extLst>
          </p:cNvPr>
          <p:cNvGrpSpPr/>
          <p:nvPr/>
        </p:nvGrpSpPr>
        <p:grpSpPr>
          <a:xfrm>
            <a:off x="5641902" y="4032958"/>
            <a:ext cx="1543049" cy="1543049"/>
            <a:chOff x="7272669" y="4234276"/>
            <a:chExt cx="2057399" cy="2057399"/>
          </a:xfrm>
        </p:grpSpPr>
        <p:sp>
          <p:nvSpPr>
            <p:cNvPr id="16" name="Oval 15">
              <a:extLst>
                <a:ext uri="{FF2B5EF4-FFF2-40B4-BE49-F238E27FC236}">
                  <a16:creationId xmlns:a16="http://schemas.microsoft.com/office/drawing/2014/main" id="{D070A823-9A55-734B-97C7-A12F08838E14}"/>
                </a:ext>
              </a:extLst>
            </p:cNvPr>
            <p:cNvSpPr>
              <a:spLocks/>
            </p:cNvSpPr>
            <p:nvPr/>
          </p:nvSpPr>
          <p:spPr>
            <a:xfrm>
              <a:off x="7272669" y="4234276"/>
              <a:ext cx="2057399" cy="2057399"/>
            </a:xfrm>
            <a:prstGeom prst="ellipse">
              <a:avLst/>
            </a:prstGeom>
            <a:solidFill>
              <a:schemeClr val="bg1"/>
            </a:solidFill>
            <a:ln w="12700">
              <a:solidFill>
                <a:srgbClr val="EE85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a:extLst>
                <a:ext uri="{FF2B5EF4-FFF2-40B4-BE49-F238E27FC236}">
                  <a16:creationId xmlns:a16="http://schemas.microsoft.com/office/drawing/2014/main" id="{CC68D779-88BC-7643-AF31-43B122BB8DFF}"/>
                </a:ext>
              </a:extLst>
            </p:cNvPr>
            <p:cNvSpPr txBox="1">
              <a:spLocks/>
            </p:cNvSpPr>
            <p:nvPr/>
          </p:nvSpPr>
          <p:spPr>
            <a:xfrm>
              <a:off x="7548760" y="4544831"/>
              <a:ext cx="1505218" cy="1436291"/>
            </a:xfrm>
            <a:prstGeom prst="rect">
              <a:avLst/>
            </a:prstGeom>
            <a:noFill/>
          </p:spPr>
          <p:txBody>
            <a:bodyPr wrap="square" rtlCol="0">
              <a:spAutoFit/>
            </a:bodyPr>
            <a:lstStyle/>
            <a:p>
              <a:pPr algn="ctr"/>
              <a:r>
                <a:rPr lang="en-GB" altLang="en-US" sz="1600" dirty="0"/>
                <a:t>In decision making “wash up”</a:t>
              </a:r>
            </a:p>
          </p:txBody>
        </p:sp>
      </p:grpSp>
      <p:cxnSp>
        <p:nvCxnSpPr>
          <p:cNvPr id="17" name="Straight Connector 16">
            <a:extLst>
              <a:ext uri="{FF2B5EF4-FFF2-40B4-BE49-F238E27FC236}">
                <a16:creationId xmlns:a16="http://schemas.microsoft.com/office/drawing/2014/main" id="{3920D8F8-54C1-EE49-A1FF-F8846711247F}"/>
              </a:ext>
            </a:extLst>
          </p:cNvPr>
          <p:cNvCxnSpPr>
            <a:cxnSpLocks/>
            <a:stCxn id="14" idx="6"/>
            <a:endCxn id="15" idx="2"/>
          </p:cNvCxnSpPr>
          <p:nvPr/>
        </p:nvCxnSpPr>
        <p:spPr>
          <a:xfrm>
            <a:off x="3502099" y="4804483"/>
            <a:ext cx="298377" cy="0"/>
          </a:xfrm>
          <a:prstGeom prst="line">
            <a:avLst/>
          </a:prstGeom>
          <a:ln w="41275">
            <a:solidFill>
              <a:srgbClr val="EE8544"/>
            </a:solidFill>
            <a:prstDash val="sysDot"/>
            <a:tailEnd type="none" w="lg" len="lg"/>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62686BE1-6020-3E42-9300-90D0E5F19FF2}"/>
              </a:ext>
            </a:extLst>
          </p:cNvPr>
          <p:cNvGrpSpPr/>
          <p:nvPr/>
        </p:nvGrpSpPr>
        <p:grpSpPr>
          <a:xfrm>
            <a:off x="3800476" y="4032958"/>
            <a:ext cx="1543049" cy="1543049"/>
            <a:chOff x="5056279" y="4234276"/>
            <a:chExt cx="2057399" cy="2057399"/>
          </a:xfrm>
        </p:grpSpPr>
        <p:sp>
          <p:nvSpPr>
            <p:cNvPr id="15" name="Oval 14">
              <a:extLst>
                <a:ext uri="{FF2B5EF4-FFF2-40B4-BE49-F238E27FC236}">
                  <a16:creationId xmlns:a16="http://schemas.microsoft.com/office/drawing/2014/main" id="{7B614DC7-FE69-D242-803B-CF4FA39B9F76}"/>
                </a:ext>
              </a:extLst>
            </p:cNvPr>
            <p:cNvSpPr>
              <a:spLocks/>
            </p:cNvSpPr>
            <p:nvPr/>
          </p:nvSpPr>
          <p:spPr>
            <a:xfrm>
              <a:off x="5056279" y="4234276"/>
              <a:ext cx="2057399" cy="2057399"/>
            </a:xfrm>
            <a:prstGeom prst="ellipse">
              <a:avLst/>
            </a:prstGeom>
            <a:solidFill>
              <a:schemeClr val="bg1"/>
            </a:solidFill>
            <a:ln w="12700">
              <a:solidFill>
                <a:srgbClr val="EE85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a:extLst>
                <a:ext uri="{FF2B5EF4-FFF2-40B4-BE49-F238E27FC236}">
                  <a16:creationId xmlns:a16="http://schemas.microsoft.com/office/drawing/2014/main" id="{0C8225AC-5AB4-BB48-8815-1830DCED7475}"/>
                </a:ext>
              </a:extLst>
            </p:cNvPr>
            <p:cNvSpPr txBox="1">
              <a:spLocks/>
            </p:cNvSpPr>
            <p:nvPr/>
          </p:nvSpPr>
          <p:spPr>
            <a:xfrm>
              <a:off x="5191844" y="4873125"/>
              <a:ext cx="1786270" cy="779700"/>
            </a:xfrm>
            <a:prstGeom prst="rect">
              <a:avLst/>
            </a:prstGeom>
            <a:noFill/>
          </p:spPr>
          <p:txBody>
            <a:bodyPr wrap="square" rtlCol="0">
              <a:spAutoFit/>
            </a:bodyPr>
            <a:lstStyle/>
            <a:p>
              <a:pPr algn="ctr"/>
              <a:r>
                <a:rPr lang="en-GB" altLang="en-US" sz="1600" dirty="0"/>
                <a:t>At end of interview</a:t>
              </a:r>
            </a:p>
          </p:txBody>
        </p:sp>
      </p:grpSp>
      <p:pic>
        <p:nvPicPr>
          <p:cNvPr id="4" name="Picture 3">
            <a:extLst>
              <a:ext uri="{FF2B5EF4-FFF2-40B4-BE49-F238E27FC236}">
                <a16:creationId xmlns:a16="http://schemas.microsoft.com/office/drawing/2014/main" id="{7597F644-A2ED-9644-80B5-5AA73E92A5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5750" y="1200178"/>
            <a:ext cx="952500" cy="952500"/>
          </a:xfrm>
          <a:prstGeom prst="rect">
            <a:avLst/>
          </a:prstGeom>
        </p:spPr>
      </p:pic>
      <p:pic>
        <p:nvPicPr>
          <p:cNvPr id="3" name="Audio 2">
            <a:hlinkClick r:id="" action="ppaction://media"/>
            <a:extLst>
              <a:ext uri="{FF2B5EF4-FFF2-40B4-BE49-F238E27FC236}">
                <a16:creationId xmlns:a16="http://schemas.microsoft.com/office/drawing/2014/main" id="{E086329B-552B-4FE3-81E2-7E59606FCC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46344" y="5703094"/>
            <a:ext cx="183356" cy="183356"/>
          </a:xfrm>
          <a:prstGeom prst="rect">
            <a:avLst/>
          </a:prstGeom>
        </p:spPr>
      </p:pic>
      <p:cxnSp>
        <p:nvCxnSpPr>
          <p:cNvPr id="18" name="Straight Connector 17">
            <a:extLst>
              <a:ext uri="{FF2B5EF4-FFF2-40B4-BE49-F238E27FC236}">
                <a16:creationId xmlns:a16="http://schemas.microsoft.com/office/drawing/2014/main" id="{275F2300-E21A-4830-B20A-49C03EF4CE5D}"/>
              </a:ext>
            </a:extLst>
          </p:cNvPr>
          <p:cNvCxnSpPr>
            <a:cxnSpLocks/>
          </p:cNvCxnSpPr>
          <p:nvPr/>
        </p:nvCxnSpPr>
        <p:spPr>
          <a:xfrm>
            <a:off x="5343526" y="4804482"/>
            <a:ext cx="298376" cy="0"/>
          </a:xfrm>
          <a:prstGeom prst="line">
            <a:avLst/>
          </a:prstGeom>
          <a:ln w="41275">
            <a:solidFill>
              <a:srgbClr val="EE8544"/>
            </a:solidFill>
            <a:prstDash val="sysDot"/>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6687123"/>
      </p:ext>
    </p:extLst>
  </p:cSld>
  <p:clrMapOvr>
    <a:masterClrMapping/>
  </p:clrMapOvr>
  <mc:AlternateContent xmlns:mc="http://schemas.openxmlformats.org/markup-compatibility/2006" xmlns:p14="http://schemas.microsoft.com/office/powerpoint/2010/main">
    <mc:Choice Requires="p14">
      <p:transition spd="slow" p14:dur="2000" advTm="194771"/>
    </mc:Choice>
    <mc:Fallback xmlns="">
      <p:transition spd="slow" advTm="194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5000"/>
                                  </p:stCondLst>
                                  <p:childTnLst>
                                    <p:set>
                                      <p:cBhvr>
                                        <p:cTn id="8" dur="1" fill="hold">
                                          <p:stCondLst>
                                            <p:cond delay="0"/>
                                          </p:stCondLst>
                                        </p:cTn>
                                        <p:tgtEl>
                                          <p:spTgt spid="5">
                                            <p:txEl>
                                              <p:pRg st="0" end="0"/>
                                            </p:txEl>
                                          </p:spTgt>
                                        </p:tgtEl>
                                        <p:attrNameLst>
                                          <p:attrName>style.visibility</p:attrName>
                                        </p:attrNameLst>
                                      </p:cBhvr>
                                      <p:to>
                                        <p:strVal val="visible"/>
                                      </p:to>
                                    </p:set>
                                    <p:animEffect transition="in" filter="fade">
                                      <p:cBhvr>
                                        <p:cTn id="9" dur="500"/>
                                        <p:tgtEl>
                                          <p:spTgt spid="5">
                                            <p:txEl>
                                              <p:pRg st="0" end="0"/>
                                            </p:txEl>
                                          </p:spTgt>
                                        </p:tgtEl>
                                      </p:cBhvr>
                                    </p:animEffect>
                                  </p:childTnLst>
                                </p:cTn>
                              </p:par>
                              <p:par>
                                <p:cTn id="10" presetID="10" presetClass="entr" presetSubtype="0" fill="hold" grpId="0" nodeType="withEffect">
                                  <p:stCondLst>
                                    <p:cond delay="1000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7300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22" presetClass="entr" presetSubtype="8" fill="hold" nodeType="withEffect">
                                  <p:stCondLst>
                                    <p:cond delay="8500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250"/>
                                        <p:tgtEl>
                                          <p:spTgt spid="17"/>
                                        </p:tgtEl>
                                      </p:cBhvr>
                                    </p:animEffect>
                                  </p:childTnLst>
                                </p:cTn>
                              </p:par>
                              <p:par>
                                <p:cTn id="19" presetID="10" presetClass="entr" presetSubtype="0" fill="hold" nodeType="withEffect">
                                  <p:stCondLst>
                                    <p:cond delay="8500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22" presetClass="entr" presetSubtype="8" fill="hold" nodeType="withEffect">
                                  <p:stCondLst>
                                    <p:cond delay="9100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250"/>
                                        <p:tgtEl>
                                          <p:spTgt spid="18"/>
                                        </p:tgtEl>
                                      </p:cBhvr>
                                    </p:animEffect>
                                  </p:childTnLst>
                                </p:cTn>
                              </p:par>
                              <p:par>
                                <p:cTn id="25" presetID="10" presetClass="entr" presetSubtype="0" fill="hold" nodeType="withEffect">
                                  <p:stCondLst>
                                    <p:cond delay="910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5"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521E1A4-629C-4044-A555-CA3C05D0B959}"/>
              </a:ext>
            </a:extLst>
          </p:cNvPr>
          <p:cNvPicPr>
            <a:picLocks noChangeAspect="1"/>
          </p:cNvPicPr>
          <p:nvPr/>
        </p:nvPicPr>
        <p:blipFill rotWithShape="1">
          <a:blip r:embed="rId4">
            <a:extLst>
              <a:ext uri="{28A0092B-C50C-407E-A947-70E740481C1C}">
                <a14:useLocalDpi xmlns:a14="http://schemas.microsoft.com/office/drawing/2010/main" val="0"/>
              </a:ext>
            </a:extLst>
          </a:blip>
          <a:srcRect l="17197" t="17447" r="17197" b="8782"/>
          <a:stretch/>
        </p:blipFill>
        <p:spPr>
          <a:xfrm>
            <a:off x="-4512" y="0"/>
            <a:ext cx="9144000" cy="6857999"/>
          </a:xfrm>
          <a:prstGeom prst="rect">
            <a:avLst/>
          </a:prstGeom>
        </p:spPr>
      </p:pic>
      <p:sp>
        <p:nvSpPr>
          <p:cNvPr id="2" name="Slide Number Placeholder 1">
            <a:extLst>
              <a:ext uri="{FF2B5EF4-FFF2-40B4-BE49-F238E27FC236}">
                <a16:creationId xmlns:a16="http://schemas.microsoft.com/office/drawing/2014/main" id="{2C603416-9FDB-6D40-808B-972520709C54}"/>
              </a:ext>
            </a:extLst>
          </p:cNvPr>
          <p:cNvSpPr>
            <a:spLocks noGrp="1"/>
          </p:cNvSpPr>
          <p:nvPr>
            <p:ph type="sldNum" sz="quarter" idx="11"/>
          </p:nvPr>
        </p:nvSpPr>
        <p:spPr>
          <a:xfrm>
            <a:off x="8326806" y="6429237"/>
            <a:ext cx="251936" cy="180114"/>
          </a:xfrm>
        </p:spPr>
        <p:txBody>
          <a:bodyPr/>
          <a:lstStyle/>
          <a:p>
            <a:pPr marL="19050">
              <a:lnSpc>
                <a:spcPts val="1568"/>
              </a:lnSpc>
            </a:pPr>
            <a:fld id="{81D60167-4931-47E6-BA6A-407CBD079E47}" type="slidenum">
              <a:rPr lang="en-GB" smtClean="0"/>
              <a:pPr marL="19050">
                <a:lnSpc>
                  <a:spcPts val="1568"/>
                </a:lnSpc>
              </a:pPr>
              <a:t>19</a:t>
            </a:fld>
            <a:endParaRPr lang="en-GB" dirty="0"/>
          </a:p>
        </p:txBody>
      </p:sp>
      <p:sp>
        <p:nvSpPr>
          <p:cNvPr id="8" name="Rectangle 7">
            <a:extLst>
              <a:ext uri="{FF2B5EF4-FFF2-40B4-BE49-F238E27FC236}">
                <a16:creationId xmlns:a16="http://schemas.microsoft.com/office/drawing/2014/main" id="{8EA33402-5867-4E4E-B8DA-3BE788D9A781}"/>
              </a:ext>
            </a:extLst>
          </p:cNvPr>
          <p:cNvSpPr/>
          <p:nvPr/>
        </p:nvSpPr>
        <p:spPr>
          <a:xfrm>
            <a:off x="2395788" y="2286000"/>
            <a:ext cx="4343400" cy="20574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itle 2">
            <a:extLst>
              <a:ext uri="{FF2B5EF4-FFF2-40B4-BE49-F238E27FC236}">
                <a16:creationId xmlns:a16="http://schemas.microsoft.com/office/drawing/2014/main" id="{32F57620-6EAD-E448-A366-904BB77410AA}"/>
              </a:ext>
            </a:extLst>
          </p:cNvPr>
          <p:cNvSpPr txBox="1">
            <a:spLocks/>
          </p:cNvSpPr>
          <p:nvPr/>
        </p:nvSpPr>
        <p:spPr>
          <a:xfrm>
            <a:off x="-4512" y="3214731"/>
            <a:ext cx="9144000" cy="685801"/>
          </a:xfrm>
          <a:prstGeom prst="rect">
            <a:avLst/>
          </a:prstGeom>
        </p:spPr>
        <p:txBody>
          <a:bodyPr vert="horz" wrap="square" lIns="0" tIns="0" rIns="0" bIns="0" rtlCol="0">
            <a:noAutofit/>
          </a:bodyPr>
          <a:lstStyle>
            <a:lvl1pPr>
              <a:lnSpc>
                <a:spcPct val="90000"/>
              </a:lnSpc>
              <a:defRPr sz="3800" b="1" i="0" spc="-55">
                <a:solidFill>
                  <a:schemeClr val="bg1"/>
                </a:solidFill>
                <a:latin typeface="Arial"/>
                <a:ea typeface="+mj-ea"/>
                <a:cs typeface="Arial"/>
              </a:defRPr>
            </a:lvl1pPr>
          </a:lstStyle>
          <a:p>
            <a:pPr algn="ctr"/>
            <a:r>
              <a:rPr lang="en-US" sz="3000" kern="0" dirty="0">
                <a:solidFill>
                  <a:srgbClr val="0060BF"/>
                </a:solidFill>
              </a:rPr>
              <a:t>Micro-behaviours</a:t>
            </a:r>
          </a:p>
          <a:p>
            <a:pPr algn="ctr">
              <a:lnSpc>
                <a:spcPct val="150000"/>
              </a:lnSpc>
            </a:pPr>
            <a:r>
              <a:rPr lang="en-US" sz="1800" b="0" kern="0" dirty="0">
                <a:solidFill>
                  <a:srgbClr val="0060BF"/>
                </a:solidFill>
              </a:rPr>
              <a:t>Unconscious bias in action</a:t>
            </a:r>
          </a:p>
        </p:txBody>
      </p:sp>
      <p:grpSp>
        <p:nvGrpSpPr>
          <p:cNvPr id="10" name="Group 9">
            <a:extLst>
              <a:ext uri="{FF2B5EF4-FFF2-40B4-BE49-F238E27FC236}">
                <a16:creationId xmlns:a16="http://schemas.microsoft.com/office/drawing/2014/main" id="{8CEB5A6E-C7C2-0B43-BD05-3F2B74E09C4D}"/>
              </a:ext>
            </a:extLst>
          </p:cNvPr>
          <p:cNvGrpSpPr/>
          <p:nvPr/>
        </p:nvGrpSpPr>
        <p:grpSpPr>
          <a:xfrm>
            <a:off x="-4512" y="2686050"/>
            <a:ext cx="9144000" cy="357233"/>
            <a:chOff x="-12032" y="2286000"/>
            <a:chExt cx="12192000" cy="476310"/>
          </a:xfrm>
        </p:grpSpPr>
        <p:sp>
          <p:nvSpPr>
            <p:cNvPr id="11" name="Rectangle 10">
              <a:extLst>
                <a:ext uri="{FF2B5EF4-FFF2-40B4-BE49-F238E27FC236}">
                  <a16:creationId xmlns:a16="http://schemas.microsoft.com/office/drawing/2014/main" id="{89446E83-A9C4-4646-9DC2-E6121A5369F2}"/>
                </a:ext>
              </a:extLst>
            </p:cNvPr>
            <p:cNvSpPr/>
            <p:nvPr/>
          </p:nvSpPr>
          <p:spPr>
            <a:xfrm>
              <a:off x="4750468" y="2286000"/>
              <a:ext cx="2667000" cy="476310"/>
            </a:xfrm>
            <a:prstGeom prst="rect">
              <a:avLst/>
            </a:prstGeom>
            <a:noFill/>
            <a:ln>
              <a:solidFill>
                <a:srgbClr val="006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4E3B9070-391E-5C48-AED0-76F13CEDB0DD}"/>
                </a:ext>
              </a:extLst>
            </p:cNvPr>
            <p:cNvSpPr/>
            <p:nvPr/>
          </p:nvSpPr>
          <p:spPr>
            <a:xfrm>
              <a:off x="-12032" y="2339488"/>
              <a:ext cx="12192000" cy="400109"/>
            </a:xfrm>
            <a:prstGeom prst="rect">
              <a:avLst/>
            </a:prstGeom>
          </p:spPr>
          <p:txBody>
            <a:bodyPr wrap="square">
              <a:spAutoFit/>
            </a:bodyPr>
            <a:lstStyle/>
            <a:p>
              <a:pPr algn="ctr"/>
              <a:r>
                <a:rPr lang="en-US" sz="1350" dirty="0">
                  <a:solidFill>
                    <a:srgbClr val="0060BF"/>
                  </a:solidFill>
                </a:rPr>
                <a:t>NEXT SECTION</a:t>
              </a:r>
            </a:p>
          </p:txBody>
        </p:sp>
      </p:grpSp>
      <p:pic>
        <p:nvPicPr>
          <p:cNvPr id="3" name="Audio 2">
            <a:hlinkClick r:id="" action="ppaction://media"/>
            <a:extLst>
              <a:ext uri="{FF2B5EF4-FFF2-40B4-BE49-F238E27FC236}">
                <a16:creationId xmlns:a16="http://schemas.microsoft.com/office/drawing/2014/main" id="{B3B19FB9-D967-4231-8608-3BB2AFB1DA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46344" y="5703094"/>
            <a:ext cx="183356" cy="183356"/>
          </a:xfrm>
          <a:prstGeom prst="rect">
            <a:avLst/>
          </a:prstGeom>
        </p:spPr>
      </p:pic>
      <p:pic>
        <p:nvPicPr>
          <p:cNvPr id="13" name="Picture 12">
            <a:extLst>
              <a:ext uri="{FF2B5EF4-FFF2-40B4-BE49-F238E27FC236}">
                <a16:creationId xmlns:a16="http://schemas.microsoft.com/office/drawing/2014/main" id="{42FC7EEF-B786-4479-ABC9-13815428B9B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26928" b="-1"/>
          <a:stretch/>
        </p:blipFill>
        <p:spPr>
          <a:xfrm>
            <a:off x="0" y="6751480"/>
            <a:ext cx="9144000" cy="142914"/>
          </a:xfrm>
          <a:prstGeom prst="rect">
            <a:avLst/>
          </a:prstGeom>
        </p:spPr>
      </p:pic>
    </p:spTree>
    <p:extLst>
      <p:ext uri="{BB962C8B-B14F-4D97-AF65-F5344CB8AC3E}">
        <p14:creationId xmlns:p14="http://schemas.microsoft.com/office/powerpoint/2010/main" val="927207916"/>
      </p:ext>
    </p:extLst>
  </p:cSld>
  <p:clrMapOvr>
    <a:masterClrMapping/>
  </p:clrMapOvr>
  <mc:AlternateContent xmlns:mc="http://schemas.openxmlformats.org/markup-compatibility/2006" xmlns:p14="http://schemas.microsoft.com/office/powerpoint/2010/main">
    <mc:Choice Requires="p14">
      <p:transition spd="slow" p14:dur="2000" advTm="22549"/>
    </mc:Choice>
    <mc:Fallback xmlns="">
      <p:transition spd="slow" advTm="22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0762893-F487-3C45-9D31-BA58893A3F76}"/>
              </a:ext>
            </a:extLst>
          </p:cNvPr>
          <p:cNvPicPr>
            <a:picLocks noChangeAspect="1"/>
          </p:cNvPicPr>
          <p:nvPr/>
        </p:nvPicPr>
        <p:blipFill rotWithShape="1">
          <a:blip r:embed="rId5">
            <a:extLst>
              <a:ext uri="{28A0092B-C50C-407E-A947-70E740481C1C}">
                <a14:useLocalDpi xmlns:a14="http://schemas.microsoft.com/office/drawing/2010/main" val="0"/>
              </a:ext>
            </a:extLst>
          </a:blip>
          <a:srcRect l="51878" t="23261" r="7090" b="20787"/>
          <a:stretch/>
        </p:blipFill>
        <p:spPr>
          <a:xfrm>
            <a:off x="5616001" y="0"/>
            <a:ext cx="3528000" cy="6781800"/>
          </a:xfrm>
          <a:prstGeom prst="rect">
            <a:avLst/>
          </a:prstGeom>
        </p:spPr>
      </p:pic>
      <p:sp>
        <p:nvSpPr>
          <p:cNvPr id="2" name="Text Placeholder 1">
            <a:extLst>
              <a:ext uri="{FF2B5EF4-FFF2-40B4-BE49-F238E27FC236}">
                <a16:creationId xmlns:a16="http://schemas.microsoft.com/office/drawing/2014/main" id="{269E9CFD-C212-8049-82B6-33DC9E3761DF}"/>
              </a:ext>
            </a:extLst>
          </p:cNvPr>
          <p:cNvSpPr>
            <a:spLocks noGrp="1"/>
          </p:cNvSpPr>
          <p:nvPr>
            <p:ph type="body" sz="quarter" idx="12"/>
          </p:nvPr>
        </p:nvSpPr>
        <p:spPr>
          <a:xfrm>
            <a:off x="743029" y="1736294"/>
            <a:ext cx="4286171" cy="4096578"/>
          </a:xfrm>
        </p:spPr>
        <p:txBody>
          <a:bodyPr/>
          <a:lstStyle/>
          <a:p>
            <a:pPr>
              <a:buClr>
                <a:srgbClr val="EE8544"/>
              </a:buClr>
            </a:pPr>
            <a:r>
              <a:rPr lang="en-GB" sz="1600" dirty="0"/>
              <a:t>Thank you for watching this presentation.</a:t>
            </a:r>
          </a:p>
          <a:p>
            <a:pPr>
              <a:buClr>
                <a:srgbClr val="EE8544"/>
              </a:buClr>
            </a:pPr>
            <a:r>
              <a:rPr lang="en-GB" sz="1600" dirty="0"/>
              <a:t>If you have any technical issues please email them to us using </a:t>
            </a:r>
            <a:r>
              <a:rPr lang="en-GB" sz="1600" dirty="0">
                <a:solidFill>
                  <a:srgbClr val="0060BF"/>
                </a:solidFill>
              </a:rPr>
              <a:t>aspire.together@nhs.net </a:t>
            </a:r>
            <a:r>
              <a:rPr lang="en-GB" sz="1600" dirty="0"/>
              <a:t>and someone will come back to you.</a:t>
            </a:r>
          </a:p>
          <a:p>
            <a:pPr>
              <a:buClr>
                <a:srgbClr val="EE8544"/>
              </a:buClr>
            </a:pPr>
            <a:r>
              <a:rPr lang="en-GB" sz="1600" dirty="0"/>
              <a:t>Please put your phone on mute when not speaking and turn off video cameras.</a:t>
            </a:r>
          </a:p>
          <a:p>
            <a:pPr>
              <a:buClr>
                <a:srgbClr val="EE8544"/>
              </a:buClr>
            </a:pPr>
            <a:r>
              <a:rPr lang="en-GB" sz="1600" dirty="0"/>
              <a:t>We will circulate slides – last slide suggests some extra reading if you are interested.</a:t>
            </a:r>
          </a:p>
          <a:p>
            <a:pPr>
              <a:buClr>
                <a:srgbClr val="EE8544"/>
              </a:buClr>
            </a:pPr>
            <a:r>
              <a:rPr lang="en-GB" sz="1600" b="1" dirty="0">
                <a:solidFill>
                  <a:srgbClr val="0060BF"/>
                </a:solidFill>
              </a:rPr>
              <a:t>Any questions before we start?</a:t>
            </a:r>
          </a:p>
          <a:p>
            <a:pPr>
              <a:buClr>
                <a:srgbClr val="EE8544"/>
              </a:buClr>
            </a:pPr>
            <a:endParaRPr lang="en-GB" sz="1200" b="1" dirty="0">
              <a:solidFill>
                <a:srgbClr val="0060BF"/>
              </a:solidFill>
            </a:endParaRPr>
          </a:p>
          <a:p>
            <a:pPr marL="9525" indent="0">
              <a:buClr>
                <a:srgbClr val="EE8544"/>
              </a:buClr>
              <a:buNone/>
            </a:pPr>
            <a:r>
              <a:rPr lang="en-GB" sz="1600" b="1" dirty="0">
                <a:solidFill>
                  <a:srgbClr val="0060BF"/>
                </a:solidFill>
              </a:rPr>
              <a:t>Throughout the presentation, we will refer to </a:t>
            </a:r>
            <a:r>
              <a:rPr lang="en-GB" sz="1600" b="1">
                <a:solidFill>
                  <a:srgbClr val="0060BF"/>
                </a:solidFill>
              </a:rPr>
              <a:t>the work </a:t>
            </a:r>
            <a:r>
              <a:rPr lang="en-GB" sz="1600" b="1" dirty="0">
                <a:solidFill>
                  <a:srgbClr val="0060BF"/>
                </a:solidFill>
              </a:rPr>
              <a:t>of the Aspire Together Talent Pool, </a:t>
            </a:r>
            <a:r>
              <a:rPr lang="en-GB" sz="1600" b="1">
                <a:solidFill>
                  <a:srgbClr val="0060BF"/>
                </a:solidFill>
              </a:rPr>
              <a:t>because this </a:t>
            </a:r>
            <a:r>
              <a:rPr lang="en-GB" sz="1600" b="1" dirty="0">
                <a:solidFill>
                  <a:srgbClr val="0060BF"/>
                </a:solidFill>
              </a:rPr>
              <a:t>presentation was specifically designed </a:t>
            </a:r>
            <a:r>
              <a:rPr lang="en-GB" sz="1600" b="1">
                <a:solidFill>
                  <a:srgbClr val="0060BF"/>
                </a:solidFill>
              </a:rPr>
              <a:t>to support </a:t>
            </a:r>
            <a:r>
              <a:rPr lang="en-GB" sz="1600" b="1" dirty="0">
                <a:solidFill>
                  <a:srgbClr val="0060BF"/>
                </a:solidFill>
              </a:rPr>
              <a:t>the assessment process.</a:t>
            </a:r>
          </a:p>
          <a:p>
            <a:endParaRPr lang="en-US" sz="1350" dirty="0"/>
          </a:p>
        </p:txBody>
      </p:sp>
      <p:sp>
        <p:nvSpPr>
          <p:cNvPr id="3" name="Title 2">
            <a:extLst>
              <a:ext uri="{FF2B5EF4-FFF2-40B4-BE49-F238E27FC236}">
                <a16:creationId xmlns:a16="http://schemas.microsoft.com/office/drawing/2014/main" id="{3B9C78C7-A854-F948-AE03-1FCB31232AF7}"/>
              </a:ext>
            </a:extLst>
          </p:cNvPr>
          <p:cNvSpPr>
            <a:spLocks noGrp="1"/>
          </p:cNvSpPr>
          <p:nvPr>
            <p:ph type="title"/>
          </p:nvPr>
        </p:nvSpPr>
        <p:spPr>
          <a:xfrm>
            <a:off x="743027" y="704022"/>
            <a:ext cx="7835715" cy="787400"/>
          </a:xfrm>
        </p:spPr>
        <p:txBody>
          <a:bodyPr/>
          <a:lstStyle/>
          <a:p>
            <a:r>
              <a:rPr lang="en-US" dirty="0"/>
              <a:t>Introduction</a:t>
            </a:r>
          </a:p>
        </p:txBody>
      </p:sp>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a:xfrm>
            <a:off x="8326806" y="6429237"/>
            <a:ext cx="251936" cy="180114"/>
          </a:xfrm>
        </p:spPr>
        <p:txBody>
          <a:bodyPr/>
          <a:lstStyle/>
          <a:p>
            <a:pPr marL="19050">
              <a:lnSpc>
                <a:spcPts val="1568"/>
              </a:lnSpc>
            </a:pPr>
            <a:fld id="{81D60167-4931-47E6-BA6A-407CBD079E47}" type="slidenum">
              <a:rPr lang="en-GB" smtClean="0"/>
              <a:pPr marL="19050">
                <a:lnSpc>
                  <a:spcPts val="1568"/>
                </a:lnSpc>
              </a:pPr>
              <a:t>2</a:t>
            </a:fld>
            <a:endParaRPr lang="en-GB" dirty="0"/>
          </a:p>
        </p:txBody>
      </p:sp>
      <p:pic>
        <p:nvPicPr>
          <p:cNvPr id="5" name="Audio 4">
            <a:hlinkClick r:id="" action="ppaction://media"/>
            <a:extLst>
              <a:ext uri="{FF2B5EF4-FFF2-40B4-BE49-F238E27FC236}">
                <a16:creationId xmlns:a16="http://schemas.microsoft.com/office/drawing/2014/main" id="{9A5DC804-C6DF-4439-A745-309F9C02F6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46344" y="5703094"/>
            <a:ext cx="183356" cy="183356"/>
          </a:xfrm>
          <a:prstGeom prst="rect">
            <a:avLst/>
          </a:prstGeom>
        </p:spPr>
      </p:pic>
      <p:pic>
        <p:nvPicPr>
          <p:cNvPr id="17" name="Picture 16">
            <a:extLst>
              <a:ext uri="{FF2B5EF4-FFF2-40B4-BE49-F238E27FC236}">
                <a16:creationId xmlns:a16="http://schemas.microsoft.com/office/drawing/2014/main" id="{3A4CEA5C-F6DF-4DAA-B07A-256A37AD978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26928" b="-1"/>
          <a:stretch/>
        </p:blipFill>
        <p:spPr>
          <a:xfrm>
            <a:off x="0" y="6751480"/>
            <a:ext cx="9144000" cy="142914"/>
          </a:xfrm>
          <a:prstGeom prst="rect">
            <a:avLst/>
          </a:prstGeom>
        </p:spPr>
      </p:pic>
    </p:spTree>
    <p:extLst>
      <p:ext uri="{BB962C8B-B14F-4D97-AF65-F5344CB8AC3E}">
        <p14:creationId xmlns:p14="http://schemas.microsoft.com/office/powerpoint/2010/main" val="2706853373"/>
      </p:ext>
    </p:extLst>
  </p:cSld>
  <p:clrMapOvr>
    <a:masterClrMapping/>
  </p:clrMapOvr>
  <mc:AlternateContent xmlns:mc="http://schemas.openxmlformats.org/markup-compatibility/2006" xmlns:p14="http://schemas.microsoft.com/office/powerpoint/2010/main">
    <mc:Choice Requires="p14">
      <p:transition spd="slow" p14:dur="2000" advTm="94623"/>
    </mc:Choice>
    <mc:Fallback xmlns="">
      <p:transition spd="slow" advTm="94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nodeType="withEffect">
                                  <p:stCondLst>
                                    <p:cond delay="200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childTnLst>
                                </p:cTn>
                              </p:par>
                              <p:par>
                                <p:cTn id="10" presetID="10" presetClass="entr" presetSubtype="0" fill="hold" grpId="0" nodeType="withEffect">
                                  <p:stCondLst>
                                    <p:cond delay="2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5400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par>
                                <p:cTn id="16" presetID="10" presetClass="entr" presetSubtype="0" fill="hold" grpId="0" nodeType="withEffect">
                                  <p:stCondLst>
                                    <p:cond delay="5400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500"/>
                                        <p:tgtEl>
                                          <p:spTgt spid="2">
                                            <p:txEl>
                                              <p:pRg st="1" end="1"/>
                                            </p:txEl>
                                          </p:spTgt>
                                        </p:tgtEl>
                                      </p:cBhvr>
                                    </p:animEffect>
                                  </p:childTnLst>
                                </p:cTn>
                              </p:par>
                              <p:par>
                                <p:cTn id="19" presetID="10" presetClass="entr" presetSubtype="0" fill="hold" grpId="0" nodeType="withEffect">
                                  <p:stCondLst>
                                    <p:cond delay="5400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500"/>
                                        <p:tgtEl>
                                          <p:spTgt spid="2">
                                            <p:txEl>
                                              <p:pRg st="2" end="2"/>
                                            </p:txEl>
                                          </p:spTgt>
                                        </p:tgtEl>
                                      </p:cBhvr>
                                    </p:animEffect>
                                  </p:childTnLst>
                                </p:cTn>
                              </p:par>
                              <p:par>
                                <p:cTn id="22" presetID="10" presetClass="entr" presetSubtype="0" fill="hold" grpId="0" nodeType="withEffect">
                                  <p:stCondLst>
                                    <p:cond delay="5400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500"/>
                                        <p:tgtEl>
                                          <p:spTgt spid="2">
                                            <p:txEl>
                                              <p:pRg st="3" end="3"/>
                                            </p:txEl>
                                          </p:spTgt>
                                        </p:tgtEl>
                                      </p:cBhvr>
                                    </p:animEffect>
                                  </p:childTnLst>
                                </p:cTn>
                              </p:par>
                              <p:par>
                                <p:cTn id="25" presetID="10" presetClass="entr" presetSubtype="0" fill="hold" grpId="0" nodeType="withEffect">
                                  <p:stCondLst>
                                    <p:cond delay="5400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par>
                                <p:cTn id="28" presetID="10" presetClass="entr" presetSubtype="0" fill="hold" grpId="0" nodeType="withEffect">
                                  <p:stCondLst>
                                    <p:cond delay="5400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fade">
                                      <p:cBhvr>
                                        <p:cTn id="3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2" grpId="0" uiExpand="1" build="p"/>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7CCB61-CECD-234C-A194-EE3AC63707D1}"/>
              </a:ext>
            </a:extLst>
          </p:cNvPr>
          <p:cNvSpPr>
            <a:spLocks noGrp="1"/>
          </p:cNvSpPr>
          <p:nvPr>
            <p:ph type="title"/>
          </p:nvPr>
        </p:nvSpPr>
        <p:spPr>
          <a:xfrm>
            <a:off x="743027" y="704022"/>
            <a:ext cx="7835715" cy="787400"/>
          </a:xfrm>
        </p:spPr>
        <p:txBody>
          <a:bodyPr/>
          <a:lstStyle/>
          <a:p>
            <a:r>
              <a:rPr lang="en-US" dirty="0"/>
              <a:t>Micro-behaviours</a:t>
            </a:r>
          </a:p>
        </p:txBody>
      </p:sp>
      <p:sp>
        <p:nvSpPr>
          <p:cNvPr id="4" name="Slide Number Placeholder 3">
            <a:extLst>
              <a:ext uri="{FF2B5EF4-FFF2-40B4-BE49-F238E27FC236}">
                <a16:creationId xmlns:a16="http://schemas.microsoft.com/office/drawing/2014/main" id="{3EF887C2-DBC1-504C-92B4-DD4E150773E0}"/>
              </a:ext>
            </a:extLst>
          </p:cNvPr>
          <p:cNvSpPr>
            <a:spLocks noGrp="1"/>
          </p:cNvSpPr>
          <p:nvPr>
            <p:ph type="sldNum" sz="quarter" idx="10"/>
          </p:nvPr>
        </p:nvSpPr>
        <p:spPr>
          <a:xfrm>
            <a:off x="8326806" y="6429237"/>
            <a:ext cx="251936" cy="180114"/>
          </a:xfrm>
        </p:spPr>
        <p:txBody>
          <a:bodyPr/>
          <a:lstStyle/>
          <a:p>
            <a:pPr marL="19050">
              <a:lnSpc>
                <a:spcPts val="1568"/>
              </a:lnSpc>
            </a:pPr>
            <a:fld id="{81D60167-4931-47E6-BA6A-407CBD079E47}" type="slidenum">
              <a:rPr lang="en-GB" smtClean="0"/>
              <a:pPr marL="19050">
                <a:lnSpc>
                  <a:spcPts val="1568"/>
                </a:lnSpc>
              </a:pPr>
              <a:t>20</a:t>
            </a:fld>
            <a:endParaRPr lang="en-GB" dirty="0"/>
          </a:p>
        </p:txBody>
      </p:sp>
      <p:sp>
        <p:nvSpPr>
          <p:cNvPr id="26" name="Oval 25">
            <a:extLst>
              <a:ext uri="{FF2B5EF4-FFF2-40B4-BE49-F238E27FC236}">
                <a16:creationId xmlns:a16="http://schemas.microsoft.com/office/drawing/2014/main" id="{40FF94BF-7B0E-9344-A3B3-E817D010CF49}"/>
              </a:ext>
            </a:extLst>
          </p:cNvPr>
          <p:cNvSpPr/>
          <p:nvPr/>
        </p:nvSpPr>
        <p:spPr>
          <a:xfrm>
            <a:off x="2680023" y="1831690"/>
            <a:ext cx="3780776" cy="3780774"/>
          </a:xfrm>
          <a:prstGeom prst="ellipse">
            <a:avLst/>
          </a:prstGeom>
          <a:noFill/>
          <a:ln w="6350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a:extLst>
              <a:ext uri="{FF2B5EF4-FFF2-40B4-BE49-F238E27FC236}">
                <a16:creationId xmlns:a16="http://schemas.microsoft.com/office/drawing/2014/main" id="{B904A2CF-F898-F543-8678-F9887EE0FB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7394" y="2130951"/>
            <a:ext cx="2703550" cy="3136117"/>
          </a:xfrm>
          <a:prstGeom prst="rect">
            <a:avLst/>
          </a:prstGeom>
        </p:spPr>
      </p:pic>
      <p:grpSp>
        <p:nvGrpSpPr>
          <p:cNvPr id="10" name="Group 9">
            <a:extLst>
              <a:ext uri="{FF2B5EF4-FFF2-40B4-BE49-F238E27FC236}">
                <a16:creationId xmlns:a16="http://schemas.microsoft.com/office/drawing/2014/main" id="{626EC0BE-7906-4D29-9AEA-7A640A18EBF4}"/>
              </a:ext>
            </a:extLst>
          </p:cNvPr>
          <p:cNvGrpSpPr/>
          <p:nvPr/>
        </p:nvGrpSpPr>
        <p:grpSpPr>
          <a:xfrm>
            <a:off x="1418242" y="1669514"/>
            <a:ext cx="1957146" cy="1927852"/>
            <a:chOff x="2781287" y="1828800"/>
            <a:chExt cx="1865449" cy="1837528"/>
          </a:xfrm>
        </p:grpSpPr>
        <p:sp>
          <p:nvSpPr>
            <p:cNvPr id="35" name="Oval 34">
              <a:extLst>
                <a:ext uri="{FF2B5EF4-FFF2-40B4-BE49-F238E27FC236}">
                  <a16:creationId xmlns:a16="http://schemas.microsoft.com/office/drawing/2014/main" id="{1F7ADC19-EE1B-7E4A-A51F-8DE4BE17F144}"/>
                </a:ext>
              </a:extLst>
            </p:cNvPr>
            <p:cNvSpPr>
              <a:spLocks/>
            </p:cNvSpPr>
            <p:nvPr/>
          </p:nvSpPr>
          <p:spPr>
            <a:xfrm>
              <a:off x="2795247" y="1828800"/>
              <a:ext cx="1837528" cy="1837528"/>
            </a:xfrm>
            <a:prstGeom prst="ellipse">
              <a:avLst/>
            </a:prstGeom>
            <a:solidFill>
              <a:schemeClr val="bg1"/>
            </a:solidFill>
            <a:ln w="38100">
              <a:solidFill>
                <a:srgbClr val="006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TextBox 4">
              <a:extLst>
                <a:ext uri="{FF2B5EF4-FFF2-40B4-BE49-F238E27FC236}">
                  <a16:creationId xmlns:a16="http://schemas.microsoft.com/office/drawing/2014/main" id="{9DF9C711-0835-8849-B368-120A4606A77F}"/>
                </a:ext>
              </a:extLst>
            </p:cNvPr>
            <p:cNvSpPr txBox="1">
              <a:spLocks noChangeArrowheads="1"/>
            </p:cNvSpPr>
            <p:nvPr/>
          </p:nvSpPr>
          <p:spPr bwMode="auto">
            <a:xfrm>
              <a:off x="2781287" y="2556882"/>
              <a:ext cx="1865449" cy="38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n-US" sz="2000" b="1" dirty="0">
                  <a:solidFill>
                    <a:srgbClr val="0060BF"/>
                  </a:solidFill>
                  <a:cs typeface="Arial" panose="020B0604020202020204" pitchFamily="34" charset="0"/>
                </a:rPr>
                <a:t>Verbal</a:t>
              </a:r>
            </a:p>
          </p:txBody>
        </p:sp>
      </p:grpSp>
      <p:grpSp>
        <p:nvGrpSpPr>
          <p:cNvPr id="5" name="Group 4">
            <a:extLst>
              <a:ext uri="{FF2B5EF4-FFF2-40B4-BE49-F238E27FC236}">
                <a16:creationId xmlns:a16="http://schemas.microsoft.com/office/drawing/2014/main" id="{A11C4DEE-D026-4461-9072-DF705550CDDE}"/>
              </a:ext>
            </a:extLst>
          </p:cNvPr>
          <p:cNvGrpSpPr/>
          <p:nvPr/>
        </p:nvGrpSpPr>
        <p:grpSpPr>
          <a:xfrm>
            <a:off x="5826035" y="1669514"/>
            <a:ext cx="1927852" cy="1927852"/>
            <a:chOff x="6982566" y="1828800"/>
            <a:chExt cx="1837528" cy="1837528"/>
          </a:xfrm>
        </p:grpSpPr>
        <p:sp>
          <p:nvSpPr>
            <p:cNvPr id="37" name="Oval 36">
              <a:extLst>
                <a:ext uri="{FF2B5EF4-FFF2-40B4-BE49-F238E27FC236}">
                  <a16:creationId xmlns:a16="http://schemas.microsoft.com/office/drawing/2014/main" id="{5B8F2B58-8A12-834F-80BA-11174C071128}"/>
                </a:ext>
              </a:extLst>
            </p:cNvPr>
            <p:cNvSpPr>
              <a:spLocks/>
            </p:cNvSpPr>
            <p:nvPr/>
          </p:nvSpPr>
          <p:spPr>
            <a:xfrm>
              <a:off x="6982566" y="1828800"/>
              <a:ext cx="1837528" cy="1837528"/>
            </a:xfrm>
            <a:prstGeom prst="ellipse">
              <a:avLst/>
            </a:prstGeom>
            <a:solidFill>
              <a:schemeClr val="bg1"/>
            </a:solidFill>
            <a:ln w="38100">
              <a:solidFill>
                <a:srgbClr val="006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TextBox 5">
              <a:extLst>
                <a:ext uri="{FF2B5EF4-FFF2-40B4-BE49-F238E27FC236}">
                  <a16:creationId xmlns:a16="http://schemas.microsoft.com/office/drawing/2014/main" id="{A019110A-72D0-9246-8134-2CE21A0D9D65}"/>
                </a:ext>
              </a:extLst>
            </p:cNvPr>
            <p:cNvSpPr txBox="1">
              <a:spLocks noChangeArrowheads="1"/>
            </p:cNvSpPr>
            <p:nvPr/>
          </p:nvSpPr>
          <p:spPr bwMode="auto">
            <a:xfrm>
              <a:off x="6982566" y="2556882"/>
              <a:ext cx="1837528" cy="38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n-US" sz="2000" b="1" dirty="0">
                  <a:solidFill>
                    <a:srgbClr val="0060BF"/>
                  </a:solidFill>
                  <a:cs typeface="Arial" panose="020B0604020202020204" pitchFamily="34" charset="0"/>
                </a:rPr>
                <a:t>Conscious</a:t>
              </a:r>
            </a:p>
          </p:txBody>
        </p:sp>
      </p:grpSp>
      <p:grpSp>
        <p:nvGrpSpPr>
          <p:cNvPr id="6" name="Group 5">
            <a:extLst>
              <a:ext uri="{FF2B5EF4-FFF2-40B4-BE49-F238E27FC236}">
                <a16:creationId xmlns:a16="http://schemas.microsoft.com/office/drawing/2014/main" id="{2C3D3FF3-8070-41CA-8952-427089B87711}"/>
              </a:ext>
            </a:extLst>
          </p:cNvPr>
          <p:cNvGrpSpPr/>
          <p:nvPr/>
        </p:nvGrpSpPr>
        <p:grpSpPr>
          <a:xfrm>
            <a:off x="5734256" y="3863348"/>
            <a:ext cx="2111408" cy="1927852"/>
            <a:chOff x="6895088" y="3919848"/>
            <a:chExt cx="2012484" cy="1837528"/>
          </a:xfrm>
        </p:grpSpPr>
        <p:sp>
          <p:nvSpPr>
            <p:cNvPr id="38" name="Oval 37">
              <a:extLst>
                <a:ext uri="{FF2B5EF4-FFF2-40B4-BE49-F238E27FC236}">
                  <a16:creationId xmlns:a16="http://schemas.microsoft.com/office/drawing/2014/main" id="{AC0199C1-3DA9-5E44-840B-AC1EF91C3F34}"/>
                </a:ext>
              </a:extLst>
            </p:cNvPr>
            <p:cNvSpPr>
              <a:spLocks/>
            </p:cNvSpPr>
            <p:nvPr/>
          </p:nvSpPr>
          <p:spPr>
            <a:xfrm>
              <a:off x="6982566" y="3919848"/>
              <a:ext cx="1837528" cy="1837528"/>
            </a:xfrm>
            <a:prstGeom prst="ellipse">
              <a:avLst/>
            </a:prstGeom>
            <a:solidFill>
              <a:schemeClr val="bg1"/>
            </a:solidFill>
            <a:ln w="38100">
              <a:solidFill>
                <a:srgbClr val="006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TextBox 6">
              <a:extLst>
                <a:ext uri="{FF2B5EF4-FFF2-40B4-BE49-F238E27FC236}">
                  <a16:creationId xmlns:a16="http://schemas.microsoft.com/office/drawing/2014/main" id="{C059E454-51CF-5F4A-B49A-476AA9DD882C}"/>
                </a:ext>
              </a:extLst>
            </p:cNvPr>
            <p:cNvSpPr txBox="1">
              <a:spLocks noChangeArrowheads="1"/>
            </p:cNvSpPr>
            <p:nvPr/>
          </p:nvSpPr>
          <p:spPr bwMode="auto">
            <a:xfrm>
              <a:off x="6895088" y="4647930"/>
              <a:ext cx="2012484" cy="38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n-US" sz="2000" b="1" dirty="0">
                  <a:solidFill>
                    <a:srgbClr val="0060BF"/>
                  </a:solidFill>
                  <a:cs typeface="Arial" panose="020B0604020202020204" pitchFamily="34" charset="0"/>
                </a:rPr>
                <a:t>Unconscious</a:t>
              </a:r>
            </a:p>
          </p:txBody>
        </p:sp>
      </p:grpSp>
      <p:grpSp>
        <p:nvGrpSpPr>
          <p:cNvPr id="8" name="Group 7">
            <a:extLst>
              <a:ext uri="{FF2B5EF4-FFF2-40B4-BE49-F238E27FC236}">
                <a16:creationId xmlns:a16="http://schemas.microsoft.com/office/drawing/2014/main" id="{C5F996E6-A4B5-496D-9B5D-EDF8A059832E}"/>
              </a:ext>
            </a:extLst>
          </p:cNvPr>
          <p:cNvGrpSpPr/>
          <p:nvPr/>
        </p:nvGrpSpPr>
        <p:grpSpPr>
          <a:xfrm>
            <a:off x="1298336" y="3863348"/>
            <a:ext cx="2196955" cy="1927852"/>
            <a:chOff x="2667000" y="3919848"/>
            <a:chExt cx="2094022" cy="1837528"/>
          </a:xfrm>
        </p:grpSpPr>
        <p:sp>
          <p:nvSpPr>
            <p:cNvPr id="36" name="Oval 35">
              <a:extLst>
                <a:ext uri="{FF2B5EF4-FFF2-40B4-BE49-F238E27FC236}">
                  <a16:creationId xmlns:a16="http://schemas.microsoft.com/office/drawing/2014/main" id="{BE6F710B-B362-D541-9F5B-4CC988E5C5C5}"/>
                </a:ext>
              </a:extLst>
            </p:cNvPr>
            <p:cNvSpPr>
              <a:spLocks/>
            </p:cNvSpPr>
            <p:nvPr/>
          </p:nvSpPr>
          <p:spPr>
            <a:xfrm>
              <a:off x="2795247" y="3919848"/>
              <a:ext cx="1837528" cy="1837528"/>
            </a:xfrm>
            <a:prstGeom prst="ellipse">
              <a:avLst/>
            </a:prstGeom>
            <a:solidFill>
              <a:schemeClr val="bg1"/>
            </a:solidFill>
            <a:ln w="38100">
              <a:solidFill>
                <a:srgbClr val="006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TextBox 7">
              <a:extLst>
                <a:ext uri="{FF2B5EF4-FFF2-40B4-BE49-F238E27FC236}">
                  <a16:creationId xmlns:a16="http://schemas.microsoft.com/office/drawing/2014/main" id="{4A2B0E7F-6781-A14A-98A8-81C9EAA2C9C3}"/>
                </a:ext>
              </a:extLst>
            </p:cNvPr>
            <p:cNvSpPr txBox="1">
              <a:spLocks noChangeArrowheads="1"/>
            </p:cNvSpPr>
            <p:nvPr/>
          </p:nvSpPr>
          <p:spPr bwMode="auto">
            <a:xfrm>
              <a:off x="2667000" y="4615473"/>
              <a:ext cx="2094022"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n-US" sz="2000" b="1" dirty="0">
                  <a:solidFill>
                    <a:srgbClr val="0060BF"/>
                  </a:solidFill>
                  <a:cs typeface="Arial" panose="020B0604020202020204" pitchFamily="34" charset="0"/>
                </a:rPr>
                <a:t>Non-verbal</a:t>
              </a:r>
            </a:p>
          </p:txBody>
        </p:sp>
      </p:grpSp>
      <p:pic>
        <p:nvPicPr>
          <p:cNvPr id="2" name="Audio 1">
            <a:hlinkClick r:id="" action="ppaction://media"/>
            <a:extLst>
              <a:ext uri="{FF2B5EF4-FFF2-40B4-BE49-F238E27FC236}">
                <a16:creationId xmlns:a16="http://schemas.microsoft.com/office/drawing/2014/main" id="{73D7BDEB-32FA-40D9-BA60-6F38BE713B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46344" y="5703094"/>
            <a:ext cx="183356" cy="183356"/>
          </a:xfrm>
          <a:prstGeom prst="rect">
            <a:avLst/>
          </a:prstGeom>
        </p:spPr>
      </p:pic>
    </p:spTree>
    <p:extLst>
      <p:ext uri="{BB962C8B-B14F-4D97-AF65-F5344CB8AC3E}">
        <p14:creationId xmlns:p14="http://schemas.microsoft.com/office/powerpoint/2010/main" val="3155953076"/>
      </p:ext>
    </p:extLst>
  </p:cSld>
  <p:clrMapOvr>
    <a:masterClrMapping/>
  </p:clrMapOvr>
  <mc:AlternateContent xmlns:mc="http://schemas.openxmlformats.org/markup-compatibility/2006" xmlns:p14="http://schemas.microsoft.com/office/powerpoint/2010/main">
    <mc:Choice Requires="p14">
      <p:transition spd="slow" p14:dur="2000" advTm="24575"/>
    </mc:Choice>
    <mc:Fallback xmlns="">
      <p:transition spd="slow" advTm="24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1" presetClass="entr" presetSubtype="1" fill="hold" grpId="0" nodeType="withEffect">
                                  <p:stCondLst>
                                    <p:cond delay="2000"/>
                                  </p:stCondLst>
                                  <p:childTnLst>
                                    <p:set>
                                      <p:cBhvr>
                                        <p:cTn id="8" dur="1" fill="hold">
                                          <p:stCondLst>
                                            <p:cond delay="0"/>
                                          </p:stCondLst>
                                        </p:cTn>
                                        <p:tgtEl>
                                          <p:spTgt spid="26"/>
                                        </p:tgtEl>
                                        <p:attrNameLst>
                                          <p:attrName>style.visibility</p:attrName>
                                        </p:attrNameLst>
                                      </p:cBhvr>
                                      <p:to>
                                        <p:strVal val="visible"/>
                                      </p:to>
                                    </p:set>
                                    <p:animEffect transition="in" filter="wheel(1)">
                                      <p:cBhvr>
                                        <p:cTn id="9" dur="750"/>
                                        <p:tgtEl>
                                          <p:spTgt spid="26"/>
                                        </p:tgtEl>
                                      </p:cBhvr>
                                    </p:animEffect>
                                  </p:childTnLst>
                                </p:cTn>
                              </p:par>
                              <p:par>
                                <p:cTn id="10" presetID="53" presetClass="entr" presetSubtype="16" fill="hold" nodeType="withEffect">
                                  <p:stCondLst>
                                    <p:cond delay="200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1600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2000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1300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nodeType="withEffect">
                                  <p:stCondLst>
                                    <p:cond delay="1200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7B2B8C-FDF8-4AB9-80A9-2C9F1607846E}"/>
              </a:ext>
            </a:extLst>
          </p:cNvPr>
          <p:cNvSpPr>
            <a:spLocks noGrp="1"/>
          </p:cNvSpPr>
          <p:nvPr>
            <p:ph type="body" sz="quarter" idx="4294967295"/>
          </p:nvPr>
        </p:nvSpPr>
        <p:spPr>
          <a:xfrm>
            <a:off x="482951" y="1805101"/>
            <a:ext cx="4457700" cy="2933700"/>
          </a:xfrm>
        </p:spPr>
        <p:txBody>
          <a:bodyPr/>
          <a:lstStyle/>
          <a:p>
            <a:pPr marL="9525" indent="0" algn="ctr">
              <a:buNone/>
            </a:pPr>
            <a:r>
              <a:rPr lang="en-GB" sz="1600" dirty="0">
                <a:solidFill>
                  <a:schemeClr val="bg1"/>
                </a:solidFill>
              </a:rPr>
              <a:t>“I walked into the interview room and when I put my hand up to shake his hand he was like (showed a limp hand) …There was a reluctance …he was like surprised. </a:t>
            </a:r>
          </a:p>
          <a:p>
            <a:pPr marL="9525" indent="0" algn="ctr">
              <a:buNone/>
            </a:pPr>
            <a:r>
              <a:rPr lang="en-GB" sz="1600" dirty="0">
                <a:solidFill>
                  <a:schemeClr val="bg1"/>
                </a:solidFill>
              </a:rPr>
              <a:t>I did feel that like because of his reaction and surprise, did he think that I wouldn’t be as good as anyone else because of who I was?  I just felt the need to try even harder …I think it made me want to go into overkill… I thought ‘Serena you should be disappointed with yourself, don’t look too desperate for the job because you’re not, because you know you are worthy of it… Because I thought his negative reaction meant that I wasn’t going to be as good as the others, and I have to try (to) be </a:t>
            </a:r>
            <a:r>
              <a:rPr lang="en-GB" sz="1600">
                <a:solidFill>
                  <a:schemeClr val="bg1"/>
                </a:solidFill>
              </a:rPr>
              <a:t>extra </a:t>
            </a:r>
            <a:br>
              <a:rPr lang="en-GB" sz="1600">
                <a:solidFill>
                  <a:schemeClr val="bg1"/>
                </a:solidFill>
              </a:rPr>
            </a:br>
            <a:r>
              <a:rPr lang="en-GB" sz="1600">
                <a:solidFill>
                  <a:schemeClr val="bg1"/>
                </a:solidFill>
              </a:rPr>
              <a:t>extra </a:t>
            </a:r>
            <a:r>
              <a:rPr lang="en-GB" sz="1600" dirty="0">
                <a:solidFill>
                  <a:schemeClr val="bg1"/>
                </a:solidFill>
              </a:rPr>
              <a:t>special.”</a:t>
            </a:r>
            <a:endParaRPr lang="en-GB" sz="1600" dirty="0"/>
          </a:p>
        </p:txBody>
      </p:sp>
      <p:sp>
        <p:nvSpPr>
          <p:cNvPr id="4" name="TextBox 3">
            <a:extLst>
              <a:ext uri="{FF2B5EF4-FFF2-40B4-BE49-F238E27FC236}">
                <a16:creationId xmlns:a16="http://schemas.microsoft.com/office/drawing/2014/main" id="{9AC2A145-8ED1-D748-8072-76322D44CD7F}"/>
              </a:ext>
            </a:extLst>
          </p:cNvPr>
          <p:cNvSpPr txBox="1"/>
          <p:nvPr/>
        </p:nvSpPr>
        <p:spPr>
          <a:xfrm>
            <a:off x="0" y="5691030"/>
            <a:ext cx="5423602" cy="461665"/>
          </a:xfrm>
          <a:prstGeom prst="rect">
            <a:avLst/>
          </a:prstGeom>
          <a:noFill/>
        </p:spPr>
        <p:txBody>
          <a:bodyPr wrap="square" rtlCol="0">
            <a:spAutoFit/>
          </a:bodyPr>
          <a:lstStyle/>
          <a:p>
            <a:pPr algn="ctr"/>
            <a:r>
              <a:rPr lang="en-US" sz="1200" b="1" dirty="0">
                <a:solidFill>
                  <a:schemeClr val="bg1"/>
                </a:solidFill>
              </a:rPr>
              <a:t>‘Serena’, Senior black UK female civil servant </a:t>
            </a:r>
          </a:p>
          <a:p>
            <a:pPr algn="ctr"/>
            <a:r>
              <a:rPr lang="en-US" sz="1200" b="1" dirty="0">
                <a:solidFill>
                  <a:schemeClr val="bg1"/>
                </a:solidFill>
              </a:rPr>
              <a:t>(from Atewologun, 2011)</a:t>
            </a:r>
          </a:p>
        </p:txBody>
      </p:sp>
      <p:pic>
        <p:nvPicPr>
          <p:cNvPr id="8" name="Picture 7">
            <a:extLst>
              <a:ext uri="{FF2B5EF4-FFF2-40B4-BE49-F238E27FC236}">
                <a16:creationId xmlns:a16="http://schemas.microsoft.com/office/drawing/2014/main" id="{85695FD8-0F8C-684E-ABD1-8CD506025F9F}"/>
              </a:ext>
            </a:extLst>
          </p:cNvPr>
          <p:cNvPicPr>
            <a:picLocks noChangeAspect="1"/>
          </p:cNvPicPr>
          <p:nvPr/>
        </p:nvPicPr>
        <p:blipFill rotWithShape="1">
          <a:blip r:embed="rId5">
            <a:extLst>
              <a:ext uri="{28A0092B-C50C-407E-A947-70E740481C1C}">
                <a14:useLocalDpi xmlns:a14="http://schemas.microsoft.com/office/drawing/2010/main" val="0"/>
              </a:ext>
            </a:extLst>
          </a:blip>
          <a:srcRect l="58118" r="14448"/>
          <a:stretch/>
        </p:blipFill>
        <p:spPr>
          <a:xfrm>
            <a:off x="5616001" y="0"/>
            <a:ext cx="3528000" cy="6781800"/>
          </a:xfrm>
          <a:prstGeom prst="rect">
            <a:avLst/>
          </a:prstGeom>
        </p:spPr>
      </p:pic>
      <p:pic>
        <p:nvPicPr>
          <p:cNvPr id="9" name="Picture 8">
            <a:extLst>
              <a:ext uri="{FF2B5EF4-FFF2-40B4-BE49-F238E27FC236}">
                <a16:creationId xmlns:a16="http://schemas.microsoft.com/office/drawing/2014/main" id="{F4ADFE75-DC5A-BC43-8C28-1E219F4823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35551" y="762000"/>
            <a:ext cx="952500" cy="952500"/>
          </a:xfrm>
          <a:prstGeom prst="rect">
            <a:avLst/>
          </a:prstGeom>
        </p:spPr>
      </p:pic>
      <p:sp>
        <p:nvSpPr>
          <p:cNvPr id="3" name="Slide Number Placeholder 2">
            <a:extLst>
              <a:ext uri="{FF2B5EF4-FFF2-40B4-BE49-F238E27FC236}">
                <a16:creationId xmlns:a16="http://schemas.microsoft.com/office/drawing/2014/main" id="{751D8A60-9CED-46FF-B0F6-998685E73AD0}"/>
              </a:ext>
            </a:extLst>
          </p:cNvPr>
          <p:cNvSpPr>
            <a:spLocks noGrp="1"/>
          </p:cNvSpPr>
          <p:nvPr>
            <p:ph type="sldNum" sz="quarter" idx="11"/>
          </p:nvPr>
        </p:nvSpPr>
        <p:spPr>
          <a:xfrm>
            <a:off x="8326806" y="6429237"/>
            <a:ext cx="251936" cy="180114"/>
          </a:xfrm>
        </p:spPr>
        <p:txBody>
          <a:bodyPr/>
          <a:lstStyle/>
          <a:p>
            <a:pPr marL="19050">
              <a:lnSpc>
                <a:spcPts val="1568"/>
              </a:lnSpc>
            </a:pPr>
            <a:fld id="{81D60167-4931-47E6-BA6A-407CBD079E47}" type="slidenum">
              <a:rPr lang="en-GB" smtClean="0"/>
              <a:pPr marL="19050">
                <a:lnSpc>
                  <a:spcPts val="1568"/>
                </a:lnSpc>
              </a:pPr>
              <a:t>21</a:t>
            </a:fld>
            <a:endParaRPr lang="en-GB" dirty="0"/>
          </a:p>
        </p:txBody>
      </p:sp>
      <p:pic>
        <p:nvPicPr>
          <p:cNvPr id="5" name="Audio 4">
            <a:hlinkClick r:id="" action="ppaction://media"/>
            <a:extLst>
              <a:ext uri="{FF2B5EF4-FFF2-40B4-BE49-F238E27FC236}">
                <a16:creationId xmlns:a16="http://schemas.microsoft.com/office/drawing/2014/main" id="{F7ED281F-AD3A-4913-A107-A258B93949E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846344" y="5703094"/>
            <a:ext cx="183356" cy="183356"/>
          </a:xfrm>
          <a:prstGeom prst="rect">
            <a:avLst/>
          </a:prstGeom>
        </p:spPr>
      </p:pic>
    </p:spTree>
    <p:custDataLst>
      <p:tags r:id="rId1"/>
    </p:custDataLst>
    <p:extLst>
      <p:ext uri="{BB962C8B-B14F-4D97-AF65-F5344CB8AC3E}">
        <p14:creationId xmlns:p14="http://schemas.microsoft.com/office/powerpoint/2010/main" val="2232564214"/>
      </p:ext>
    </p:extLst>
  </p:cSld>
  <p:clrMapOvr>
    <a:masterClrMapping/>
  </p:clrMapOvr>
  <mc:AlternateContent xmlns:mc="http://schemas.openxmlformats.org/markup-compatibility/2006" xmlns:p14="http://schemas.microsoft.com/office/powerpoint/2010/main">
    <mc:Choice Requires="p14">
      <p:transition spd="med" p14:dur="700" advTm="255175">
        <p:fade/>
      </p:transition>
    </mc:Choice>
    <mc:Fallback xmlns="">
      <p:transition spd="med" advTm="2551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29E99C-D223-B749-B6FF-FE3029DD5E08}"/>
              </a:ext>
            </a:extLst>
          </p:cNvPr>
          <p:cNvSpPr>
            <a:spLocks noGrp="1"/>
          </p:cNvSpPr>
          <p:nvPr>
            <p:ph type="sldNum" sz="quarter" idx="10"/>
          </p:nvPr>
        </p:nvSpPr>
        <p:spPr>
          <a:xfrm>
            <a:off x="8326806" y="6429237"/>
            <a:ext cx="251936" cy="180114"/>
          </a:xfrm>
        </p:spPr>
        <p:txBody>
          <a:bodyPr/>
          <a:lstStyle/>
          <a:p>
            <a:pPr marL="19050">
              <a:lnSpc>
                <a:spcPts val="1568"/>
              </a:lnSpc>
            </a:pPr>
            <a:fld id="{81D60167-4931-47E6-BA6A-407CBD079E47}" type="slidenum">
              <a:rPr lang="en-GB" smtClean="0"/>
              <a:pPr marL="19050">
                <a:lnSpc>
                  <a:spcPts val="1568"/>
                </a:lnSpc>
              </a:pPr>
              <a:t>22</a:t>
            </a:fld>
            <a:endParaRPr lang="en-GB" dirty="0"/>
          </a:p>
        </p:txBody>
      </p:sp>
      <p:grpSp>
        <p:nvGrpSpPr>
          <p:cNvPr id="3" name="Group 2">
            <a:extLst>
              <a:ext uri="{FF2B5EF4-FFF2-40B4-BE49-F238E27FC236}">
                <a16:creationId xmlns:a16="http://schemas.microsoft.com/office/drawing/2014/main" id="{0059784A-EBFE-46D9-AC0A-E354C63003F8}"/>
              </a:ext>
            </a:extLst>
          </p:cNvPr>
          <p:cNvGrpSpPr/>
          <p:nvPr/>
        </p:nvGrpSpPr>
        <p:grpSpPr>
          <a:xfrm>
            <a:off x="710415" y="2812360"/>
            <a:ext cx="3861585" cy="2731190"/>
            <a:chOff x="947220" y="2632214"/>
            <a:chExt cx="5148780" cy="3641587"/>
          </a:xfrm>
        </p:grpSpPr>
        <p:sp>
          <p:nvSpPr>
            <p:cNvPr id="17" name="Rectangle 16">
              <a:extLst>
                <a:ext uri="{FF2B5EF4-FFF2-40B4-BE49-F238E27FC236}">
                  <a16:creationId xmlns:a16="http://schemas.microsoft.com/office/drawing/2014/main" id="{448A55C1-1955-AC4A-83D4-AE5FB392F495}"/>
                </a:ext>
              </a:extLst>
            </p:cNvPr>
            <p:cNvSpPr/>
            <p:nvPr/>
          </p:nvSpPr>
          <p:spPr>
            <a:xfrm>
              <a:off x="947220" y="2632214"/>
              <a:ext cx="5148780" cy="3641587"/>
            </a:xfrm>
            <a:prstGeom prst="rect">
              <a:avLst/>
            </a:prstGeom>
            <a:solidFill>
              <a:srgbClr val="2D3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Box 4">
              <a:extLst>
                <a:ext uri="{FF2B5EF4-FFF2-40B4-BE49-F238E27FC236}">
                  <a16:creationId xmlns:a16="http://schemas.microsoft.com/office/drawing/2014/main" id="{A37BE654-22EB-1144-A6BD-F52F972132B5}"/>
                </a:ext>
              </a:extLst>
            </p:cNvPr>
            <p:cNvSpPr txBox="1">
              <a:spLocks noChangeArrowheads="1"/>
            </p:cNvSpPr>
            <p:nvPr/>
          </p:nvSpPr>
          <p:spPr bwMode="auto">
            <a:xfrm>
              <a:off x="1468477" y="3066999"/>
              <a:ext cx="396999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2400" b="1" dirty="0">
                  <a:solidFill>
                    <a:schemeClr val="bg1"/>
                  </a:solidFill>
                  <a:cs typeface="Arial" panose="020B0604020202020204" pitchFamily="34" charset="0"/>
                </a:rPr>
                <a:t>Micro-affirmations</a:t>
              </a:r>
            </a:p>
          </p:txBody>
        </p:sp>
        <p:sp>
          <p:nvSpPr>
            <p:cNvPr id="9" name="TextBox 8">
              <a:extLst>
                <a:ext uri="{FF2B5EF4-FFF2-40B4-BE49-F238E27FC236}">
                  <a16:creationId xmlns:a16="http://schemas.microsoft.com/office/drawing/2014/main" id="{9AF01368-9CDF-0C4B-AC78-9588A137BA20}"/>
                </a:ext>
              </a:extLst>
            </p:cNvPr>
            <p:cNvSpPr txBox="1"/>
            <p:nvPr/>
          </p:nvSpPr>
          <p:spPr>
            <a:xfrm>
              <a:off x="1468479" y="3654594"/>
              <a:ext cx="4355541" cy="2092880"/>
            </a:xfrm>
            <a:prstGeom prst="rect">
              <a:avLst/>
            </a:prstGeom>
            <a:noFill/>
          </p:spPr>
          <p:txBody>
            <a:bodyPr wrap="square" rtlCol="0">
              <a:spAutoFit/>
            </a:bodyPr>
            <a:lstStyle/>
            <a:p>
              <a:pPr marL="214313" indent="-214313">
                <a:buFont typeface="Arial" panose="020B0604020202020204" pitchFamily="34" charset="0"/>
                <a:buChar char="•"/>
              </a:pPr>
              <a:r>
                <a:rPr lang="en-GB" sz="1600" dirty="0">
                  <a:solidFill>
                    <a:schemeClr val="bg1"/>
                  </a:solidFill>
                </a:rPr>
                <a:t>Small, short-lived </a:t>
              </a:r>
              <a:r>
                <a:rPr lang="en-GB" sz="1600">
                  <a:solidFill>
                    <a:schemeClr val="bg1"/>
                  </a:solidFill>
                </a:rPr>
                <a:t>and hard-</a:t>
              </a:r>
              <a:br>
                <a:rPr lang="en-GB" sz="1600">
                  <a:solidFill>
                    <a:schemeClr val="bg1"/>
                  </a:solidFill>
                </a:rPr>
              </a:br>
              <a:r>
                <a:rPr lang="en-GB" sz="1600">
                  <a:solidFill>
                    <a:schemeClr val="bg1"/>
                  </a:solidFill>
                </a:rPr>
                <a:t>to-see</a:t>
              </a:r>
              <a:endParaRPr lang="en-GB" sz="1600" dirty="0">
                <a:solidFill>
                  <a:schemeClr val="bg1"/>
                </a:solidFill>
              </a:endParaRPr>
            </a:p>
            <a:p>
              <a:pPr marL="214313" indent="-214313">
                <a:buFont typeface="Arial" panose="020B0604020202020204" pitchFamily="34" charset="0"/>
                <a:buChar char="•"/>
              </a:pPr>
              <a:r>
                <a:rPr lang="en-GB" sz="1600" dirty="0">
                  <a:solidFill>
                    <a:schemeClr val="bg1"/>
                  </a:solidFill>
                </a:rPr>
                <a:t>Often unconscious but very effective, </a:t>
              </a:r>
            </a:p>
            <a:p>
              <a:pPr marL="214313" indent="-214313">
                <a:buFont typeface="Arial" panose="020B0604020202020204" pitchFamily="34" charset="0"/>
                <a:buChar char="•"/>
              </a:pPr>
              <a:r>
                <a:rPr lang="en-GB" sz="1600" dirty="0">
                  <a:solidFill>
                    <a:schemeClr val="bg1"/>
                  </a:solidFill>
                </a:rPr>
                <a:t>Occur when we are drawn to others who are like us</a:t>
              </a:r>
            </a:p>
          </p:txBody>
        </p:sp>
      </p:grpSp>
      <p:sp>
        <p:nvSpPr>
          <p:cNvPr id="5" name="Title 2">
            <a:extLst>
              <a:ext uri="{FF2B5EF4-FFF2-40B4-BE49-F238E27FC236}">
                <a16:creationId xmlns:a16="http://schemas.microsoft.com/office/drawing/2014/main" id="{9932E8EF-4FC3-574E-8BB1-ED67B2D82258}"/>
              </a:ext>
            </a:extLst>
          </p:cNvPr>
          <p:cNvSpPr>
            <a:spLocks noGrp="1"/>
          </p:cNvSpPr>
          <p:nvPr>
            <p:ph type="title"/>
          </p:nvPr>
        </p:nvSpPr>
        <p:spPr>
          <a:xfrm>
            <a:off x="0" y="1439927"/>
            <a:ext cx="9144000" cy="826706"/>
          </a:xfrm>
        </p:spPr>
        <p:txBody>
          <a:bodyPr/>
          <a:lstStyle/>
          <a:p>
            <a:pPr algn="ctr"/>
            <a:r>
              <a:rPr lang="en-GB" sz="3200" dirty="0"/>
              <a:t>Positive and negative bias ‘leaks out’</a:t>
            </a:r>
            <a:endParaRPr lang="en-US" sz="3200" dirty="0"/>
          </a:p>
        </p:txBody>
      </p:sp>
      <p:sp>
        <p:nvSpPr>
          <p:cNvPr id="6" name="Text Placeholder 3">
            <a:extLst>
              <a:ext uri="{FF2B5EF4-FFF2-40B4-BE49-F238E27FC236}">
                <a16:creationId xmlns:a16="http://schemas.microsoft.com/office/drawing/2014/main" id="{17334E3B-E430-3142-87CF-3154D6A83D5C}"/>
              </a:ext>
            </a:extLst>
          </p:cNvPr>
          <p:cNvSpPr>
            <a:spLocks noGrp="1"/>
          </p:cNvSpPr>
          <p:nvPr>
            <p:ph type="body" sz="quarter" idx="12"/>
          </p:nvPr>
        </p:nvSpPr>
        <p:spPr>
          <a:xfrm>
            <a:off x="0" y="2070173"/>
            <a:ext cx="9144000" cy="520627"/>
          </a:xfrm>
        </p:spPr>
        <p:txBody>
          <a:bodyPr/>
          <a:lstStyle/>
          <a:p>
            <a:pPr marL="9525" indent="0" algn="ctr">
              <a:buNone/>
            </a:pPr>
            <a:r>
              <a:rPr lang="en-GB" dirty="0"/>
              <a:t>How could we spot and mitigate this during the assessment centre?</a:t>
            </a:r>
            <a:endParaRPr lang="en-US" dirty="0"/>
          </a:p>
        </p:txBody>
      </p:sp>
      <p:grpSp>
        <p:nvGrpSpPr>
          <p:cNvPr id="7" name="Group 6">
            <a:extLst>
              <a:ext uri="{FF2B5EF4-FFF2-40B4-BE49-F238E27FC236}">
                <a16:creationId xmlns:a16="http://schemas.microsoft.com/office/drawing/2014/main" id="{3C4289A1-D7A0-4E1E-BD40-C932D95EAD5D}"/>
              </a:ext>
            </a:extLst>
          </p:cNvPr>
          <p:cNvGrpSpPr/>
          <p:nvPr/>
        </p:nvGrpSpPr>
        <p:grpSpPr>
          <a:xfrm>
            <a:off x="4634715" y="2812361"/>
            <a:ext cx="3861585" cy="2731189"/>
            <a:chOff x="6179620" y="2632215"/>
            <a:chExt cx="5148780" cy="3641586"/>
          </a:xfrm>
        </p:grpSpPr>
        <p:sp>
          <p:nvSpPr>
            <p:cNvPr id="18" name="Rectangle 17">
              <a:extLst>
                <a:ext uri="{FF2B5EF4-FFF2-40B4-BE49-F238E27FC236}">
                  <a16:creationId xmlns:a16="http://schemas.microsoft.com/office/drawing/2014/main" id="{43AF1B20-CB12-204F-A214-DDAAD6CE25E5}"/>
                </a:ext>
              </a:extLst>
            </p:cNvPr>
            <p:cNvSpPr/>
            <p:nvPr/>
          </p:nvSpPr>
          <p:spPr>
            <a:xfrm>
              <a:off x="6179620" y="2632215"/>
              <a:ext cx="5148780" cy="3641586"/>
            </a:xfrm>
            <a:prstGeom prst="rect">
              <a:avLst/>
            </a:prstGeom>
            <a:solidFill>
              <a:srgbClr val="2D3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TextBox 4">
              <a:extLst>
                <a:ext uri="{FF2B5EF4-FFF2-40B4-BE49-F238E27FC236}">
                  <a16:creationId xmlns:a16="http://schemas.microsoft.com/office/drawing/2014/main" id="{F9C8C6E1-F17A-B445-A2EE-536ED9584565}"/>
                </a:ext>
              </a:extLst>
            </p:cNvPr>
            <p:cNvSpPr txBox="1">
              <a:spLocks noChangeArrowheads="1"/>
            </p:cNvSpPr>
            <p:nvPr/>
          </p:nvSpPr>
          <p:spPr bwMode="auto">
            <a:xfrm>
              <a:off x="6700879" y="3067000"/>
              <a:ext cx="336512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2400" b="1" dirty="0">
                  <a:solidFill>
                    <a:schemeClr val="bg1"/>
                  </a:solidFill>
                  <a:cs typeface="Arial" panose="020B0604020202020204" pitchFamily="34" charset="0"/>
                </a:rPr>
                <a:t>Micro-inequities</a:t>
              </a:r>
            </a:p>
          </p:txBody>
        </p:sp>
        <p:sp>
          <p:nvSpPr>
            <p:cNvPr id="20" name="TextBox 19">
              <a:extLst>
                <a:ext uri="{FF2B5EF4-FFF2-40B4-BE49-F238E27FC236}">
                  <a16:creationId xmlns:a16="http://schemas.microsoft.com/office/drawing/2014/main" id="{00754803-D51A-8240-8A40-AFD34F744FE7}"/>
                </a:ext>
              </a:extLst>
            </p:cNvPr>
            <p:cNvSpPr txBox="1"/>
            <p:nvPr/>
          </p:nvSpPr>
          <p:spPr>
            <a:xfrm>
              <a:off x="6700879" y="3654594"/>
              <a:ext cx="4355541" cy="2092880"/>
            </a:xfrm>
            <a:prstGeom prst="rect">
              <a:avLst/>
            </a:prstGeom>
            <a:noFill/>
          </p:spPr>
          <p:txBody>
            <a:bodyPr wrap="square" rtlCol="0">
              <a:spAutoFit/>
            </a:bodyPr>
            <a:lstStyle/>
            <a:p>
              <a:pPr marL="214313" indent="-214313">
                <a:buFont typeface="Arial" panose="020B0604020202020204" pitchFamily="34" charset="0"/>
                <a:buChar char="•"/>
              </a:pPr>
              <a:r>
                <a:rPr lang="en-GB" sz="1350" dirty="0">
                  <a:solidFill>
                    <a:schemeClr val="bg1"/>
                  </a:solidFill>
                </a:rPr>
                <a:t>‘</a:t>
              </a:r>
              <a:r>
                <a:rPr lang="en-GB" sz="1600" dirty="0">
                  <a:solidFill>
                    <a:schemeClr val="bg1"/>
                  </a:solidFill>
                </a:rPr>
                <a:t>Small’, short-lived </a:t>
              </a:r>
              <a:r>
                <a:rPr lang="en-GB" sz="1600">
                  <a:solidFill>
                    <a:schemeClr val="bg1"/>
                  </a:solidFill>
                </a:rPr>
                <a:t>and hard-</a:t>
              </a:r>
              <a:br>
                <a:rPr lang="en-GB" sz="1600">
                  <a:solidFill>
                    <a:schemeClr val="bg1"/>
                  </a:solidFill>
                </a:rPr>
              </a:br>
              <a:r>
                <a:rPr lang="en-GB" sz="1600">
                  <a:solidFill>
                    <a:schemeClr val="bg1"/>
                  </a:solidFill>
                </a:rPr>
                <a:t>to-prove</a:t>
              </a:r>
              <a:endParaRPr lang="en-GB" sz="1600" dirty="0">
                <a:solidFill>
                  <a:schemeClr val="bg1"/>
                </a:solidFill>
              </a:endParaRPr>
            </a:p>
            <a:p>
              <a:pPr marL="214313" indent="-214313">
                <a:buFont typeface="Arial" panose="020B0604020202020204" pitchFamily="34" charset="0"/>
                <a:buChar char="•"/>
              </a:pPr>
              <a:r>
                <a:rPr lang="en-GB" sz="1600" dirty="0">
                  <a:solidFill>
                    <a:schemeClr val="bg1"/>
                  </a:solidFill>
                </a:rPr>
                <a:t>Often unintentional</a:t>
              </a:r>
              <a:r>
                <a:rPr lang="en-GB" sz="1600">
                  <a:solidFill>
                    <a:schemeClr val="bg1"/>
                  </a:solidFill>
                </a:rPr>
                <a:t>, </a:t>
              </a:r>
              <a:br>
                <a:rPr lang="en-GB" sz="1600">
                  <a:solidFill>
                    <a:schemeClr val="bg1"/>
                  </a:solidFill>
                </a:rPr>
              </a:br>
              <a:r>
                <a:rPr lang="en-GB" sz="1600">
                  <a:solidFill>
                    <a:schemeClr val="bg1"/>
                  </a:solidFill>
                </a:rPr>
                <a:t>but </a:t>
              </a:r>
              <a:r>
                <a:rPr lang="en-GB" sz="1600" dirty="0">
                  <a:solidFill>
                    <a:schemeClr val="bg1"/>
                  </a:solidFill>
                </a:rPr>
                <a:t>long-lasting </a:t>
              </a:r>
            </a:p>
            <a:p>
              <a:pPr marL="214313" indent="-214313">
                <a:buFont typeface="Arial" panose="020B0604020202020204" pitchFamily="34" charset="0"/>
                <a:buChar char="•"/>
              </a:pPr>
              <a:r>
                <a:rPr lang="en-GB" sz="1600" dirty="0">
                  <a:solidFill>
                    <a:schemeClr val="bg1"/>
                  </a:solidFill>
                </a:rPr>
                <a:t>Occur wherever people are perceived to be ‘different’ </a:t>
              </a:r>
            </a:p>
          </p:txBody>
        </p:sp>
      </p:grpSp>
      <p:pic>
        <p:nvPicPr>
          <p:cNvPr id="2" name="Audio 1">
            <a:hlinkClick r:id="" action="ppaction://media"/>
            <a:extLst>
              <a:ext uri="{FF2B5EF4-FFF2-40B4-BE49-F238E27FC236}">
                <a16:creationId xmlns:a16="http://schemas.microsoft.com/office/drawing/2014/main" id="{9FB634D8-60F5-4F0A-8753-53D329C3BE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46344" y="5684044"/>
            <a:ext cx="183356" cy="183356"/>
          </a:xfrm>
          <a:prstGeom prst="rect">
            <a:avLst/>
          </a:prstGeom>
        </p:spPr>
      </p:pic>
    </p:spTree>
    <p:extLst>
      <p:ext uri="{BB962C8B-B14F-4D97-AF65-F5344CB8AC3E}">
        <p14:creationId xmlns:p14="http://schemas.microsoft.com/office/powerpoint/2010/main" val="3759382957"/>
      </p:ext>
    </p:extLst>
  </p:cSld>
  <p:clrMapOvr>
    <a:masterClrMapping/>
  </p:clrMapOvr>
  <mc:AlternateContent xmlns:mc="http://schemas.openxmlformats.org/markup-compatibility/2006" xmlns:p14="http://schemas.microsoft.com/office/powerpoint/2010/main">
    <mc:Choice Requires="p14">
      <p:transition spd="slow" p14:dur="2000" advTm="90473"/>
    </mc:Choice>
    <mc:Fallback xmlns="">
      <p:transition spd="slow" advTm="90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10000"/>
                                  </p:stCondLst>
                                  <p:childTnLst>
                                    <p:set>
                                      <p:cBhvr>
                                        <p:cTn id="8" dur="1" fill="hold">
                                          <p:stCondLst>
                                            <p:cond delay="0"/>
                                          </p:stCondLst>
                                        </p:cTn>
                                        <p:tgtEl>
                                          <p:spTgt spid="6">
                                            <p:txEl>
                                              <p:pRg st="0" end="0"/>
                                            </p:txEl>
                                          </p:spTgt>
                                        </p:tgtEl>
                                        <p:attrNameLst>
                                          <p:attrName>style.visibility</p:attrName>
                                        </p:attrNameLst>
                                      </p:cBhvr>
                                      <p:to>
                                        <p:strVal val="visible"/>
                                      </p:to>
                                    </p:set>
                                    <p:animEffect transition="in" filter="fade">
                                      <p:cBhvr>
                                        <p:cTn id="9" dur="500"/>
                                        <p:tgtEl>
                                          <p:spTgt spid="6">
                                            <p:txEl>
                                              <p:pRg st="0" end="0"/>
                                            </p:txEl>
                                          </p:spTgt>
                                        </p:tgtEl>
                                      </p:cBhvr>
                                    </p:animEffect>
                                  </p:childTnLst>
                                </p:cTn>
                              </p:par>
                              <p:par>
                                <p:cTn id="10" presetID="10" presetClass="entr" presetSubtype="0" fill="hold" nodeType="withEffect">
                                  <p:stCondLst>
                                    <p:cond delay="23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25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DF62ED-9D71-F148-9668-6F79142D5BCC}"/>
              </a:ext>
            </a:extLst>
          </p:cNvPr>
          <p:cNvSpPr>
            <a:spLocks noGrp="1"/>
          </p:cNvSpPr>
          <p:nvPr>
            <p:ph type="sldNum" sz="quarter" idx="10"/>
          </p:nvPr>
        </p:nvSpPr>
        <p:spPr>
          <a:xfrm>
            <a:off x="8326806" y="6429237"/>
            <a:ext cx="251936" cy="180114"/>
          </a:xfrm>
        </p:spPr>
        <p:txBody>
          <a:bodyPr/>
          <a:lstStyle/>
          <a:p>
            <a:pPr marL="19050">
              <a:lnSpc>
                <a:spcPts val="1568"/>
              </a:lnSpc>
            </a:pPr>
            <a:fld id="{81D60167-4931-47E6-BA6A-407CBD079E47}" type="slidenum">
              <a:rPr lang="en-GB" smtClean="0"/>
              <a:pPr marL="19050">
                <a:lnSpc>
                  <a:spcPts val="1568"/>
                </a:lnSpc>
              </a:pPr>
              <a:t>23</a:t>
            </a:fld>
            <a:endParaRPr lang="en-GB" dirty="0"/>
          </a:p>
        </p:txBody>
      </p:sp>
      <p:sp>
        <p:nvSpPr>
          <p:cNvPr id="5" name="Rectangle 4">
            <a:extLst>
              <a:ext uri="{FF2B5EF4-FFF2-40B4-BE49-F238E27FC236}">
                <a16:creationId xmlns:a16="http://schemas.microsoft.com/office/drawing/2014/main" id="{82B2AF14-367D-D143-A0B3-77C510E6E56F}"/>
              </a:ext>
            </a:extLst>
          </p:cNvPr>
          <p:cNvSpPr/>
          <p:nvPr/>
        </p:nvSpPr>
        <p:spPr>
          <a:xfrm>
            <a:off x="0" y="0"/>
            <a:ext cx="4572000" cy="6858000"/>
          </a:xfrm>
          <a:prstGeom prst="rect">
            <a:avLst/>
          </a:prstGeom>
          <a:solidFill>
            <a:srgbClr val="2D3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ext Placeholder 1">
            <a:extLst>
              <a:ext uri="{FF2B5EF4-FFF2-40B4-BE49-F238E27FC236}">
                <a16:creationId xmlns:a16="http://schemas.microsoft.com/office/drawing/2014/main" id="{B0562073-1217-2347-BACA-562970443D77}"/>
              </a:ext>
            </a:extLst>
          </p:cNvPr>
          <p:cNvSpPr>
            <a:spLocks noGrp="1"/>
          </p:cNvSpPr>
          <p:nvPr>
            <p:ph type="body" sz="quarter" idx="12"/>
          </p:nvPr>
        </p:nvSpPr>
        <p:spPr>
          <a:xfrm>
            <a:off x="4956174" y="1066800"/>
            <a:ext cx="3559176" cy="1257300"/>
          </a:xfrm>
        </p:spPr>
        <p:txBody>
          <a:bodyPr/>
          <a:lstStyle/>
          <a:p>
            <a:pPr marL="9525" indent="0" algn="l">
              <a:buNone/>
            </a:pPr>
            <a:r>
              <a:rPr lang="en-GB" sz="1400" dirty="0"/>
              <a:t>Where you sit, how you greet, where you look, who you ask, when you interrupt, how you challenge, and how you do nothing - all </a:t>
            </a:r>
            <a:r>
              <a:rPr lang="en-GB" sz="1400"/>
              <a:t>tell </a:t>
            </a:r>
            <a:br>
              <a:rPr lang="en-GB" sz="1400"/>
            </a:br>
            <a:r>
              <a:rPr lang="en-GB" sz="1400"/>
              <a:t>a </a:t>
            </a:r>
            <a:r>
              <a:rPr lang="en-GB" sz="1400" dirty="0"/>
              <a:t>story.</a:t>
            </a:r>
          </a:p>
          <a:p>
            <a:pPr marL="9525" indent="0" algn="l">
              <a:buNone/>
            </a:pPr>
            <a:r>
              <a:rPr lang="en-GB" sz="1400" dirty="0"/>
              <a:t>They also tell others a story about who is valued and who is not.</a:t>
            </a:r>
          </a:p>
          <a:p>
            <a:pPr marL="9525" indent="0" algn="l">
              <a:buNone/>
            </a:pPr>
            <a:endParaRPr lang="en-GB" sz="1400" dirty="0"/>
          </a:p>
        </p:txBody>
      </p:sp>
      <p:sp>
        <p:nvSpPr>
          <p:cNvPr id="8" name="Title 2">
            <a:extLst>
              <a:ext uri="{FF2B5EF4-FFF2-40B4-BE49-F238E27FC236}">
                <a16:creationId xmlns:a16="http://schemas.microsoft.com/office/drawing/2014/main" id="{75C08DA7-38E3-904F-AC2A-CECD3CAF405D}"/>
              </a:ext>
            </a:extLst>
          </p:cNvPr>
          <p:cNvSpPr>
            <a:spLocks noGrp="1"/>
          </p:cNvSpPr>
          <p:nvPr>
            <p:ph type="title"/>
          </p:nvPr>
        </p:nvSpPr>
        <p:spPr>
          <a:xfrm>
            <a:off x="971550" y="1102104"/>
            <a:ext cx="3329007" cy="1186691"/>
          </a:xfrm>
        </p:spPr>
        <p:txBody>
          <a:bodyPr/>
          <a:lstStyle/>
          <a:p>
            <a:r>
              <a:rPr lang="en-US" sz="3600" dirty="0">
                <a:solidFill>
                  <a:schemeClr val="bg1"/>
                </a:solidFill>
              </a:rPr>
              <a:t>Stories through behaviour</a:t>
            </a:r>
          </a:p>
        </p:txBody>
      </p:sp>
      <p:pic>
        <p:nvPicPr>
          <p:cNvPr id="11" name="Picture 10">
            <a:extLst>
              <a:ext uri="{FF2B5EF4-FFF2-40B4-BE49-F238E27FC236}">
                <a16:creationId xmlns:a16="http://schemas.microsoft.com/office/drawing/2014/main" id="{082875AF-DE77-7F4F-9952-FC5470607C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385" t="838" r="15385" b="14434"/>
          <a:stretch/>
        </p:blipFill>
        <p:spPr>
          <a:xfrm>
            <a:off x="971550" y="2822196"/>
            <a:ext cx="7200901" cy="2943778"/>
          </a:xfrm>
          <a:prstGeom prst="rect">
            <a:avLst/>
          </a:prstGeom>
        </p:spPr>
      </p:pic>
      <p:pic>
        <p:nvPicPr>
          <p:cNvPr id="3" name="Audio 2">
            <a:hlinkClick r:id="" action="ppaction://media"/>
            <a:extLst>
              <a:ext uri="{FF2B5EF4-FFF2-40B4-BE49-F238E27FC236}">
                <a16:creationId xmlns:a16="http://schemas.microsoft.com/office/drawing/2014/main" id="{AA27C753-217F-4D24-BD89-DB3E49A140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46344" y="5988844"/>
            <a:ext cx="183356" cy="183356"/>
          </a:xfrm>
          <a:prstGeom prst="rect">
            <a:avLst/>
          </a:prstGeom>
        </p:spPr>
      </p:pic>
      <p:pic>
        <p:nvPicPr>
          <p:cNvPr id="9" name="Picture 8">
            <a:extLst>
              <a:ext uri="{FF2B5EF4-FFF2-40B4-BE49-F238E27FC236}">
                <a16:creationId xmlns:a16="http://schemas.microsoft.com/office/drawing/2014/main" id="{8020CB1D-50FF-44DF-BD14-D9AA9F0A01F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26928" b="-1"/>
          <a:stretch/>
        </p:blipFill>
        <p:spPr>
          <a:xfrm>
            <a:off x="0" y="6751480"/>
            <a:ext cx="9144000" cy="142914"/>
          </a:xfrm>
          <a:prstGeom prst="rect">
            <a:avLst/>
          </a:prstGeom>
        </p:spPr>
      </p:pic>
    </p:spTree>
    <p:extLst>
      <p:ext uri="{BB962C8B-B14F-4D97-AF65-F5344CB8AC3E}">
        <p14:creationId xmlns:p14="http://schemas.microsoft.com/office/powerpoint/2010/main" val="3632718008"/>
      </p:ext>
    </p:extLst>
  </p:cSld>
  <p:clrMapOvr>
    <a:masterClrMapping/>
  </p:clrMapOvr>
  <mc:AlternateContent xmlns:mc="http://schemas.openxmlformats.org/markup-compatibility/2006" xmlns:p14="http://schemas.microsoft.com/office/powerpoint/2010/main">
    <mc:Choice Requires="p14">
      <p:transition spd="slow" p14:dur="2000" advTm="40689"/>
    </mc:Choice>
    <mc:Fallback xmlns="">
      <p:transition spd="slow" advTm="40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725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fade">
                                      <p:cBhvr>
                                        <p:cTn id="9" dur="500"/>
                                        <p:tgtEl>
                                          <p:spTgt spid="2">
                                            <p:txEl>
                                              <p:pRg st="0" end="0"/>
                                            </p:txEl>
                                          </p:spTgt>
                                        </p:tgtEl>
                                      </p:cBhvr>
                                    </p:animEffect>
                                  </p:childTnLst>
                                </p:cTn>
                              </p:par>
                              <p:par>
                                <p:cTn id="10" presetID="10" presetClass="entr" presetSubtype="0" fill="hold" grpId="0" nodeType="withEffect">
                                  <p:stCondLst>
                                    <p:cond delay="280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3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3"/>
                </p:tgtEl>
              </p:cMediaNode>
            </p:audio>
          </p:childTnLst>
        </p:cTn>
      </p:par>
    </p:tnLst>
    <p:bldLst>
      <p:bldP spid="2"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EA00C6-0DC1-CA46-8EFB-5E9844F1D4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953" t="14982" r="9272" b="3815"/>
          <a:stretch/>
        </p:blipFill>
        <p:spPr>
          <a:xfrm>
            <a:off x="0" y="0"/>
            <a:ext cx="9144000" cy="6858000"/>
          </a:xfrm>
          <a:prstGeom prst="rect">
            <a:avLst/>
          </a:prstGeom>
        </p:spPr>
      </p:pic>
      <p:sp>
        <p:nvSpPr>
          <p:cNvPr id="4" name="Slide Number Placeholder 3">
            <a:extLst>
              <a:ext uri="{FF2B5EF4-FFF2-40B4-BE49-F238E27FC236}">
                <a16:creationId xmlns:a16="http://schemas.microsoft.com/office/drawing/2014/main" id="{EABDFD4E-9ED8-6446-B304-703B9C47C1EF}"/>
              </a:ext>
            </a:extLst>
          </p:cNvPr>
          <p:cNvSpPr>
            <a:spLocks noGrp="1"/>
          </p:cNvSpPr>
          <p:nvPr>
            <p:ph type="sldNum" sz="quarter" idx="10"/>
          </p:nvPr>
        </p:nvSpPr>
        <p:spPr>
          <a:xfrm>
            <a:off x="8326806" y="6429237"/>
            <a:ext cx="251936" cy="180114"/>
          </a:xfrm>
        </p:spPr>
        <p:txBody>
          <a:bodyPr/>
          <a:lstStyle/>
          <a:p>
            <a:pPr marL="19050">
              <a:lnSpc>
                <a:spcPts val="1568"/>
              </a:lnSpc>
            </a:pPr>
            <a:fld id="{81D60167-4931-47E6-BA6A-407CBD079E47}" type="slidenum">
              <a:rPr lang="en-GB" smtClean="0">
                <a:solidFill>
                  <a:schemeClr val="bg1"/>
                </a:solidFill>
              </a:rPr>
              <a:pPr marL="19050">
                <a:lnSpc>
                  <a:spcPts val="1568"/>
                </a:lnSpc>
              </a:pPr>
              <a:t>24</a:t>
            </a:fld>
            <a:endParaRPr lang="en-GB" dirty="0">
              <a:solidFill>
                <a:schemeClr val="bg1"/>
              </a:solidFill>
            </a:endParaRPr>
          </a:p>
        </p:txBody>
      </p:sp>
      <p:sp>
        <p:nvSpPr>
          <p:cNvPr id="7" name="TextBox 6">
            <a:extLst>
              <a:ext uri="{FF2B5EF4-FFF2-40B4-BE49-F238E27FC236}">
                <a16:creationId xmlns:a16="http://schemas.microsoft.com/office/drawing/2014/main" id="{4DA5EDAD-09AF-6E45-A6FE-9A3C38AA3113}"/>
              </a:ext>
            </a:extLst>
          </p:cNvPr>
          <p:cNvSpPr txBox="1"/>
          <p:nvPr/>
        </p:nvSpPr>
        <p:spPr>
          <a:xfrm>
            <a:off x="6383706" y="1368766"/>
            <a:ext cx="1943100" cy="584775"/>
          </a:xfrm>
          <a:prstGeom prst="rect">
            <a:avLst/>
          </a:prstGeom>
          <a:noFill/>
        </p:spPr>
        <p:txBody>
          <a:bodyPr wrap="square" rtlCol="0">
            <a:spAutoFit/>
          </a:bodyPr>
          <a:lstStyle/>
          <a:p>
            <a:r>
              <a:rPr lang="en-GB" sz="1600" dirty="0">
                <a:solidFill>
                  <a:schemeClr val="bg1"/>
                </a:solidFill>
              </a:rPr>
              <a:t>Choice of behaviours</a:t>
            </a:r>
          </a:p>
        </p:txBody>
      </p:sp>
      <p:cxnSp>
        <p:nvCxnSpPr>
          <p:cNvPr id="9" name="Straight Connector 8">
            <a:extLst>
              <a:ext uri="{FF2B5EF4-FFF2-40B4-BE49-F238E27FC236}">
                <a16:creationId xmlns:a16="http://schemas.microsoft.com/office/drawing/2014/main" id="{E97AFEED-E835-BE49-9545-4FE5C4ACA2EE}"/>
              </a:ext>
            </a:extLst>
          </p:cNvPr>
          <p:cNvCxnSpPr>
            <a:cxnSpLocks/>
          </p:cNvCxnSpPr>
          <p:nvPr/>
        </p:nvCxnSpPr>
        <p:spPr>
          <a:xfrm>
            <a:off x="5213119" y="2520685"/>
            <a:ext cx="1197749" cy="0"/>
          </a:xfrm>
          <a:prstGeom prst="line">
            <a:avLst/>
          </a:prstGeom>
          <a:ln w="22225">
            <a:solidFill>
              <a:srgbClr val="EE8544"/>
            </a:solidFill>
            <a:prstDash val="sysDot"/>
            <a:headEnd type="oval" w="lg" len="lg"/>
            <a:tailEnd w="lg" len="lg"/>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0CED6655-6611-0543-A5CA-618B0A7FA11D}"/>
              </a:ext>
            </a:extLst>
          </p:cNvPr>
          <p:cNvGrpSpPr/>
          <p:nvPr/>
        </p:nvGrpSpPr>
        <p:grpSpPr>
          <a:xfrm rot="10800000" flipV="1">
            <a:off x="5525424" y="1533579"/>
            <a:ext cx="820716" cy="270436"/>
            <a:chOff x="3669364" y="3628193"/>
            <a:chExt cx="1094288" cy="360581"/>
          </a:xfrm>
        </p:grpSpPr>
        <p:cxnSp>
          <p:nvCxnSpPr>
            <p:cNvPr id="12" name="Straight Connector 11">
              <a:extLst>
                <a:ext uri="{FF2B5EF4-FFF2-40B4-BE49-F238E27FC236}">
                  <a16:creationId xmlns:a16="http://schemas.microsoft.com/office/drawing/2014/main" id="{640F3378-8533-D54A-9F5C-791F7A2D2123}"/>
                </a:ext>
              </a:extLst>
            </p:cNvPr>
            <p:cNvCxnSpPr>
              <a:cxnSpLocks/>
            </p:cNvCxnSpPr>
            <p:nvPr/>
          </p:nvCxnSpPr>
          <p:spPr>
            <a:xfrm flipH="1" flipV="1">
              <a:off x="4353059" y="3628193"/>
              <a:ext cx="410593" cy="360581"/>
            </a:xfrm>
            <a:prstGeom prst="line">
              <a:avLst/>
            </a:prstGeom>
            <a:ln w="22225">
              <a:solidFill>
                <a:srgbClr val="EE8544"/>
              </a:solidFill>
              <a:prstDash val="sysDot"/>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724CB7F-2DD1-E748-86A2-A9F928049CEF}"/>
                </a:ext>
              </a:extLst>
            </p:cNvPr>
            <p:cNvCxnSpPr>
              <a:cxnSpLocks/>
            </p:cNvCxnSpPr>
            <p:nvPr/>
          </p:nvCxnSpPr>
          <p:spPr>
            <a:xfrm rot="10800000" flipV="1">
              <a:off x="3669364" y="3628193"/>
              <a:ext cx="694131" cy="0"/>
            </a:xfrm>
            <a:prstGeom prst="line">
              <a:avLst/>
            </a:prstGeom>
            <a:ln w="22225">
              <a:solidFill>
                <a:srgbClr val="EE8544"/>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119ABF72-F30C-124B-BDA0-013BC74E7061}"/>
              </a:ext>
            </a:extLst>
          </p:cNvPr>
          <p:cNvGrpSpPr/>
          <p:nvPr/>
        </p:nvGrpSpPr>
        <p:grpSpPr>
          <a:xfrm>
            <a:off x="5025849" y="3409609"/>
            <a:ext cx="2273651" cy="471244"/>
            <a:chOff x="2873614" y="3451387"/>
            <a:chExt cx="3031535" cy="628325"/>
          </a:xfrm>
        </p:grpSpPr>
        <p:cxnSp>
          <p:nvCxnSpPr>
            <p:cNvPr id="26" name="Straight Connector 25">
              <a:extLst>
                <a:ext uri="{FF2B5EF4-FFF2-40B4-BE49-F238E27FC236}">
                  <a16:creationId xmlns:a16="http://schemas.microsoft.com/office/drawing/2014/main" id="{FBC152E8-7E0B-964E-9F3D-59097D8EE0D6}"/>
                </a:ext>
              </a:extLst>
            </p:cNvPr>
            <p:cNvCxnSpPr>
              <a:cxnSpLocks/>
            </p:cNvCxnSpPr>
            <p:nvPr/>
          </p:nvCxnSpPr>
          <p:spPr>
            <a:xfrm flipH="1" flipV="1">
              <a:off x="4952876" y="3451388"/>
              <a:ext cx="952273" cy="628324"/>
            </a:xfrm>
            <a:prstGeom prst="line">
              <a:avLst/>
            </a:prstGeom>
            <a:ln w="22225">
              <a:solidFill>
                <a:srgbClr val="EE8544"/>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E166DFC-CB3F-A24F-9112-9CC4D82367C8}"/>
                </a:ext>
              </a:extLst>
            </p:cNvPr>
            <p:cNvCxnSpPr>
              <a:cxnSpLocks/>
            </p:cNvCxnSpPr>
            <p:nvPr/>
          </p:nvCxnSpPr>
          <p:spPr>
            <a:xfrm flipH="1">
              <a:off x="2873614" y="3451387"/>
              <a:ext cx="2079262" cy="0"/>
            </a:xfrm>
            <a:prstGeom prst="line">
              <a:avLst/>
            </a:prstGeom>
            <a:ln w="22225">
              <a:solidFill>
                <a:srgbClr val="EE8544"/>
              </a:solidFill>
              <a:prstDash val="sysDot"/>
              <a:headEnd type="none"/>
              <a:tailEnd type="oval" w="lg" len="lg"/>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25FC4BC5-1549-644C-BCC3-C1CFB7D8EE03}"/>
              </a:ext>
            </a:extLst>
          </p:cNvPr>
          <p:cNvSpPr txBox="1"/>
          <p:nvPr/>
        </p:nvSpPr>
        <p:spPr>
          <a:xfrm>
            <a:off x="6429375" y="2396592"/>
            <a:ext cx="1657350" cy="584775"/>
          </a:xfrm>
          <a:prstGeom prst="rect">
            <a:avLst/>
          </a:prstGeom>
          <a:noFill/>
        </p:spPr>
        <p:txBody>
          <a:bodyPr wrap="square" rtlCol="0">
            <a:spAutoFit/>
          </a:bodyPr>
          <a:lstStyle/>
          <a:p>
            <a:r>
              <a:rPr lang="en-GB" sz="1600" dirty="0">
                <a:solidFill>
                  <a:schemeClr val="bg1"/>
                </a:solidFill>
              </a:rPr>
              <a:t>Facial expressions</a:t>
            </a:r>
          </a:p>
        </p:txBody>
      </p:sp>
      <p:sp>
        <p:nvSpPr>
          <p:cNvPr id="35" name="TextBox 34">
            <a:extLst>
              <a:ext uri="{FF2B5EF4-FFF2-40B4-BE49-F238E27FC236}">
                <a16:creationId xmlns:a16="http://schemas.microsoft.com/office/drawing/2014/main" id="{8DB69448-3E46-DC49-B8CE-02477B99CCDF}"/>
              </a:ext>
            </a:extLst>
          </p:cNvPr>
          <p:cNvSpPr txBox="1"/>
          <p:nvPr/>
        </p:nvSpPr>
        <p:spPr>
          <a:xfrm>
            <a:off x="7299500" y="3880853"/>
            <a:ext cx="1032017" cy="584775"/>
          </a:xfrm>
          <a:prstGeom prst="rect">
            <a:avLst/>
          </a:prstGeom>
          <a:noFill/>
        </p:spPr>
        <p:txBody>
          <a:bodyPr wrap="square" rtlCol="0">
            <a:spAutoFit/>
          </a:bodyPr>
          <a:lstStyle/>
          <a:p>
            <a:r>
              <a:rPr lang="en-GB" sz="1600" dirty="0">
                <a:solidFill>
                  <a:schemeClr val="bg1"/>
                </a:solidFill>
              </a:rPr>
              <a:t>Tone </a:t>
            </a:r>
            <a:br>
              <a:rPr lang="en-GB" sz="1600" dirty="0">
                <a:solidFill>
                  <a:schemeClr val="bg1"/>
                </a:solidFill>
              </a:rPr>
            </a:br>
            <a:r>
              <a:rPr lang="en-GB" sz="1600" dirty="0">
                <a:solidFill>
                  <a:schemeClr val="bg1"/>
                </a:solidFill>
              </a:rPr>
              <a:t>of voice</a:t>
            </a:r>
          </a:p>
        </p:txBody>
      </p:sp>
      <p:sp>
        <p:nvSpPr>
          <p:cNvPr id="38" name="TextBox 37">
            <a:extLst>
              <a:ext uri="{FF2B5EF4-FFF2-40B4-BE49-F238E27FC236}">
                <a16:creationId xmlns:a16="http://schemas.microsoft.com/office/drawing/2014/main" id="{D80DAE3F-104C-3147-84DD-DCD68BA45FD4}"/>
              </a:ext>
            </a:extLst>
          </p:cNvPr>
          <p:cNvSpPr txBox="1"/>
          <p:nvPr/>
        </p:nvSpPr>
        <p:spPr>
          <a:xfrm>
            <a:off x="220389" y="4648883"/>
            <a:ext cx="998812" cy="584775"/>
          </a:xfrm>
          <a:prstGeom prst="rect">
            <a:avLst/>
          </a:prstGeom>
          <a:noFill/>
        </p:spPr>
        <p:txBody>
          <a:bodyPr wrap="square" rtlCol="0">
            <a:spAutoFit/>
          </a:bodyPr>
          <a:lstStyle/>
          <a:p>
            <a:pPr algn="r"/>
            <a:r>
              <a:rPr lang="en-GB" sz="1600" dirty="0">
                <a:solidFill>
                  <a:schemeClr val="bg1"/>
                </a:solidFill>
              </a:rPr>
              <a:t>Hand gestures</a:t>
            </a:r>
          </a:p>
        </p:txBody>
      </p:sp>
      <p:sp>
        <p:nvSpPr>
          <p:cNvPr id="41" name="TextBox 40">
            <a:extLst>
              <a:ext uri="{FF2B5EF4-FFF2-40B4-BE49-F238E27FC236}">
                <a16:creationId xmlns:a16="http://schemas.microsoft.com/office/drawing/2014/main" id="{50EACF99-203F-A447-9AAA-B25A02D954E5}"/>
              </a:ext>
            </a:extLst>
          </p:cNvPr>
          <p:cNvSpPr txBox="1"/>
          <p:nvPr/>
        </p:nvSpPr>
        <p:spPr>
          <a:xfrm>
            <a:off x="2142021" y="2546633"/>
            <a:ext cx="1657350" cy="338554"/>
          </a:xfrm>
          <a:prstGeom prst="rect">
            <a:avLst/>
          </a:prstGeom>
          <a:noFill/>
        </p:spPr>
        <p:txBody>
          <a:bodyPr wrap="square" rtlCol="0">
            <a:spAutoFit/>
          </a:bodyPr>
          <a:lstStyle/>
          <a:p>
            <a:pPr algn="r"/>
            <a:r>
              <a:rPr lang="en-GB" sz="1600" dirty="0">
                <a:solidFill>
                  <a:schemeClr val="bg1"/>
                </a:solidFill>
              </a:rPr>
              <a:t>Eye contact</a:t>
            </a:r>
          </a:p>
        </p:txBody>
      </p:sp>
      <p:cxnSp>
        <p:nvCxnSpPr>
          <p:cNvPr id="43" name="Straight Connector 42">
            <a:extLst>
              <a:ext uri="{FF2B5EF4-FFF2-40B4-BE49-F238E27FC236}">
                <a16:creationId xmlns:a16="http://schemas.microsoft.com/office/drawing/2014/main" id="{37A96669-46EF-8843-A2D7-C12A9E4D9C40}"/>
              </a:ext>
            </a:extLst>
          </p:cNvPr>
          <p:cNvCxnSpPr>
            <a:cxnSpLocks/>
          </p:cNvCxnSpPr>
          <p:nvPr/>
        </p:nvCxnSpPr>
        <p:spPr>
          <a:xfrm flipH="1" flipV="1">
            <a:off x="1219200" y="4979342"/>
            <a:ext cx="1107326" cy="571501"/>
          </a:xfrm>
          <a:prstGeom prst="line">
            <a:avLst/>
          </a:prstGeom>
          <a:ln w="22225">
            <a:solidFill>
              <a:srgbClr val="EE8544"/>
            </a:solidFill>
            <a:prstDash val="sysDot"/>
            <a:headEnd type="oval" w="lg" len="lg"/>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F3EEC808-F52A-244A-944C-B4D7AD3F7FAF}"/>
              </a:ext>
            </a:extLst>
          </p:cNvPr>
          <p:cNvSpPr txBox="1"/>
          <p:nvPr/>
        </p:nvSpPr>
        <p:spPr>
          <a:xfrm>
            <a:off x="1292489" y="3607348"/>
            <a:ext cx="1822017" cy="584775"/>
          </a:xfrm>
          <a:prstGeom prst="rect">
            <a:avLst/>
          </a:prstGeom>
          <a:noFill/>
        </p:spPr>
        <p:txBody>
          <a:bodyPr wrap="square" rtlCol="0">
            <a:spAutoFit/>
          </a:bodyPr>
          <a:lstStyle/>
          <a:p>
            <a:pPr algn="r"/>
            <a:r>
              <a:rPr lang="en-GB" sz="1600" dirty="0">
                <a:solidFill>
                  <a:schemeClr val="bg1"/>
                </a:solidFill>
              </a:rPr>
              <a:t>Questions &amp; interactions</a:t>
            </a:r>
          </a:p>
        </p:txBody>
      </p:sp>
      <p:grpSp>
        <p:nvGrpSpPr>
          <p:cNvPr id="5" name="Group 4">
            <a:extLst>
              <a:ext uri="{FF2B5EF4-FFF2-40B4-BE49-F238E27FC236}">
                <a16:creationId xmlns:a16="http://schemas.microsoft.com/office/drawing/2014/main" id="{DE2CB560-F78B-438C-B450-3403B148CD6A}"/>
              </a:ext>
            </a:extLst>
          </p:cNvPr>
          <p:cNvGrpSpPr/>
          <p:nvPr/>
        </p:nvGrpSpPr>
        <p:grpSpPr>
          <a:xfrm>
            <a:off x="3342171" y="2158657"/>
            <a:ext cx="986941" cy="355943"/>
            <a:chOff x="4114800" y="1735209"/>
            <a:chExt cx="1315921" cy="474591"/>
          </a:xfrm>
        </p:grpSpPr>
        <p:cxnSp>
          <p:nvCxnSpPr>
            <p:cNvPr id="40" name="Straight Connector 39">
              <a:extLst>
                <a:ext uri="{FF2B5EF4-FFF2-40B4-BE49-F238E27FC236}">
                  <a16:creationId xmlns:a16="http://schemas.microsoft.com/office/drawing/2014/main" id="{2838888E-B731-2049-A643-2E799506AC43}"/>
                </a:ext>
              </a:extLst>
            </p:cNvPr>
            <p:cNvCxnSpPr>
              <a:cxnSpLocks/>
            </p:cNvCxnSpPr>
            <p:nvPr/>
          </p:nvCxnSpPr>
          <p:spPr>
            <a:xfrm>
              <a:off x="4643912" y="1735209"/>
              <a:ext cx="786809" cy="0"/>
            </a:xfrm>
            <a:prstGeom prst="line">
              <a:avLst/>
            </a:prstGeom>
            <a:ln w="22225">
              <a:solidFill>
                <a:srgbClr val="EE8544"/>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168FFDF-9E43-5240-A8C7-F3EACD3B1F59}"/>
                </a:ext>
              </a:extLst>
            </p:cNvPr>
            <p:cNvCxnSpPr>
              <a:cxnSpLocks/>
            </p:cNvCxnSpPr>
            <p:nvPr/>
          </p:nvCxnSpPr>
          <p:spPr>
            <a:xfrm flipH="1">
              <a:off x="4114800" y="1735209"/>
              <a:ext cx="529112" cy="474591"/>
            </a:xfrm>
            <a:prstGeom prst="line">
              <a:avLst/>
            </a:prstGeom>
            <a:ln w="22225">
              <a:solidFill>
                <a:srgbClr val="EE8544"/>
              </a:solidFill>
              <a:prstDash val="sysDot"/>
            </a:ln>
          </p:spPr>
          <p:style>
            <a:lnRef idx="1">
              <a:schemeClr val="accent1"/>
            </a:lnRef>
            <a:fillRef idx="0">
              <a:schemeClr val="accent1"/>
            </a:fillRef>
            <a:effectRef idx="0">
              <a:schemeClr val="accent1"/>
            </a:effectRef>
            <a:fontRef idx="minor">
              <a:schemeClr val="tx1"/>
            </a:fontRef>
          </p:style>
        </p:cxnSp>
      </p:grpSp>
      <p:cxnSp>
        <p:nvCxnSpPr>
          <p:cNvPr id="62" name="Straight Connector 61">
            <a:extLst>
              <a:ext uri="{FF2B5EF4-FFF2-40B4-BE49-F238E27FC236}">
                <a16:creationId xmlns:a16="http://schemas.microsoft.com/office/drawing/2014/main" id="{2A0A6AF7-335B-314F-96D6-ADC398E28988}"/>
              </a:ext>
            </a:extLst>
          </p:cNvPr>
          <p:cNvCxnSpPr>
            <a:cxnSpLocks/>
          </p:cNvCxnSpPr>
          <p:nvPr/>
        </p:nvCxnSpPr>
        <p:spPr>
          <a:xfrm flipH="1">
            <a:off x="3155664" y="2871806"/>
            <a:ext cx="1416336" cy="894831"/>
          </a:xfrm>
          <a:prstGeom prst="line">
            <a:avLst/>
          </a:prstGeom>
          <a:ln w="22225">
            <a:solidFill>
              <a:srgbClr val="EE8544"/>
            </a:solidFill>
            <a:prstDash val="sysDot"/>
            <a:headEnd type="oval" w="lg" len="lg"/>
          </a:ln>
        </p:spPr>
        <p:style>
          <a:lnRef idx="1">
            <a:schemeClr val="accent1"/>
          </a:lnRef>
          <a:fillRef idx="0">
            <a:schemeClr val="accent1"/>
          </a:fillRef>
          <a:effectRef idx="0">
            <a:schemeClr val="accent1"/>
          </a:effectRef>
          <a:fontRef idx="minor">
            <a:schemeClr val="tx1"/>
          </a:fontRef>
        </p:style>
      </p:cxnSp>
      <p:sp>
        <p:nvSpPr>
          <p:cNvPr id="78" name="Title 2">
            <a:extLst>
              <a:ext uri="{FF2B5EF4-FFF2-40B4-BE49-F238E27FC236}">
                <a16:creationId xmlns:a16="http://schemas.microsoft.com/office/drawing/2014/main" id="{2F541425-340C-9C44-B23F-02F1F6982401}"/>
              </a:ext>
            </a:extLst>
          </p:cNvPr>
          <p:cNvSpPr>
            <a:spLocks noGrp="1"/>
          </p:cNvSpPr>
          <p:nvPr>
            <p:ph type="title"/>
          </p:nvPr>
        </p:nvSpPr>
        <p:spPr>
          <a:xfrm>
            <a:off x="743027" y="704022"/>
            <a:ext cx="7835715" cy="787400"/>
          </a:xfrm>
        </p:spPr>
        <p:txBody>
          <a:bodyPr/>
          <a:lstStyle/>
          <a:p>
            <a:r>
              <a:rPr lang="en-US">
                <a:solidFill>
                  <a:schemeClr val="bg1"/>
                </a:solidFill>
              </a:rPr>
              <a:t>Micro-behaviour </a:t>
            </a:r>
            <a:br>
              <a:rPr lang="en-US">
                <a:solidFill>
                  <a:schemeClr val="bg1"/>
                </a:solidFill>
              </a:rPr>
            </a:br>
            <a:r>
              <a:rPr lang="en-US">
                <a:solidFill>
                  <a:schemeClr val="bg1"/>
                </a:solidFill>
              </a:rPr>
              <a:t>signals</a:t>
            </a:r>
            <a:endParaRPr lang="en-US" dirty="0">
              <a:solidFill>
                <a:schemeClr val="bg1"/>
              </a:solidFill>
            </a:endParaRPr>
          </a:p>
        </p:txBody>
      </p:sp>
      <p:pic>
        <p:nvPicPr>
          <p:cNvPr id="2" name="Audio 1">
            <a:hlinkClick r:id="" action="ppaction://media"/>
            <a:extLst>
              <a:ext uri="{FF2B5EF4-FFF2-40B4-BE49-F238E27FC236}">
                <a16:creationId xmlns:a16="http://schemas.microsoft.com/office/drawing/2014/main" id="{AAAF8BC9-B629-4B2D-89FB-8E0D1D7954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46344" y="5703094"/>
            <a:ext cx="183356" cy="183356"/>
          </a:xfrm>
          <a:prstGeom prst="rect">
            <a:avLst/>
          </a:prstGeom>
        </p:spPr>
      </p:pic>
      <p:pic>
        <p:nvPicPr>
          <p:cNvPr id="24" name="Picture 23">
            <a:extLst>
              <a:ext uri="{FF2B5EF4-FFF2-40B4-BE49-F238E27FC236}">
                <a16:creationId xmlns:a16="http://schemas.microsoft.com/office/drawing/2014/main" id="{744B7484-AC2D-4D83-B8B9-B778A4B6DDD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26928" b="-1"/>
          <a:stretch/>
        </p:blipFill>
        <p:spPr>
          <a:xfrm>
            <a:off x="0" y="6751480"/>
            <a:ext cx="9144000" cy="142914"/>
          </a:xfrm>
          <a:prstGeom prst="rect">
            <a:avLst/>
          </a:prstGeom>
        </p:spPr>
      </p:pic>
    </p:spTree>
    <p:extLst>
      <p:ext uri="{BB962C8B-B14F-4D97-AF65-F5344CB8AC3E}">
        <p14:creationId xmlns:p14="http://schemas.microsoft.com/office/powerpoint/2010/main" val="3499153361"/>
      </p:ext>
    </p:extLst>
  </p:cSld>
  <p:clrMapOvr>
    <a:masterClrMapping/>
  </p:clrMapOvr>
  <mc:AlternateContent xmlns:mc="http://schemas.openxmlformats.org/markup-compatibility/2006" xmlns:p14="http://schemas.microsoft.com/office/powerpoint/2010/main">
    <mc:Choice Requires="p14">
      <p:transition spd="slow" p14:dur="2000" advTm="55675"/>
    </mc:Choice>
    <mc:Fallback xmlns="">
      <p:transition spd="slow" advTm="55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2" presetClass="entr" presetSubtype="8" fill="hold" nodeType="withEffect">
                                  <p:stCondLst>
                                    <p:cond delay="10000"/>
                                  </p:stCondLst>
                                  <p:childTnLst>
                                    <p:set>
                                      <p:cBhvr>
                                        <p:cTn id="8" dur="1" fill="hold">
                                          <p:stCondLst>
                                            <p:cond delay="0"/>
                                          </p:stCondLst>
                                        </p:cTn>
                                        <p:tgtEl>
                                          <p:spTgt spid="11"/>
                                        </p:tgtEl>
                                        <p:attrNameLst>
                                          <p:attrName>style.visibility</p:attrName>
                                        </p:attrNameLst>
                                      </p:cBhvr>
                                      <p:to>
                                        <p:strVal val="visible"/>
                                      </p:to>
                                    </p:set>
                                    <p:animEffect transition="in" filter="wipe(left)">
                                      <p:cBhvr>
                                        <p:cTn id="9" dur="500"/>
                                        <p:tgtEl>
                                          <p:spTgt spid="11"/>
                                        </p:tgtEl>
                                      </p:cBhvr>
                                    </p:animEffect>
                                  </p:childTnLst>
                                </p:cTn>
                              </p:par>
                              <p:par>
                                <p:cTn id="10" presetID="10" presetClass="entr" presetSubtype="0" fill="hold" grpId="0" nodeType="withEffect">
                                  <p:stCondLst>
                                    <p:cond delay="10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22" presetClass="entr" presetSubtype="8" fill="hold" nodeType="withEffect">
                                  <p:stCondLst>
                                    <p:cond delay="1200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10" presetClass="entr" presetSubtype="0" fill="hold" grpId="0" nodeType="withEffect">
                                  <p:stCondLst>
                                    <p:cond delay="1225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22" presetClass="entr" presetSubtype="8" fill="hold" nodeType="withEffect">
                                  <p:stCondLst>
                                    <p:cond delay="1750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10" presetClass="entr" presetSubtype="0" fill="hold" grpId="0" nodeType="withEffect">
                                  <p:stCondLst>
                                    <p:cond delay="1775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par>
                                <p:cTn id="25" presetID="22" presetClass="entr" presetSubtype="2" fill="hold" nodeType="withEffect">
                                  <p:stCondLst>
                                    <p:cond delay="19000"/>
                                  </p:stCondLst>
                                  <p:childTnLst>
                                    <p:set>
                                      <p:cBhvr>
                                        <p:cTn id="26" dur="1" fill="hold">
                                          <p:stCondLst>
                                            <p:cond delay="0"/>
                                          </p:stCondLst>
                                        </p:cTn>
                                        <p:tgtEl>
                                          <p:spTgt spid="62"/>
                                        </p:tgtEl>
                                        <p:attrNameLst>
                                          <p:attrName>style.visibility</p:attrName>
                                        </p:attrNameLst>
                                      </p:cBhvr>
                                      <p:to>
                                        <p:strVal val="visible"/>
                                      </p:to>
                                    </p:set>
                                    <p:animEffect transition="in" filter="wipe(right)">
                                      <p:cBhvr>
                                        <p:cTn id="27" dur="500"/>
                                        <p:tgtEl>
                                          <p:spTgt spid="62"/>
                                        </p:tgtEl>
                                      </p:cBhvr>
                                    </p:animEffect>
                                  </p:childTnLst>
                                </p:cTn>
                              </p:par>
                              <p:par>
                                <p:cTn id="28" presetID="10" presetClass="entr" presetSubtype="0" fill="hold" grpId="0" nodeType="withEffect">
                                  <p:stCondLst>
                                    <p:cond delay="1925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par>
                                <p:cTn id="31" presetID="22" presetClass="entr" presetSubtype="2" fill="hold" nodeType="withEffect">
                                  <p:stCondLst>
                                    <p:cond delay="15000"/>
                                  </p:stCondLst>
                                  <p:childTnLst>
                                    <p:set>
                                      <p:cBhvr>
                                        <p:cTn id="32" dur="1" fill="hold">
                                          <p:stCondLst>
                                            <p:cond delay="0"/>
                                          </p:stCondLst>
                                        </p:cTn>
                                        <p:tgtEl>
                                          <p:spTgt spid="43"/>
                                        </p:tgtEl>
                                        <p:attrNameLst>
                                          <p:attrName>style.visibility</p:attrName>
                                        </p:attrNameLst>
                                      </p:cBhvr>
                                      <p:to>
                                        <p:strVal val="visible"/>
                                      </p:to>
                                    </p:set>
                                    <p:animEffect transition="in" filter="wipe(right)">
                                      <p:cBhvr>
                                        <p:cTn id="33" dur="500"/>
                                        <p:tgtEl>
                                          <p:spTgt spid="43"/>
                                        </p:tgtEl>
                                      </p:cBhvr>
                                    </p:animEffect>
                                  </p:childTnLst>
                                </p:cTn>
                              </p:par>
                              <p:par>
                                <p:cTn id="34" presetID="10" presetClass="entr" presetSubtype="0" fill="hold" grpId="0" nodeType="withEffect">
                                  <p:stCondLst>
                                    <p:cond delay="1525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par>
                                <p:cTn id="37" presetID="22" presetClass="entr" presetSubtype="2" fill="hold" nodeType="withEffect">
                                  <p:stCondLst>
                                    <p:cond delay="22000"/>
                                  </p:stCondLst>
                                  <p:childTnLst>
                                    <p:set>
                                      <p:cBhvr>
                                        <p:cTn id="38" dur="1" fill="hold">
                                          <p:stCondLst>
                                            <p:cond delay="0"/>
                                          </p:stCondLst>
                                        </p:cTn>
                                        <p:tgtEl>
                                          <p:spTgt spid="5"/>
                                        </p:tgtEl>
                                        <p:attrNameLst>
                                          <p:attrName>style.visibility</p:attrName>
                                        </p:attrNameLst>
                                      </p:cBhvr>
                                      <p:to>
                                        <p:strVal val="visible"/>
                                      </p:to>
                                    </p:set>
                                    <p:animEffect transition="in" filter="wipe(right)">
                                      <p:cBhvr>
                                        <p:cTn id="39" dur="500"/>
                                        <p:tgtEl>
                                          <p:spTgt spid="5"/>
                                        </p:tgtEl>
                                      </p:cBhvr>
                                    </p:animEffect>
                                  </p:childTnLst>
                                </p:cTn>
                              </p:par>
                              <p:par>
                                <p:cTn id="40" presetID="10" presetClass="entr" presetSubtype="0" fill="hold" grpId="0" nodeType="withEffect">
                                  <p:stCondLst>
                                    <p:cond delay="2225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
                </p:tgtEl>
              </p:cMediaNode>
            </p:audio>
          </p:childTnLst>
        </p:cTn>
      </p:par>
    </p:tnLst>
    <p:bldLst>
      <p:bldP spid="7" grpId="0"/>
      <p:bldP spid="34" grpId="0"/>
      <p:bldP spid="35" grpId="0"/>
      <p:bldP spid="38" grpId="0"/>
      <p:bldP spid="41" grpId="0"/>
      <p:bldP spid="5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603416-9FDB-6D40-808B-972520709C54}"/>
              </a:ext>
            </a:extLst>
          </p:cNvPr>
          <p:cNvSpPr>
            <a:spLocks noGrp="1"/>
          </p:cNvSpPr>
          <p:nvPr>
            <p:ph type="sldNum" sz="quarter" idx="11"/>
          </p:nvPr>
        </p:nvSpPr>
        <p:spPr>
          <a:xfrm>
            <a:off x="8326806" y="6429237"/>
            <a:ext cx="251936" cy="180114"/>
          </a:xfrm>
        </p:spPr>
        <p:txBody>
          <a:bodyPr/>
          <a:lstStyle/>
          <a:p>
            <a:pPr marL="19050">
              <a:lnSpc>
                <a:spcPts val="1568"/>
              </a:lnSpc>
            </a:pPr>
            <a:fld id="{81D60167-4931-47E6-BA6A-407CBD079E47}" type="slidenum">
              <a:rPr lang="en-GB" smtClean="0"/>
              <a:pPr marL="19050">
                <a:lnSpc>
                  <a:spcPts val="1568"/>
                </a:lnSpc>
              </a:pPr>
              <a:t>25</a:t>
            </a:fld>
            <a:endParaRPr lang="en-GB" dirty="0"/>
          </a:p>
        </p:txBody>
      </p:sp>
      <p:pic>
        <p:nvPicPr>
          <p:cNvPr id="4" name="Picture 3">
            <a:extLst>
              <a:ext uri="{FF2B5EF4-FFF2-40B4-BE49-F238E27FC236}">
                <a16:creationId xmlns:a16="http://schemas.microsoft.com/office/drawing/2014/main" id="{AB16A7DC-1F70-6540-8550-77A73C6269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06" t="3125" r="8306" b="3125"/>
          <a:stretch/>
        </p:blipFill>
        <p:spPr>
          <a:xfrm>
            <a:off x="0" y="0"/>
            <a:ext cx="9148512" cy="6858000"/>
          </a:xfrm>
          <a:prstGeom prst="rect">
            <a:avLst/>
          </a:prstGeom>
        </p:spPr>
      </p:pic>
      <p:sp>
        <p:nvSpPr>
          <p:cNvPr id="8" name="Rectangle 7">
            <a:extLst>
              <a:ext uri="{FF2B5EF4-FFF2-40B4-BE49-F238E27FC236}">
                <a16:creationId xmlns:a16="http://schemas.microsoft.com/office/drawing/2014/main" id="{83BDDB7F-8205-6440-A113-23B75CA09938}"/>
              </a:ext>
            </a:extLst>
          </p:cNvPr>
          <p:cNvSpPr/>
          <p:nvPr/>
        </p:nvSpPr>
        <p:spPr>
          <a:xfrm>
            <a:off x="3057525" y="2745908"/>
            <a:ext cx="3028950" cy="130028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10" name="Group 9">
            <a:extLst>
              <a:ext uri="{FF2B5EF4-FFF2-40B4-BE49-F238E27FC236}">
                <a16:creationId xmlns:a16="http://schemas.microsoft.com/office/drawing/2014/main" id="{97AD2D61-3594-8B43-A5AB-53855D5CA04C}"/>
              </a:ext>
            </a:extLst>
          </p:cNvPr>
          <p:cNvGrpSpPr/>
          <p:nvPr/>
        </p:nvGrpSpPr>
        <p:grpSpPr>
          <a:xfrm>
            <a:off x="-4512" y="3217432"/>
            <a:ext cx="9144000" cy="357233"/>
            <a:chOff x="-12032" y="2286000"/>
            <a:chExt cx="12192000" cy="476310"/>
          </a:xfrm>
        </p:grpSpPr>
        <p:sp>
          <p:nvSpPr>
            <p:cNvPr id="11" name="Rectangle 10">
              <a:extLst>
                <a:ext uri="{FF2B5EF4-FFF2-40B4-BE49-F238E27FC236}">
                  <a16:creationId xmlns:a16="http://schemas.microsoft.com/office/drawing/2014/main" id="{5FF2CFD8-B3A0-7447-8360-B11386359CD1}"/>
                </a:ext>
              </a:extLst>
            </p:cNvPr>
            <p:cNvSpPr/>
            <p:nvPr/>
          </p:nvSpPr>
          <p:spPr>
            <a:xfrm>
              <a:off x="4750468" y="2286000"/>
              <a:ext cx="2667000" cy="476310"/>
            </a:xfrm>
            <a:prstGeom prst="rect">
              <a:avLst/>
            </a:prstGeom>
            <a:noFill/>
            <a:ln>
              <a:solidFill>
                <a:srgbClr val="006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EA78500F-522E-F441-BBF7-CF6D0360F25B}"/>
                </a:ext>
              </a:extLst>
            </p:cNvPr>
            <p:cNvSpPr/>
            <p:nvPr/>
          </p:nvSpPr>
          <p:spPr>
            <a:xfrm>
              <a:off x="-12032" y="2339488"/>
              <a:ext cx="12192000" cy="400109"/>
            </a:xfrm>
            <a:prstGeom prst="rect">
              <a:avLst/>
            </a:prstGeom>
          </p:spPr>
          <p:txBody>
            <a:bodyPr wrap="square">
              <a:spAutoFit/>
            </a:bodyPr>
            <a:lstStyle/>
            <a:p>
              <a:pPr algn="ctr"/>
              <a:r>
                <a:rPr lang="en-US" sz="1350" dirty="0">
                  <a:solidFill>
                    <a:srgbClr val="0060BF"/>
                  </a:solidFill>
                </a:rPr>
                <a:t>IN SUMMARY</a:t>
              </a:r>
            </a:p>
          </p:txBody>
        </p:sp>
      </p:grpSp>
      <p:pic>
        <p:nvPicPr>
          <p:cNvPr id="3" name="Audio 2">
            <a:hlinkClick r:id="" action="ppaction://media"/>
            <a:extLst>
              <a:ext uri="{FF2B5EF4-FFF2-40B4-BE49-F238E27FC236}">
                <a16:creationId xmlns:a16="http://schemas.microsoft.com/office/drawing/2014/main" id="{81DE8485-90AE-4BAF-9983-56F9D4B53D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46344" y="5703094"/>
            <a:ext cx="183356" cy="183356"/>
          </a:xfrm>
          <a:prstGeom prst="rect">
            <a:avLst/>
          </a:prstGeom>
        </p:spPr>
      </p:pic>
      <p:pic>
        <p:nvPicPr>
          <p:cNvPr id="9" name="Picture 8">
            <a:extLst>
              <a:ext uri="{FF2B5EF4-FFF2-40B4-BE49-F238E27FC236}">
                <a16:creationId xmlns:a16="http://schemas.microsoft.com/office/drawing/2014/main" id="{AC72B45E-00DF-48BD-9FCA-B8E381CCE78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26928" b="-1"/>
          <a:stretch/>
        </p:blipFill>
        <p:spPr>
          <a:xfrm>
            <a:off x="0" y="6751480"/>
            <a:ext cx="9144000" cy="142914"/>
          </a:xfrm>
          <a:prstGeom prst="rect">
            <a:avLst/>
          </a:prstGeom>
        </p:spPr>
      </p:pic>
    </p:spTree>
    <p:extLst>
      <p:ext uri="{BB962C8B-B14F-4D97-AF65-F5344CB8AC3E}">
        <p14:creationId xmlns:p14="http://schemas.microsoft.com/office/powerpoint/2010/main" val="1626233755"/>
      </p:ext>
    </p:extLst>
  </p:cSld>
  <p:clrMapOvr>
    <a:masterClrMapping/>
  </p:clrMapOvr>
  <mc:AlternateContent xmlns:mc="http://schemas.openxmlformats.org/markup-compatibility/2006" xmlns:p14="http://schemas.microsoft.com/office/powerpoint/2010/main">
    <mc:Choice Requires="p14">
      <p:transition spd="slow" p14:dur="2000" advTm="10790"/>
    </mc:Choice>
    <mc:Fallback xmlns="">
      <p:transition spd="slow" advTm="10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079F4B6-D189-6441-A8DA-3D9CD5070E03}"/>
              </a:ext>
            </a:extLst>
          </p:cNvPr>
          <p:cNvPicPr>
            <a:picLocks noChangeAspect="1"/>
          </p:cNvPicPr>
          <p:nvPr/>
        </p:nvPicPr>
        <p:blipFill rotWithShape="1">
          <a:blip r:embed="rId5">
            <a:extLst>
              <a:ext uri="{28A0092B-C50C-407E-A947-70E740481C1C}">
                <a14:useLocalDpi xmlns:a14="http://schemas.microsoft.com/office/drawing/2010/main" val="0"/>
              </a:ext>
            </a:extLst>
          </a:blip>
          <a:srcRect l="15071" t="15178" r="15071" b="4463"/>
          <a:stretch/>
        </p:blipFill>
        <p:spPr>
          <a:xfrm>
            <a:off x="0" y="0"/>
            <a:ext cx="9144000" cy="6857999"/>
          </a:xfrm>
          <a:prstGeom prst="rect">
            <a:avLst/>
          </a:prstGeom>
        </p:spPr>
      </p:pic>
      <p:sp>
        <p:nvSpPr>
          <p:cNvPr id="4" name="Slide Number Placeholder 3">
            <a:extLst>
              <a:ext uri="{FF2B5EF4-FFF2-40B4-BE49-F238E27FC236}">
                <a16:creationId xmlns:a16="http://schemas.microsoft.com/office/drawing/2014/main" id="{EABDFD4E-9ED8-6446-B304-703B9C47C1EF}"/>
              </a:ext>
            </a:extLst>
          </p:cNvPr>
          <p:cNvSpPr>
            <a:spLocks noGrp="1"/>
          </p:cNvSpPr>
          <p:nvPr>
            <p:ph type="sldNum" sz="quarter" idx="10"/>
          </p:nvPr>
        </p:nvSpPr>
        <p:spPr>
          <a:xfrm>
            <a:off x="8326806" y="6429237"/>
            <a:ext cx="251936" cy="180114"/>
          </a:xfrm>
        </p:spPr>
        <p:txBody>
          <a:bodyPr/>
          <a:lstStyle/>
          <a:p>
            <a:pPr marL="19050">
              <a:lnSpc>
                <a:spcPts val="1568"/>
              </a:lnSpc>
            </a:pPr>
            <a:fld id="{81D60167-4931-47E6-BA6A-407CBD079E47}" type="slidenum">
              <a:rPr lang="en-GB" smtClean="0"/>
              <a:pPr marL="19050">
                <a:lnSpc>
                  <a:spcPts val="1568"/>
                </a:lnSpc>
              </a:pPr>
              <a:t>26</a:t>
            </a:fld>
            <a:endParaRPr lang="en-GB" dirty="0"/>
          </a:p>
        </p:txBody>
      </p:sp>
      <p:grpSp>
        <p:nvGrpSpPr>
          <p:cNvPr id="8" name="Group 7">
            <a:extLst>
              <a:ext uri="{FF2B5EF4-FFF2-40B4-BE49-F238E27FC236}">
                <a16:creationId xmlns:a16="http://schemas.microsoft.com/office/drawing/2014/main" id="{FE40DA48-25BD-4589-9640-9741624ED918}"/>
              </a:ext>
            </a:extLst>
          </p:cNvPr>
          <p:cNvGrpSpPr/>
          <p:nvPr/>
        </p:nvGrpSpPr>
        <p:grpSpPr>
          <a:xfrm>
            <a:off x="3682631" y="4190998"/>
            <a:ext cx="1943100" cy="1695429"/>
            <a:chOff x="4910175" y="4190999"/>
            <a:chExt cx="2590800" cy="2260572"/>
          </a:xfrm>
        </p:grpSpPr>
        <p:sp>
          <p:nvSpPr>
            <p:cNvPr id="48" name="Rectangle 47">
              <a:extLst>
                <a:ext uri="{FF2B5EF4-FFF2-40B4-BE49-F238E27FC236}">
                  <a16:creationId xmlns:a16="http://schemas.microsoft.com/office/drawing/2014/main" id="{2E1FB3EA-B954-4040-8844-E9F0160B7950}"/>
                </a:ext>
              </a:extLst>
            </p:cNvPr>
            <p:cNvSpPr/>
            <p:nvPr/>
          </p:nvSpPr>
          <p:spPr>
            <a:xfrm>
              <a:off x="4910175" y="4190999"/>
              <a:ext cx="2590800" cy="2260572"/>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6" name="TextBox 35">
              <a:extLst>
                <a:ext uri="{FF2B5EF4-FFF2-40B4-BE49-F238E27FC236}">
                  <a16:creationId xmlns:a16="http://schemas.microsoft.com/office/drawing/2014/main" id="{AF8BF958-E210-E945-B500-CA5F6964212B}"/>
                </a:ext>
              </a:extLst>
            </p:cNvPr>
            <p:cNvSpPr txBox="1"/>
            <p:nvPr/>
          </p:nvSpPr>
          <p:spPr>
            <a:xfrm>
              <a:off x="5049060" y="4730571"/>
              <a:ext cx="2286001" cy="1436291"/>
            </a:xfrm>
            <a:prstGeom prst="rect">
              <a:avLst/>
            </a:prstGeom>
            <a:noFill/>
          </p:spPr>
          <p:txBody>
            <a:bodyPr wrap="square" rtlCol="0">
              <a:spAutoFit/>
            </a:bodyPr>
            <a:lstStyle/>
            <a:p>
              <a:pPr algn="ctr">
                <a:defRPr/>
              </a:pPr>
              <a:r>
                <a:rPr lang="en-GB" sz="1600" dirty="0"/>
                <a:t>It’s pervasive </a:t>
              </a:r>
              <a:br>
                <a:rPr lang="en-GB" sz="1600" dirty="0"/>
              </a:br>
              <a:r>
                <a:rPr lang="en-GB" sz="1600" dirty="0"/>
                <a:t>(it impacts even if we try to supress it)</a:t>
              </a:r>
              <a:endParaRPr lang="en-US" sz="1600" dirty="0"/>
            </a:p>
          </p:txBody>
        </p:sp>
      </p:grpSp>
      <p:grpSp>
        <p:nvGrpSpPr>
          <p:cNvPr id="10" name="Group 9">
            <a:extLst>
              <a:ext uri="{FF2B5EF4-FFF2-40B4-BE49-F238E27FC236}">
                <a16:creationId xmlns:a16="http://schemas.microsoft.com/office/drawing/2014/main" id="{1D396B64-14A3-4CA2-B28C-230A44B1E99B}"/>
              </a:ext>
            </a:extLst>
          </p:cNvPr>
          <p:cNvGrpSpPr/>
          <p:nvPr/>
        </p:nvGrpSpPr>
        <p:grpSpPr>
          <a:xfrm>
            <a:off x="5850087" y="4190999"/>
            <a:ext cx="1943100" cy="1842183"/>
            <a:chOff x="7800116" y="4190999"/>
            <a:chExt cx="2590800" cy="2456244"/>
          </a:xfrm>
        </p:grpSpPr>
        <p:sp>
          <p:nvSpPr>
            <p:cNvPr id="52" name="Rectangle 51">
              <a:extLst>
                <a:ext uri="{FF2B5EF4-FFF2-40B4-BE49-F238E27FC236}">
                  <a16:creationId xmlns:a16="http://schemas.microsoft.com/office/drawing/2014/main" id="{A5D556EE-27EA-674D-A502-3A5C72EED4C0}"/>
                </a:ext>
              </a:extLst>
            </p:cNvPr>
            <p:cNvSpPr/>
            <p:nvPr/>
          </p:nvSpPr>
          <p:spPr>
            <a:xfrm>
              <a:off x="7800116" y="4190999"/>
              <a:ext cx="2590800" cy="2260569"/>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7" name="TextBox 36">
              <a:extLst>
                <a:ext uri="{FF2B5EF4-FFF2-40B4-BE49-F238E27FC236}">
                  <a16:creationId xmlns:a16="http://schemas.microsoft.com/office/drawing/2014/main" id="{E37358EA-E2CF-A040-9E12-F3625C766E0A}"/>
                </a:ext>
              </a:extLst>
            </p:cNvPr>
            <p:cNvSpPr txBox="1"/>
            <p:nvPr/>
          </p:nvSpPr>
          <p:spPr>
            <a:xfrm>
              <a:off x="7952516" y="4554363"/>
              <a:ext cx="2286000" cy="2092880"/>
            </a:xfrm>
            <a:prstGeom prst="rect">
              <a:avLst/>
            </a:prstGeom>
            <a:noFill/>
          </p:spPr>
          <p:txBody>
            <a:bodyPr wrap="square" rtlCol="0">
              <a:spAutoFit/>
            </a:bodyPr>
            <a:lstStyle/>
            <a:p>
              <a:pPr algn="ctr">
                <a:defRPr/>
              </a:pPr>
              <a:r>
                <a:rPr lang="en-GB" sz="1600" dirty="0"/>
                <a:t>It impedes </a:t>
              </a:r>
              <a:r>
                <a:rPr lang="en-GB" sz="1600"/>
                <a:t>performance and interpersonal </a:t>
              </a:r>
              <a:r>
                <a:rPr lang="en-GB" sz="1600" dirty="0"/>
                <a:t>relationships</a:t>
              </a:r>
            </a:p>
            <a:p>
              <a:pPr algn="ctr"/>
              <a:endParaRPr lang="en-US" sz="1600" dirty="0"/>
            </a:p>
          </p:txBody>
        </p:sp>
      </p:grpSp>
      <p:sp>
        <p:nvSpPr>
          <p:cNvPr id="44" name="Title 2">
            <a:extLst>
              <a:ext uri="{FF2B5EF4-FFF2-40B4-BE49-F238E27FC236}">
                <a16:creationId xmlns:a16="http://schemas.microsoft.com/office/drawing/2014/main" id="{49BD524B-E08F-5D42-971A-002BC078EC9D}"/>
              </a:ext>
            </a:extLst>
          </p:cNvPr>
          <p:cNvSpPr>
            <a:spLocks noGrp="1"/>
          </p:cNvSpPr>
          <p:nvPr>
            <p:ph type="title"/>
          </p:nvPr>
        </p:nvSpPr>
        <p:spPr>
          <a:xfrm>
            <a:off x="743028" y="1385266"/>
            <a:ext cx="2457373" cy="1804835"/>
          </a:xfrm>
        </p:spPr>
        <p:txBody>
          <a:bodyPr/>
          <a:lstStyle/>
          <a:p>
            <a:r>
              <a:rPr lang="en-US" sz="3300" dirty="0">
                <a:solidFill>
                  <a:schemeClr val="bg1"/>
                </a:solidFill>
              </a:rPr>
              <a:t>We can’t just ‘ignore’ our bias</a:t>
            </a:r>
          </a:p>
        </p:txBody>
      </p:sp>
      <p:grpSp>
        <p:nvGrpSpPr>
          <p:cNvPr id="6" name="Group 5">
            <a:extLst>
              <a:ext uri="{FF2B5EF4-FFF2-40B4-BE49-F238E27FC236}">
                <a16:creationId xmlns:a16="http://schemas.microsoft.com/office/drawing/2014/main" id="{6F70D579-B4BB-41F1-9936-D418E1AA8FBD}"/>
              </a:ext>
            </a:extLst>
          </p:cNvPr>
          <p:cNvGrpSpPr/>
          <p:nvPr/>
        </p:nvGrpSpPr>
        <p:grpSpPr>
          <a:xfrm>
            <a:off x="1515176" y="4190998"/>
            <a:ext cx="1943100" cy="1695435"/>
            <a:chOff x="2020235" y="4190999"/>
            <a:chExt cx="2590800" cy="2260580"/>
          </a:xfrm>
        </p:grpSpPr>
        <p:sp>
          <p:nvSpPr>
            <p:cNvPr id="30" name="Rectangle 29">
              <a:extLst>
                <a:ext uri="{FF2B5EF4-FFF2-40B4-BE49-F238E27FC236}">
                  <a16:creationId xmlns:a16="http://schemas.microsoft.com/office/drawing/2014/main" id="{A9F6AC3A-3BA1-6545-8879-98FDF9A3637D}"/>
                </a:ext>
              </a:extLst>
            </p:cNvPr>
            <p:cNvSpPr/>
            <p:nvPr/>
          </p:nvSpPr>
          <p:spPr>
            <a:xfrm>
              <a:off x="2020235" y="4190999"/>
              <a:ext cx="2590800" cy="226058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Box 4">
              <a:extLst>
                <a:ext uri="{FF2B5EF4-FFF2-40B4-BE49-F238E27FC236}">
                  <a16:creationId xmlns:a16="http://schemas.microsoft.com/office/drawing/2014/main" id="{6A4428E5-9F9C-3A4C-8B16-CFDB99420CFE}"/>
                </a:ext>
              </a:extLst>
            </p:cNvPr>
            <p:cNvSpPr txBox="1"/>
            <p:nvPr/>
          </p:nvSpPr>
          <p:spPr>
            <a:xfrm>
              <a:off x="2199666" y="4813848"/>
              <a:ext cx="2231941" cy="1107996"/>
            </a:xfrm>
            <a:prstGeom prst="rect">
              <a:avLst/>
            </a:prstGeom>
            <a:noFill/>
          </p:spPr>
          <p:txBody>
            <a:bodyPr wrap="square" rtlCol="0">
              <a:spAutoFit/>
            </a:bodyPr>
            <a:lstStyle/>
            <a:p>
              <a:pPr algn="ctr">
                <a:defRPr/>
              </a:pPr>
              <a:r>
                <a:rPr lang="en-GB" altLang="en-US" sz="1600" dirty="0"/>
                <a:t>We are wired to notice ‘difference’</a:t>
              </a:r>
              <a:endParaRPr lang="en-US" sz="1600" dirty="0"/>
            </a:p>
          </p:txBody>
        </p:sp>
      </p:grpSp>
      <p:pic>
        <p:nvPicPr>
          <p:cNvPr id="2" name="Audio 1">
            <a:hlinkClick r:id="" action="ppaction://media"/>
            <a:extLst>
              <a:ext uri="{FF2B5EF4-FFF2-40B4-BE49-F238E27FC236}">
                <a16:creationId xmlns:a16="http://schemas.microsoft.com/office/drawing/2014/main" id="{D0B872AB-4AD2-4DDB-B59F-1B181A58B7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46344" y="5703094"/>
            <a:ext cx="183356" cy="183356"/>
          </a:xfrm>
          <a:prstGeom prst="rect">
            <a:avLst/>
          </a:prstGeom>
        </p:spPr>
      </p:pic>
      <p:cxnSp>
        <p:nvCxnSpPr>
          <p:cNvPr id="20" name="Straight Connector 19">
            <a:extLst>
              <a:ext uri="{FF2B5EF4-FFF2-40B4-BE49-F238E27FC236}">
                <a16:creationId xmlns:a16="http://schemas.microsoft.com/office/drawing/2014/main" id="{4923E0DD-E787-2348-9905-7090E087EC12}"/>
              </a:ext>
            </a:extLst>
          </p:cNvPr>
          <p:cNvCxnSpPr/>
          <p:nvPr/>
        </p:nvCxnSpPr>
        <p:spPr>
          <a:xfrm>
            <a:off x="1515176" y="4190999"/>
            <a:ext cx="1943100" cy="0"/>
          </a:xfrm>
          <a:prstGeom prst="line">
            <a:avLst/>
          </a:prstGeom>
          <a:ln w="25400">
            <a:solidFill>
              <a:srgbClr val="0060BF"/>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E5DFBF7-E462-C44C-B02D-5084F64B5146}"/>
              </a:ext>
            </a:extLst>
          </p:cNvPr>
          <p:cNvCxnSpPr/>
          <p:nvPr/>
        </p:nvCxnSpPr>
        <p:spPr>
          <a:xfrm>
            <a:off x="3682631" y="4190999"/>
            <a:ext cx="1943100" cy="0"/>
          </a:xfrm>
          <a:prstGeom prst="line">
            <a:avLst/>
          </a:prstGeom>
          <a:ln w="25400">
            <a:solidFill>
              <a:srgbClr val="0060BF"/>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B063D65-0D5C-5C43-A4A9-7EEFE90214D8}"/>
              </a:ext>
            </a:extLst>
          </p:cNvPr>
          <p:cNvCxnSpPr/>
          <p:nvPr/>
        </p:nvCxnSpPr>
        <p:spPr>
          <a:xfrm>
            <a:off x="5850087" y="4190999"/>
            <a:ext cx="1943100" cy="0"/>
          </a:xfrm>
          <a:prstGeom prst="line">
            <a:avLst/>
          </a:prstGeom>
          <a:ln w="25400">
            <a:solidFill>
              <a:srgbClr val="0060BF"/>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E0C700F-7596-FB4E-9C71-E1B2F7631E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86304" y="3886200"/>
            <a:ext cx="590549" cy="590549"/>
          </a:xfrm>
          <a:prstGeom prst="rect">
            <a:avLst/>
          </a:prstGeom>
        </p:spPr>
      </p:pic>
      <p:pic>
        <p:nvPicPr>
          <p:cNvPr id="7" name="Picture 6">
            <a:extLst>
              <a:ext uri="{FF2B5EF4-FFF2-40B4-BE49-F238E27FC236}">
                <a16:creationId xmlns:a16="http://schemas.microsoft.com/office/drawing/2014/main" id="{2C571AD7-5169-5448-B4DA-E0586E6434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6334" y="3886200"/>
            <a:ext cx="590549" cy="590549"/>
          </a:xfrm>
          <a:prstGeom prst="rect">
            <a:avLst/>
          </a:prstGeom>
        </p:spPr>
      </p:pic>
      <p:pic>
        <p:nvPicPr>
          <p:cNvPr id="9" name="Picture 8">
            <a:extLst>
              <a:ext uri="{FF2B5EF4-FFF2-40B4-BE49-F238E27FC236}">
                <a16:creationId xmlns:a16="http://schemas.microsoft.com/office/drawing/2014/main" id="{7D990AD4-D81E-BA44-936F-D2F97D2E24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26363" y="3886200"/>
            <a:ext cx="590549" cy="590549"/>
          </a:xfrm>
          <a:prstGeom prst="rect">
            <a:avLst/>
          </a:prstGeom>
        </p:spPr>
      </p:pic>
      <p:pic>
        <p:nvPicPr>
          <p:cNvPr id="21" name="Picture 20">
            <a:extLst>
              <a:ext uri="{FF2B5EF4-FFF2-40B4-BE49-F238E27FC236}">
                <a16:creationId xmlns:a16="http://schemas.microsoft.com/office/drawing/2014/main" id="{F0FB5A4E-A25A-46A9-881D-449A7AD2AE9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26928" b="-1"/>
          <a:stretch/>
        </p:blipFill>
        <p:spPr>
          <a:xfrm>
            <a:off x="0" y="6751480"/>
            <a:ext cx="9144000" cy="142914"/>
          </a:xfrm>
          <a:prstGeom prst="rect">
            <a:avLst/>
          </a:prstGeom>
        </p:spPr>
      </p:pic>
    </p:spTree>
    <p:extLst>
      <p:ext uri="{BB962C8B-B14F-4D97-AF65-F5344CB8AC3E}">
        <p14:creationId xmlns:p14="http://schemas.microsoft.com/office/powerpoint/2010/main" val="1670228733"/>
      </p:ext>
    </p:extLst>
  </p:cSld>
  <p:clrMapOvr>
    <a:masterClrMapping/>
  </p:clrMapOvr>
  <mc:AlternateContent xmlns:mc="http://schemas.openxmlformats.org/markup-compatibility/2006" xmlns:p14="http://schemas.microsoft.com/office/powerpoint/2010/main">
    <mc:Choice Requires="p14">
      <p:transition spd="slow" p14:dur="2000" advTm="93994"/>
    </mc:Choice>
    <mc:Fallback xmlns="">
      <p:transition spd="slow" advTm="93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16" fill="hold" nodeType="withEffect">
                                  <p:stCondLst>
                                    <p:cond delay="2250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cTn>
                              </p:par>
                              <p:par>
                                <p:cTn id="12" presetID="16" presetClass="entr" presetSubtype="37" fill="hold" nodeType="withEffect">
                                  <p:stCondLst>
                                    <p:cond delay="22500"/>
                                  </p:stCondLst>
                                  <p:childTnLst>
                                    <p:set>
                                      <p:cBhvr>
                                        <p:cTn id="13" dur="1" fill="hold">
                                          <p:stCondLst>
                                            <p:cond delay="0"/>
                                          </p:stCondLst>
                                        </p:cTn>
                                        <p:tgtEl>
                                          <p:spTgt spid="20"/>
                                        </p:tgtEl>
                                        <p:attrNameLst>
                                          <p:attrName>style.visibility</p:attrName>
                                        </p:attrNameLst>
                                      </p:cBhvr>
                                      <p:to>
                                        <p:strVal val="visible"/>
                                      </p:to>
                                    </p:set>
                                    <p:animEffect transition="in" filter="barn(outVertical)">
                                      <p:cBhvr>
                                        <p:cTn id="14" dur="500"/>
                                        <p:tgtEl>
                                          <p:spTgt spid="20"/>
                                        </p:tgtEl>
                                      </p:cBhvr>
                                    </p:animEffect>
                                  </p:childTnLst>
                                </p:cTn>
                              </p:par>
                              <p:par>
                                <p:cTn id="15" presetID="22" presetClass="entr" presetSubtype="1" fill="hold" nodeType="withEffect">
                                  <p:stCondLst>
                                    <p:cond delay="2250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par>
                                <p:cTn id="18" presetID="53" presetClass="entr" presetSubtype="16" fill="hold" nodeType="withEffect">
                                  <p:stCondLst>
                                    <p:cond delay="4000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16" presetClass="entr" presetSubtype="37" fill="hold" nodeType="withEffect">
                                  <p:stCondLst>
                                    <p:cond delay="40000"/>
                                  </p:stCondLst>
                                  <p:childTnLst>
                                    <p:set>
                                      <p:cBhvr>
                                        <p:cTn id="24" dur="1" fill="hold">
                                          <p:stCondLst>
                                            <p:cond delay="0"/>
                                          </p:stCondLst>
                                        </p:cTn>
                                        <p:tgtEl>
                                          <p:spTgt spid="50"/>
                                        </p:tgtEl>
                                        <p:attrNameLst>
                                          <p:attrName>style.visibility</p:attrName>
                                        </p:attrNameLst>
                                      </p:cBhvr>
                                      <p:to>
                                        <p:strVal val="visible"/>
                                      </p:to>
                                    </p:set>
                                    <p:animEffect transition="in" filter="barn(outVertical)">
                                      <p:cBhvr>
                                        <p:cTn id="25" dur="500"/>
                                        <p:tgtEl>
                                          <p:spTgt spid="50"/>
                                        </p:tgtEl>
                                      </p:cBhvr>
                                    </p:animEffect>
                                  </p:childTnLst>
                                </p:cTn>
                              </p:par>
                              <p:par>
                                <p:cTn id="26" presetID="22" presetClass="entr" presetSubtype="1" fill="hold" nodeType="withEffect">
                                  <p:stCondLst>
                                    <p:cond delay="4000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par>
                                <p:cTn id="29" presetID="53" presetClass="entr" presetSubtype="16" fill="hold" nodeType="withEffect">
                                  <p:stCondLst>
                                    <p:cond delay="8400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par>
                                <p:cTn id="34" presetID="16" presetClass="entr" presetSubtype="37" fill="hold" nodeType="withEffect">
                                  <p:stCondLst>
                                    <p:cond delay="84000"/>
                                  </p:stCondLst>
                                  <p:childTnLst>
                                    <p:set>
                                      <p:cBhvr>
                                        <p:cTn id="35" dur="1" fill="hold">
                                          <p:stCondLst>
                                            <p:cond delay="0"/>
                                          </p:stCondLst>
                                        </p:cTn>
                                        <p:tgtEl>
                                          <p:spTgt spid="54"/>
                                        </p:tgtEl>
                                        <p:attrNameLst>
                                          <p:attrName>style.visibility</p:attrName>
                                        </p:attrNameLst>
                                      </p:cBhvr>
                                      <p:to>
                                        <p:strVal val="visible"/>
                                      </p:to>
                                    </p:set>
                                    <p:animEffect transition="in" filter="barn(outVertical)">
                                      <p:cBhvr>
                                        <p:cTn id="36" dur="500"/>
                                        <p:tgtEl>
                                          <p:spTgt spid="54"/>
                                        </p:tgtEl>
                                      </p:cBhvr>
                                    </p:animEffect>
                                  </p:childTnLst>
                                </p:cTn>
                              </p:par>
                              <p:par>
                                <p:cTn id="37" presetID="22" presetClass="entr" presetSubtype="1" fill="hold" nodeType="withEffect">
                                  <p:stCondLst>
                                    <p:cond delay="8400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7D130F3-2D16-154F-AE0F-95560486C8F4}"/>
              </a:ext>
            </a:extLst>
          </p:cNvPr>
          <p:cNvPicPr>
            <a:picLocks noChangeAspect="1"/>
          </p:cNvPicPr>
          <p:nvPr/>
        </p:nvPicPr>
        <p:blipFill rotWithShape="1">
          <a:blip r:embed="rId4">
            <a:extLst>
              <a:ext uri="{28A0092B-C50C-407E-A947-70E740481C1C}">
                <a14:useLocalDpi xmlns:a14="http://schemas.microsoft.com/office/drawing/2010/main" val="0"/>
              </a:ext>
            </a:extLst>
          </a:blip>
          <a:srcRect t="12680" b="12680"/>
          <a:stretch/>
        </p:blipFill>
        <p:spPr>
          <a:xfrm>
            <a:off x="0" y="0"/>
            <a:ext cx="9144000" cy="3163426"/>
          </a:xfrm>
          <a:prstGeom prst="rect">
            <a:avLst/>
          </a:prstGeom>
        </p:spPr>
      </p:pic>
      <p:sp>
        <p:nvSpPr>
          <p:cNvPr id="27" name="Rectangle 26">
            <a:extLst>
              <a:ext uri="{FF2B5EF4-FFF2-40B4-BE49-F238E27FC236}">
                <a16:creationId xmlns:a16="http://schemas.microsoft.com/office/drawing/2014/main" id="{49E19EC3-4807-9C4B-91D3-80BEAA7CDCA2}"/>
              </a:ext>
            </a:extLst>
          </p:cNvPr>
          <p:cNvSpPr/>
          <p:nvPr/>
        </p:nvSpPr>
        <p:spPr>
          <a:xfrm>
            <a:off x="733424" y="2551458"/>
            <a:ext cx="7896225" cy="3211093"/>
          </a:xfrm>
          <a:prstGeom prst="rect">
            <a:avLst/>
          </a:prstGeom>
          <a:solidFill>
            <a:srgbClr val="EE8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Slide Number Placeholder 3">
            <a:extLst>
              <a:ext uri="{FF2B5EF4-FFF2-40B4-BE49-F238E27FC236}">
                <a16:creationId xmlns:a16="http://schemas.microsoft.com/office/drawing/2014/main" id="{9B29E99C-D223-B749-B6FF-FE3029DD5E08}"/>
              </a:ext>
            </a:extLst>
          </p:cNvPr>
          <p:cNvSpPr>
            <a:spLocks noGrp="1"/>
          </p:cNvSpPr>
          <p:nvPr>
            <p:ph type="sldNum" sz="quarter" idx="10"/>
          </p:nvPr>
        </p:nvSpPr>
        <p:spPr>
          <a:xfrm>
            <a:off x="8326806" y="6429237"/>
            <a:ext cx="251936" cy="180114"/>
          </a:xfrm>
        </p:spPr>
        <p:txBody>
          <a:bodyPr/>
          <a:lstStyle/>
          <a:p>
            <a:pPr marL="19050">
              <a:lnSpc>
                <a:spcPts val="1568"/>
              </a:lnSpc>
            </a:pPr>
            <a:fld id="{81D60167-4931-47E6-BA6A-407CBD079E47}" type="slidenum">
              <a:rPr lang="en-GB" smtClean="0"/>
              <a:pPr marL="19050">
                <a:lnSpc>
                  <a:spcPts val="1568"/>
                </a:lnSpc>
              </a:pPr>
              <a:t>27</a:t>
            </a:fld>
            <a:endParaRPr lang="en-GB" dirty="0"/>
          </a:p>
        </p:txBody>
      </p:sp>
      <p:sp>
        <p:nvSpPr>
          <p:cNvPr id="19" name="TextBox 4">
            <a:extLst>
              <a:ext uri="{FF2B5EF4-FFF2-40B4-BE49-F238E27FC236}">
                <a16:creationId xmlns:a16="http://schemas.microsoft.com/office/drawing/2014/main" id="{F9C8C6E1-F17A-B445-A2EE-536ED9584565}"/>
              </a:ext>
            </a:extLst>
          </p:cNvPr>
          <p:cNvSpPr txBox="1">
            <a:spLocks noChangeArrowheads="1"/>
          </p:cNvSpPr>
          <p:nvPr/>
        </p:nvSpPr>
        <p:spPr bwMode="auto">
          <a:xfrm>
            <a:off x="1371600" y="2696374"/>
            <a:ext cx="18223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r>
              <a:rPr lang="en-GB" altLang="en-US" sz="2100" b="1" dirty="0">
                <a:solidFill>
                  <a:schemeClr val="bg1"/>
                </a:solidFill>
                <a:cs typeface="Arial" panose="020B0604020202020204" pitchFamily="34" charset="0"/>
              </a:rPr>
              <a:t>TAILOR</a:t>
            </a:r>
          </a:p>
        </p:txBody>
      </p:sp>
      <p:sp>
        <p:nvSpPr>
          <p:cNvPr id="3" name="Title 2">
            <a:extLst>
              <a:ext uri="{FF2B5EF4-FFF2-40B4-BE49-F238E27FC236}">
                <a16:creationId xmlns:a16="http://schemas.microsoft.com/office/drawing/2014/main" id="{4B3ACFC8-2B5F-B14C-B0FF-0B7938B03A89}"/>
              </a:ext>
            </a:extLst>
          </p:cNvPr>
          <p:cNvSpPr>
            <a:spLocks noGrp="1"/>
          </p:cNvSpPr>
          <p:nvPr>
            <p:ph type="title"/>
          </p:nvPr>
        </p:nvSpPr>
        <p:spPr>
          <a:xfrm>
            <a:off x="743027" y="685180"/>
            <a:ext cx="7835714" cy="590550"/>
          </a:xfrm>
        </p:spPr>
        <p:txBody>
          <a:bodyPr/>
          <a:lstStyle/>
          <a:p>
            <a:r>
              <a:rPr lang="en-US" dirty="0">
                <a:solidFill>
                  <a:srgbClr val="EE8544"/>
                </a:solidFill>
              </a:rPr>
              <a:t>Our approach</a:t>
            </a:r>
          </a:p>
        </p:txBody>
      </p:sp>
      <p:sp>
        <p:nvSpPr>
          <p:cNvPr id="16" name="TextBox 4">
            <a:extLst>
              <a:ext uri="{FF2B5EF4-FFF2-40B4-BE49-F238E27FC236}">
                <a16:creationId xmlns:a16="http://schemas.microsoft.com/office/drawing/2014/main" id="{CA45C71E-A49A-CC44-94F2-DC6B8084B7F5}"/>
              </a:ext>
            </a:extLst>
          </p:cNvPr>
          <p:cNvSpPr txBox="1">
            <a:spLocks noChangeArrowheads="1"/>
          </p:cNvSpPr>
          <p:nvPr/>
        </p:nvSpPr>
        <p:spPr bwMode="auto">
          <a:xfrm>
            <a:off x="1371600" y="3290782"/>
            <a:ext cx="18223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r>
              <a:rPr lang="en-GB" altLang="en-US" sz="2100" b="1" dirty="0">
                <a:solidFill>
                  <a:schemeClr val="bg1"/>
                </a:solidFill>
                <a:cs typeface="Arial" panose="020B0604020202020204" pitchFamily="34" charset="0"/>
              </a:rPr>
              <a:t>GUIDE</a:t>
            </a:r>
          </a:p>
        </p:txBody>
      </p:sp>
      <p:sp>
        <p:nvSpPr>
          <p:cNvPr id="22" name="TextBox 4">
            <a:extLst>
              <a:ext uri="{FF2B5EF4-FFF2-40B4-BE49-F238E27FC236}">
                <a16:creationId xmlns:a16="http://schemas.microsoft.com/office/drawing/2014/main" id="{027460AF-02B6-6847-B416-E09ACDB2BDF0}"/>
              </a:ext>
            </a:extLst>
          </p:cNvPr>
          <p:cNvSpPr txBox="1">
            <a:spLocks noChangeArrowheads="1"/>
          </p:cNvSpPr>
          <p:nvPr/>
        </p:nvSpPr>
        <p:spPr bwMode="auto">
          <a:xfrm>
            <a:off x="1371600" y="3885190"/>
            <a:ext cx="18223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r>
              <a:rPr lang="en-GB" altLang="en-US" sz="2100" b="1" dirty="0">
                <a:solidFill>
                  <a:schemeClr val="bg1"/>
                </a:solidFill>
                <a:cs typeface="Arial" panose="020B0604020202020204" pitchFamily="34" charset="0"/>
              </a:rPr>
              <a:t>RESEARCH</a:t>
            </a:r>
          </a:p>
        </p:txBody>
      </p:sp>
      <p:sp>
        <p:nvSpPr>
          <p:cNvPr id="24" name="TextBox 4">
            <a:extLst>
              <a:ext uri="{FF2B5EF4-FFF2-40B4-BE49-F238E27FC236}">
                <a16:creationId xmlns:a16="http://schemas.microsoft.com/office/drawing/2014/main" id="{B3737ABE-A9D8-3245-9A77-2DCF59C4B360}"/>
              </a:ext>
            </a:extLst>
          </p:cNvPr>
          <p:cNvSpPr txBox="1">
            <a:spLocks noChangeArrowheads="1"/>
          </p:cNvSpPr>
          <p:nvPr/>
        </p:nvSpPr>
        <p:spPr bwMode="auto">
          <a:xfrm>
            <a:off x="1371600" y="4479598"/>
            <a:ext cx="18223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r>
              <a:rPr lang="en-GB" altLang="en-US" sz="2100" b="1" dirty="0">
                <a:solidFill>
                  <a:schemeClr val="bg1"/>
                </a:solidFill>
                <a:cs typeface="Arial" panose="020B0604020202020204" pitchFamily="34" charset="0"/>
              </a:rPr>
              <a:t>PLAN</a:t>
            </a:r>
          </a:p>
        </p:txBody>
      </p:sp>
      <p:sp>
        <p:nvSpPr>
          <p:cNvPr id="25" name="TextBox 4">
            <a:extLst>
              <a:ext uri="{FF2B5EF4-FFF2-40B4-BE49-F238E27FC236}">
                <a16:creationId xmlns:a16="http://schemas.microsoft.com/office/drawing/2014/main" id="{73770282-5B8A-AD4E-BCD1-5520C8D748B2}"/>
              </a:ext>
            </a:extLst>
          </p:cNvPr>
          <p:cNvSpPr txBox="1">
            <a:spLocks noChangeArrowheads="1"/>
          </p:cNvSpPr>
          <p:nvPr/>
        </p:nvSpPr>
        <p:spPr bwMode="auto">
          <a:xfrm>
            <a:off x="1371600" y="5074005"/>
            <a:ext cx="18223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r>
              <a:rPr lang="en-GB" altLang="en-US" sz="2100" b="1" dirty="0">
                <a:solidFill>
                  <a:schemeClr val="bg1"/>
                </a:solidFill>
                <a:cs typeface="Arial" panose="020B0604020202020204" pitchFamily="34" charset="0"/>
              </a:rPr>
              <a:t>CHANGE</a:t>
            </a:r>
          </a:p>
        </p:txBody>
      </p:sp>
      <p:pic>
        <p:nvPicPr>
          <p:cNvPr id="2" name="Audio 1">
            <a:hlinkClick r:id="" action="ppaction://media"/>
            <a:extLst>
              <a:ext uri="{FF2B5EF4-FFF2-40B4-BE49-F238E27FC236}">
                <a16:creationId xmlns:a16="http://schemas.microsoft.com/office/drawing/2014/main" id="{6283C231-ACA9-4E2B-BFD4-E438A65F82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46344" y="5703094"/>
            <a:ext cx="183356" cy="183356"/>
          </a:xfrm>
          <a:prstGeom prst="rect">
            <a:avLst/>
          </a:prstGeom>
        </p:spPr>
      </p:pic>
      <p:sp>
        <p:nvSpPr>
          <p:cNvPr id="14" name="TextBox 13">
            <a:extLst>
              <a:ext uri="{FF2B5EF4-FFF2-40B4-BE49-F238E27FC236}">
                <a16:creationId xmlns:a16="http://schemas.microsoft.com/office/drawing/2014/main" id="{3BB851A9-F9A9-4B8D-B2FC-7B83CDEA62A2}"/>
              </a:ext>
            </a:extLst>
          </p:cNvPr>
          <p:cNvSpPr txBox="1">
            <a:spLocks/>
          </p:cNvSpPr>
          <p:nvPr/>
        </p:nvSpPr>
        <p:spPr>
          <a:xfrm>
            <a:off x="3200400" y="2746387"/>
            <a:ext cx="5105400" cy="315471"/>
          </a:xfrm>
          <a:prstGeom prst="rect">
            <a:avLst/>
          </a:prstGeom>
          <a:noFill/>
        </p:spPr>
        <p:txBody>
          <a:bodyPr wrap="square" lIns="68580" tIns="34290" rIns="68580" bIns="34290" rtlCol="0">
            <a:spAutoFit/>
          </a:bodyPr>
          <a:lstStyle/>
          <a:p>
            <a:r>
              <a:rPr lang="en-GB" sz="1600" dirty="0">
                <a:solidFill>
                  <a:schemeClr val="bg1"/>
                </a:solidFill>
              </a:rPr>
              <a:t>Tailoring the unconscious bias content to </a:t>
            </a:r>
            <a:r>
              <a:rPr lang="en-GB" sz="1600">
                <a:solidFill>
                  <a:schemeClr val="bg1"/>
                </a:solidFill>
              </a:rPr>
              <a:t>our context</a:t>
            </a:r>
            <a:endParaRPr lang="en-GB" sz="1600" dirty="0">
              <a:solidFill>
                <a:schemeClr val="bg1"/>
              </a:solidFill>
            </a:endParaRPr>
          </a:p>
        </p:txBody>
      </p:sp>
      <p:sp>
        <p:nvSpPr>
          <p:cNvPr id="15" name="TextBox 14">
            <a:extLst>
              <a:ext uri="{FF2B5EF4-FFF2-40B4-BE49-F238E27FC236}">
                <a16:creationId xmlns:a16="http://schemas.microsoft.com/office/drawing/2014/main" id="{6C5AE264-1CEE-41F7-BEF1-1CD2D96CD1AD}"/>
              </a:ext>
            </a:extLst>
          </p:cNvPr>
          <p:cNvSpPr txBox="1">
            <a:spLocks/>
          </p:cNvSpPr>
          <p:nvPr/>
        </p:nvSpPr>
        <p:spPr>
          <a:xfrm>
            <a:off x="3200400" y="3217685"/>
            <a:ext cx="5105400" cy="561692"/>
          </a:xfrm>
          <a:prstGeom prst="rect">
            <a:avLst/>
          </a:prstGeom>
          <a:noFill/>
        </p:spPr>
        <p:txBody>
          <a:bodyPr wrap="square" lIns="68580" tIns="34290" rIns="68580" bIns="34290" rtlCol="0">
            <a:spAutoFit/>
          </a:bodyPr>
          <a:lstStyle/>
          <a:p>
            <a:r>
              <a:rPr lang="en-GB" sz="1600">
                <a:solidFill>
                  <a:schemeClr val="bg1"/>
                </a:solidFill>
              </a:rPr>
              <a:t>Engaged </a:t>
            </a:r>
            <a:r>
              <a:rPr lang="en-GB" sz="1600" dirty="0">
                <a:solidFill>
                  <a:schemeClr val="bg1"/>
                </a:solidFill>
              </a:rPr>
              <a:t>experts that practice evidence-based work </a:t>
            </a:r>
            <a:br>
              <a:rPr lang="en-GB" sz="1600" dirty="0">
                <a:solidFill>
                  <a:schemeClr val="bg1"/>
                </a:solidFill>
              </a:rPr>
            </a:br>
            <a:r>
              <a:rPr lang="en-GB" sz="1600" dirty="0">
                <a:solidFill>
                  <a:schemeClr val="bg1"/>
                </a:solidFill>
              </a:rPr>
              <a:t>for recommendations for managing &amp; </a:t>
            </a:r>
            <a:r>
              <a:rPr lang="en-GB" sz="1600">
                <a:solidFill>
                  <a:schemeClr val="bg1"/>
                </a:solidFill>
              </a:rPr>
              <a:t>mitigating bias</a:t>
            </a:r>
            <a:endParaRPr lang="en-GB" sz="1600" dirty="0">
              <a:solidFill>
                <a:schemeClr val="bg1"/>
              </a:solidFill>
            </a:endParaRPr>
          </a:p>
        </p:txBody>
      </p:sp>
      <p:sp>
        <p:nvSpPr>
          <p:cNvPr id="21" name="TextBox 20">
            <a:extLst>
              <a:ext uri="{FF2B5EF4-FFF2-40B4-BE49-F238E27FC236}">
                <a16:creationId xmlns:a16="http://schemas.microsoft.com/office/drawing/2014/main" id="{D0BAD833-87E2-40A8-B1C4-16E2BE151A4A}"/>
              </a:ext>
            </a:extLst>
          </p:cNvPr>
          <p:cNvSpPr txBox="1">
            <a:spLocks/>
          </p:cNvSpPr>
          <p:nvPr/>
        </p:nvSpPr>
        <p:spPr>
          <a:xfrm>
            <a:off x="3200400" y="4406501"/>
            <a:ext cx="5105400" cy="561692"/>
          </a:xfrm>
          <a:prstGeom prst="rect">
            <a:avLst/>
          </a:prstGeom>
          <a:noFill/>
        </p:spPr>
        <p:txBody>
          <a:bodyPr wrap="square" lIns="68580" tIns="34290" rIns="68580" bIns="34290" rtlCol="0">
            <a:spAutoFit/>
          </a:bodyPr>
          <a:lstStyle/>
          <a:p>
            <a:r>
              <a:rPr lang="en-GB" sz="1600">
                <a:solidFill>
                  <a:schemeClr val="bg1"/>
                </a:solidFill>
              </a:rPr>
              <a:t>Plan </a:t>
            </a:r>
            <a:r>
              <a:rPr lang="en-GB" sz="1600" dirty="0">
                <a:solidFill>
                  <a:schemeClr val="bg1"/>
                </a:solidFill>
              </a:rPr>
              <a:t>for how new learning will be </a:t>
            </a:r>
            <a:r>
              <a:rPr lang="en-GB" sz="1600">
                <a:solidFill>
                  <a:schemeClr val="bg1"/>
                </a:solidFill>
              </a:rPr>
              <a:t>transferred </a:t>
            </a:r>
            <a:br>
              <a:rPr lang="en-GB" sz="1600">
                <a:solidFill>
                  <a:schemeClr val="bg1"/>
                </a:solidFill>
              </a:rPr>
            </a:br>
            <a:r>
              <a:rPr lang="en-GB" sz="1600">
                <a:solidFill>
                  <a:schemeClr val="bg1"/>
                </a:solidFill>
              </a:rPr>
              <a:t>&amp; sustained</a:t>
            </a:r>
            <a:endParaRPr lang="en-GB" sz="1600" dirty="0">
              <a:solidFill>
                <a:schemeClr val="bg1"/>
              </a:solidFill>
            </a:endParaRPr>
          </a:p>
        </p:txBody>
      </p:sp>
      <p:sp>
        <p:nvSpPr>
          <p:cNvPr id="23" name="TextBox 22">
            <a:extLst>
              <a:ext uri="{FF2B5EF4-FFF2-40B4-BE49-F238E27FC236}">
                <a16:creationId xmlns:a16="http://schemas.microsoft.com/office/drawing/2014/main" id="{61BD6405-C6DF-4C15-93D7-BD8182F2D370}"/>
              </a:ext>
            </a:extLst>
          </p:cNvPr>
          <p:cNvSpPr txBox="1">
            <a:spLocks/>
          </p:cNvSpPr>
          <p:nvPr/>
        </p:nvSpPr>
        <p:spPr>
          <a:xfrm>
            <a:off x="3200400" y="5000908"/>
            <a:ext cx="5105400" cy="561692"/>
          </a:xfrm>
          <a:prstGeom prst="rect">
            <a:avLst/>
          </a:prstGeom>
          <a:noFill/>
        </p:spPr>
        <p:txBody>
          <a:bodyPr wrap="square" lIns="68580" tIns="34290" rIns="68580" bIns="34290" rtlCol="0">
            <a:spAutoFit/>
          </a:bodyPr>
          <a:lstStyle/>
          <a:p>
            <a:r>
              <a:rPr lang="en-GB" sz="1600">
                <a:solidFill>
                  <a:schemeClr val="bg1"/>
                </a:solidFill>
              </a:rPr>
              <a:t>How </a:t>
            </a:r>
            <a:r>
              <a:rPr lang="en-GB" sz="1600" dirty="0">
                <a:solidFill>
                  <a:schemeClr val="bg1"/>
                </a:solidFill>
              </a:rPr>
              <a:t>can we make sure training (of any kind) </a:t>
            </a:r>
            <a:br>
              <a:rPr lang="en-GB" sz="1600" dirty="0">
                <a:solidFill>
                  <a:schemeClr val="bg1"/>
                </a:solidFill>
              </a:rPr>
            </a:br>
            <a:r>
              <a:rPr lang="en-GB" sz="1600" dirty="0">
                <a:solidFill>
                  <a:schemeClr val="bg1"/>
                </a:solidFill>
              </a:rPr>
              <a:t>leads to sustained behaviour </a:t>
            </a:r>
            <a:r>
              <a:rPr lang="en-GB" sz="1600">
                <a:solidFill>
                  <a:schemeClr val="bg1"/>
                </a:solidFill>
              </a:rPr>
              <a:t>change?</a:t>
            </a:r>
            <a:endParaRPr lang="en-GB" sz="1600" dirty="0">
              <a:solidFill>
                <a:schemeClr val="bg1"/>
              </a:solidFill>
            </a:endParaRPr>
          </a:p>
        </p:txBody>
      </p:sp>
      <p:sp>
        <p:nvSpPr>
          <p:cNvPr id="26" name="TextBox 25">
            <a:extLst>
              <a:ext uri="{FF2B5EF4-FFF2-40B4-BE49-F238E27FC236}">
                <a16:creationId xmlns:a16="http://schemas.microsoft.com/office/drawing/2014/main" id="{CE4F2192-6E9A-4E42-9B8E-D83A3E0205E2}"/>
              </a:ext>
            </a:extLst>
          </p:cNvPr>
          <p:cNvSpPr txBox="1">
            <a:spLocks/>
          </p:cNvSpPr>
          <p:nvPr/>
        </p:nvSpPr>
        <p:spPr>
          <a:xfrm>
            <a:off x="3200400" y="3812093"/>
            <a:ext cx="5105400" cy="561692"/>
          </a:xfrm>
          <a:prstGeom prst="rect">
            <a:avLst/>
          </a:prstGeom>
          <a:noFill/>
        </p:spPr>
        <p:txBody>
          <a:bodyPr wrap="square" lIns="68580" tIns="34290" rIns="68580" bIns="34290" rtlCol="0">
            <a:spAutoFit/>
          </a:bodyPr>
          <a:lstStyle/>
          <a:p>
            <a:r>
              <a:rPr lang="en-GB" sz="1600">
                <a:solidFill>
                  <a:schemeClr val="bg1">
                    <a:lumMod val="100000"/>
                  </a:schemeClr>
                </a:solidFill>
                <a:latin typeface="Arial" panose="020B0604020202020204" pitchFamily="34" charset="0"/>
              </a:rPr>
              <a:t>Apply established psychological research</a:t>
            </a:r>
          </a:p>
          <a:p>
            <a:r>
              <a:rPr lang="en-GB" sz="1600">
                <a:solidFill>
                  <a:schemeClr val="bg1">
                    <a:lumMod val="100000"/>
                  </a:schemeClr>
                </a:solidFill>
                <a:latin typeface="Arial" panose="020B0604020202020204" pitchFamily="34" charset="0"/>
              </a:rPr>
              <a:t>on learning transfer &amp; behavioural change</a:t>
            </a:r>
            <a:endParaRPr lang="en-GB" sz="1600" dirty="0">
              <a:solidFill>
                <a:schemeClr val="bg1">
                  <a:lumMod val="100000"/>
                </a:schemeClr>
              </a:solidFill>
              <a:latin typeface="Arial" panose="020B0604020202020204" pitchFamily="34" charset="0"/>
            </a:endParaRPr>
          </a:p>
        </p:txBody>
      </p:sp>
    </p:spTree>
    <p:extLst>
      <p:ext uri="{BB962C8B-B14F-4D97-AF65-F5344CB8AC3E}">
        <p14:creationId xmlns:p14="http://schemas.microsoft.com/office/powerpoint/2010/main" val="1785937641"/>
      </p:ext>
    </p:extLst>
  </p:cSld>
  <p:clrMapOvr>
    <a:masterClrMapping/>
  </p:clrMapOvr>
  <mc:AlternateContent xmlns:mc="http://schemas.openxmlformats.org/markup-compatibility/2006" xmlns:p14="http://schemas.microsoft.com/office/powerpoint/2010/main">
    <mc:Choice Requires="p14">
      <p:transition spd="slow" p14:dur="2000" advTm="56725"/>
    </mc:Choice>
    <mc:Fallback xmlns="">
      <p:transition spd="slow" advTm="56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475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10" presetClass="entr" presetSubtype="0" fill="hold" grpId="0" nodeType="withEffect">
                                  <p:stCondLst>
                                    <p:cond delay="1100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22" presetClass="entr" presetSubtype="8" fill="hold" grpId="0" nodeType="withEffect">
                                  <p:stCondLst>
                                    <p:cond delay="1150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10" presetClass="entr" presetSubtype="0" fill="hold" grpId="0" nodeType="withEffect">
                                  <p:stCondLst>
                                    <p:cond delay="2500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22" presetClass="entr" presetSubtype="8" fill="hold" grpId="0" nodeType="withEffect">
                                  <p:stCondLst>
                                    <p:cond delay="2550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par>
                                <p:cTn id="22" presetID="10" presetClass="entr" presetSubtype="0" fill="hold" grpId="0" nodeType="withEffect">
                                  <p:stCondLst>
                                    <p:cond delay="2700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22" presetClass="entr" presetSubtype="8" fill="hold" grpId="0" nodeType="withEffect">
                                  <p:stCondLst>
                                    <p:cond delay="2750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par>
                                <p:cTn id="28" presetID="10" presetClass="entr" presetSubtype="0" fill="hold" grpId="0" nodeType="withEffect">
                                  <p:stCondLst>
                                    <p:cond delay="3300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22" presetClass="entr" presetSubtype="8" fill="hold" grpId="0" nodeType="withEffect">
                                  <p:stCondLst>
                                    <p:cond delay="3350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par>
                                <p:cTn id="34" presetID="10" presetClass="entr" presetSubtype="0" fill="hold" grpId="0" nodeType="withEffect">
                                  <p:stCondLst>
                                    <p:cond delay="48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22" presetClass="entr" presetSubtype="8" fill="hold" grpId="0" nodeType="withEffect">
                                  <p:stCondLst>
                                    <p:cond delay="4850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2"/>
                </p:tgtEl>
              </p:cMediaNode>
            </p:audio>
          </p:childTnLst>
        </p:cTn>
      </p:par>
    </p:tnLst>
    <p:bldLst>
      <p:bldP spid="27" grpId="0" animBg="1"/>
      <p:bldP spid="19" grpId="0"/>
      <p:bldP spid="16" grpId="0"/>
      <p:bldP spid="22" grpId="0"/>
      <p:bldP spid="24" grpId="0"/>
      <p:bldP spid="25" grpId="0"/>
      <p:bldP spid="14" grpId="0"/>
      <p:bldP spid="15" grpId="0"/>
      <p:bldP spid="21" grpId="0"/>
      <p:bldP spid="23"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AD803D-FC51-2845-BD1A-BF1B53ACE924}"/>
              </a:ext>
            </a:extLst>
          </p:cNvPr>
          <p:cNvPicPr>
            <a:picLocks noChangeAspect="1"/>
          </p:cNvPicPr>
          <p:nvPr/>
        </p:nvPicPr>
        <p:blipFill rotWithShape="1">
          <a:blip r:embed="rId4">
            <a:extLst>
              <a:ext uri="{28A0092B-C50C-407E-A947-70E740481C1C}">
                <a14:useLocalDpi xmlns:a14="http://schemas.microsoft.com/office/drawing/2010/main" val="0"/>
              </a:ext>
            </a:extLst>
          </a:blip>
          <a:srcRect l="18958" t="14223" r="24169" b="470"/>
          <a:stretch/>
        </p:blipFill>
        <p:spPr>
          <a:xfrm>
            <a:off x="0" y="0"/>
            <a:ext cx="9144000" cy="6858000"/>
          </a:xfrm>
          <a:prstGeom prst="rect">
            <a:avLst/>
          </a:prstGeom>
        </p:spPr>
      </p:pic>
      <p:sp>
        <p:nvSpPr>
          <p:cNvPr id="2" name="Slide Number Placeholder 1">
            <a:extLst>
              <a:ext uri="{FF2B5EF4-FFF2-40B4-BE49-F238E27FC236}">
                <a16:creationId xmlns:a16="http://schemas.microsoft.com/office/drawing/2014/main" id="{2C603416-9FDB-6D40-808B-972520709C54}"/>
              </a:ext>
            </a:extLst>
          </p:cNvPr>
          <p:cNvSpPr>
            <a:spLocks noGrp="1"/>
          </p:cNvSpPr>
          <p:nvPr>
            <p:ph type="sldNum" sz="quarter" idx="11"/>
          </p:nvPr>
        </p:nvSpPr>
        <p:spPr>
          <a:xfrm>
            <a:off x="8326806" y="6429237"/>
            <a:ext cx="251936" cy="180114"/>
          </a:xfrm>
        </p:spPr>
        <p:txBody>
          <a:bodyPr/>
          <a:lstStyle/>
          <a:p>
            <a:pPr marL="19050">
              <a:lnSpc>
                <a:spcPts val="1568"/>
              </a:lnSpc>
            </a:pPr>
            <a:fld id="{81D60167-4931-47E6-BA6A-407CBD079E47}" type="slidenum">
              <a:rPr lang="en-GB" smtClean="0"/>
              <a:pPr marL="19050">
                <a:lnSpc>
                  <a:spcPts val="1568"/>
                </a:lnSpc>
              </a:pPr>
              <a:t>28</a:t>
            </a:fld>
            <a:endParaRPr lang="en-GB" dirty="0"/>
          </a:p>
        </p:txBody>
      </p:sp>
      <p:sp>
        <p:nvSpPr>
          <p:cNvPr id="8" name="Rectangle 7">
            <a:extLst>
              <a:ext uri="{FF2B5EF4-FFF2-40B4-BE49-F238E27FC236}">
                <a16:creationId xmlns:a16="http://schemas.microsoft.com/office/drawing/2014/main" id="{83BDDB7F-8205-6440-A113-23B75CA09938}"/>
              </a:ext>
            </a:extLst>
          </p:cNvPr>
          <p:cNvSpPr/>
          <p:nvPr/>
        </p:nvSpPr>
        <p:spPr>
          <a:xfrm>
            <a:off x="2395788" y="2286000"/>
            <a:ext cx="4343400" cy="20574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itle 2">
            <a:extLst>
              <a:ext uri="{FF2B5EF4-FFF2-40B4-BE49-F238E27FC236}">
                <a16:creationId xmlns:a16="http://schemas.microsoft.com/office/drawing/2014/main" id="{92B4FD47-70E5-1442-AE27-F55F6ED55DBB}"/>
              </a:ext>
            </a:extLst>
          </p:cNvPr>
          <p:cNvSpPr txBox="1">
            <a:spLocks/>
          </p:cNvSpPr>
          <p:nvPr/>
        </p:nvSpPr>
        <p:spPr>
          <a:xfrm>
            <a:off x="-4512" y="3214731"/>
            <a:ext cx="9144000" cy="685801"/>
          </a:xfrm>
          <a:prstGeom prst="rect">
            <a:avLst/>
          </a:prstGeom>
        </p:spPr>
        <p:txBody>
          <a:bodyPr vert="horz" wrap="square" lIns="0" tIns="0" rIns="0" bIns="0" rtlCol="0">
            <a:noAutofit/>
          </a:bodyPr>
          <a:lstStyle>
            <a:lvl1pPr>
              <a:lnSpc>
                <a:spcPct val="90000"/>
              </a:lnSpc>
              <a:defRPr sz="3800" b="1" i="0" spc="-55">
                <a:solidFill>
                  <a:schemeClr val="bg1"/>
                </a:solidFill>
                <a:latin typeface="Arial"/>
                <a:ea typeface="+mj-ea"/>
                <a:cs typeface="Arial"/>
              </a:defRPr>
            </a:lvl1pPr>
          </a:lstStyle>
          <a:p>
            <a:pPr algn="ctr"/>
            <a:r>
              <a:rPr lang="en-US" sz="3000" kern="0" dirty="0">
                <a:solidFill>
                  <a:srgbClr val="0060BF"/>
                </a:solidFill>
              </a:rPr>
              <a:t>Next steps and </a:t>
            </a:r>
            <a:br>
              <a:rPr lang="en-US" sz="3000" kern="0" dirty="0">
                <a:solidFill>
                  <a:srgbClr val="0060BF"/>
                </a:solidFill>
              </a:rPr>
            </a:br>
            <a:r>
              <a:rPr lang="en-US" sz="3000" kern="0" dirty="0">
                <a:solidFill>
                  <a:srgbClr val="0060BF"/>
                </a:solidFill>
              </a:rPr>
              <a:t>additional resources</a:t>
            </a:r>
            <a:endParaRPr lang="en-US" sz="1800" b="0" kern="0" dirty="0">
              <a:solidFill>
                <a:srgbClr val="0060BF"/>
              </a:solidFill>
            </a:endParaRPr>
          </a:p>
        </p:txBody>
      </p:sp>
      <p:grpSp>
        <p:nvGrpSpPr>
          <p:cNvPr id="10" name="Group 9">
            <a:extLst>
              <a:ext uri="{FF2B5EF4-FFF2-40B4-BE49-F238E27FC236}">
                <a16:creationId xmlns:a16="http://schemas.microsoft.com/office/drawing/2014/main" id="{97AD2D61-3594-8B43-A5AB-53855D5CA04C}"/>
              </a:ext>
            </a:extLst>
          </p:cNvPr>
          <p:cNvGrpSpPr/>
          <p:nvPr/>
        </p:nvGrpSpPr>
        <p:grpSpPr>
          <a:xfrm>
            <a:off x="-4512" y="2686050"/>
            <a:ext cx="9144000" cy="357233"/>
            <a:chOff x="-12032" y="2286000"/>
            <a:chExt cx="12192000" cy="476310"/>
          </a:xfrm>
        </p:grpSpPr>
        <p:sp>
          <p:nvSpPr>
            <p:cNvPr id="11" name="Rectangle 10">
              <a:extLst>
                <a:ext uri="{FF2B5EF4-FFF2-40B4-BE49-F238E27FC236}">
                  <a16:creationId xmlns:a16="http://schemas.microsoft.com/office/drawing/2014/main" id="{5FF2CFD8-B3A0-7447-8360-B11386359CD1}"/>
                </a:ext>
              </a:extLst>
            </p:cNvPr>
            <p:cNvSpPr/>
            <p:nvPr/>
          </p:nvSpPr>
          <p:spPr>
            <a:xfrm>
              <a:off x="4750468" y="2286000"/>
              <a:ext cx="2667000" cy="476310"/>
            </a:xfrm>
            <a:prstGeom prst="rect">
              <a:avLst/>
            </a:prstGeom>
            <a:noFill/>
            <a:ln>
              <a:solidFill>
                <a:srgbClr val="006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EA78500F-522E-F441-BBF7-CF6D0360F25B}"/>
                </a:ext>
              </a:extLst>
            </p:cNvPr>
            <p:cNvSpPr/>
            <p:nvPr/>
          </p:nvSpPr>
          <p:spPr>
            <a:xfrm>
              <a:off x="-12032" y="2339488"/>
              <a:ext cx="12192000" cy="400109"/>
            </a:xfrm>
            <a:prstGeom prst="rect">
              <a:avLst/>
            </a:prstGeom>
          </p:spPr>
          <p:txBody>
            <a:bodyPr wrap="square">
              <a:spAutoFit/>
            </a:bodyPr>
            <a:lstStyle/>
            <a:p>
              <a:pPr algn="ctr"/>
              <a:r>
                <a:rPr lang="en-US" sz="1350" dirty="0">
                  <a:solidFill>
                    <a:srgbClr val="0060BF"/>
                  </a:solidFill>
                </a:rPr>
                <a:t>NEXT SECTION</a:t>
              </a:r>
            </a:p>
          </p:txBody>
        </p:sp>
      </p:grpSp>
      <p:pic>
        <p:nvPicPr>
          <p:cNvPr id="3" name="Audio 2">
            <a:hlinkClick r:id="" action="ppaction://media"/>
            <a:extLst>
              <a:ext uri="{FF2B5EF4-FFF2-40B4-BE49-F238E27FC236}">
                <a16:creationId xmlns:a16="http://schemas.microsoft.com/office/drawing/2014/main" id="{1E4BC901-F843-423E-8532-0664D92F61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46344" y="5703094"/>
            <a:ext cx="183356" cy="183356"/>
          </a:xfrm>
          <a:prstGeom prst="rect">
            <a:avLst/>
          </a:prstGeom>
        </p:spPr>
      </p:pic>
      <p:pic>
        <p:nvPicPr>
          <p:cNvPr id="14" name="Picture 13">
            <a:extLst>
              <a:ext uri="{FF2B5EF4-FFF2-40B4-BE49-F238E27FC236}">
                <a16:creationId xmlns:a16="http://schemas.microsoft.com/office/drawing/2014/main" id="{EE438560-9A02-402A-9190-6D3E55642FB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26928" b="-1"/>
          <a:stretch/>
        </p:blipFill>
        <p:spPr>
          <a:xfrm>
            <a:off x="0" y="6751480"/>
            <a:ext cx="9144000" cy="142914"/>
          </a:xfrm>
          <a:prstGeom prst="rect">
            <a:avLst/>
          </a:prstGeom>
        </p:spPr>
      </p:pic>
    </p:spTree>
    <p:extLst>
      <p:ext uri="{BB962C8B-B14F-4D97-AF65-F5344CB8AC3E}">
        <p14:creationId xmlns:p14="http://schemas.microsoft.com/office/powerpoint/2010/main" val="3499700281"/>
      </p:ext>
    </p:extLst>
  </p:cSld>
  <p:clrMapOvr>
    <a:masterClrMapping/>
  </p:clrMapOvr>
  <mc:AlternateContent xmlns:mc="http://schemas.openxmlformats.org/markup-compatibility/2006" xmlns:p14="http://schemas.microsoft.com/office/powerpoint/2010/main">
    <mc:Choice Requires="p14">
      <p:transition spd="slow" p14:dur="2000" advTm="11806"/>
    </mc:Choice>
    <mc:Fallback xmlns="">
      <p:transition spd="slow" advTm="11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A19EF2-330B-3C4D-BB40-344A2D827B84}"/>
              </a:ext>
            </a:extLst>
          </p:cNvPr>
          <p:cNvSpPr/>
          <p:nvPr/>
        </p:nvSpPr>
        <p:spPr>
          <a:xfrm>
            <a:off x="0" y="828675"/>
            <a:ext cx="9144000" cy="23347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Title 2">
            <a:extLst>
              <a:ext uri="{FF2B5EF4-FFF2-40B4-BE49-F238E27FC236}">
                <a16:creationId xmlns:a16="http://schemas.microsoft.com/office/drawing/2014/main" id="{C6CC4D86-95C3-FE48-856F-1911249063A6}"/>
              </a:ext>
            </a:extLst>
          </p:cNvPr>
          <p:cNvSpPr>
            <a:spLocks noGrp="1"/>
          </p:cNvSpPr>
          <p:nvPr>
            <p:ph type="title"/>
          </p:nvPr>
        </p:nvSpPr>
        <p:spPr>
          <a:xfrm>
            <a:off x="743027" y="3436102"/>
            <a:ext cx="2310837" cy="1893053"/>
          </a:xfrm>
        </p:spPr>
        <p:txBody>
          <a:bodyPr/>
          <a:lstStyle/>
          <a:p>
            <a:r>
              <a:rPr lang="en-GB" dirty="0"/>
              <a:t>Making this happen in the assessment centre</a:t>
            </a:r>
            <a:endParaRPr lang="en-US" dirty="0"/>
          </a:p>
        </p:txBody>
      </p:sp>
      <p:sp>
        <p:nvSpPr>
          <p:cNvPr id="4" name="Slide Number Placeholder 3">
            <a:extLst>
              <a:ext uri="{FF2B5EF4-FFF2-40B4-BE49-F238E27FC236}">
                <a16:creationId xmlns:a16="http://schemas.microsoft.com/office/drawing/2014/main" id="{18EAC69F-AEA3-1A40-A9C5-60469E08B524}"/>
              </a:ext>
            </a:extLst>
          </p:cNvPr>
          <p:cNvSpPr>
            <a:spLocks noGrp="1"/>
          </p:cNvSpPr>
          <p:nvPr>
            <p:ph type="sldNum" sz="quarter" idx="10"/>
          </p:nvPr>
        </p:nvSpPr>
        <p:spPr>
          <a:xfrm>
            <a:off x="8326806" y="6429237"/>
            <a:ext cx="251936" cy="180114"/>
          </a:xfrm>
        </p:spPr>
        <p:txBody>
          <a:bodyPr/>
          <a:lstStyle/>
          <a:p>
            <a:pPr marL="19050">
              <a:lnSpc>
                <a:spcPts val="1568"/>
              </a:lnSpc>
            </a:pPr>
            <a:fld id="{81D60167-4931-47E6-BA6A-407CBD079E47}" type="slidenum">
              <a:rPr lang="en-GB" smtClean="0"/>
              <a:pPr marL="19050">
                <a:lnSpc>
                  <a:spcPts val="1568"/>
                </a:lnSpc>
              </a:pPr>
              <a:t>29</a:t>
            </a:fld>
            <a:endParaRPr lang="en-GB" dirty="0"/>
          </a:p>
        </p:txBody>
      </p:sp>
      <p:sp>
        <p:nvSpPr>
          <p:cNvPr id="11" name="TextBox 10">
            <a:extLst>
              <a:ext uri="{FF2B5EF4-FFF2-40B4-BE49-F238E27FC236}">
                <a16:creationId xmlns:a16="http://schemas.microsoft.com/office/drawing/2014/main" id="{05B61CF9-741B-B746-B458-7A7E81C7A063}"/>
              </a:ext>
            </a:extLst>
          </p:cNvPr>
          <p:cNvSpPr txBox="1"/>
          <p:nvPr/>
        </p:nvSpPr>
        <p:spPr>
          <a:xfrm>
            <a:off x="3341132" y="3429000"/>
            <a:ext cx="5395436" cy="3293209"/>
          </a:xfrm>
          <a:prstGeom prst="rect">
            <a:avLst/>
          </a:prstGeom>
          <a:noFill/>
        </p:spPr>
        <p:txBody>
          <a:bodyPr wrap="square" numCol="2" spcCol="360000" rtlCol="0">
            <a:spAutoFit/>
          </a:bodyPr>
          <a:lstStyle/>
          <a:p>
            <a:r>
              <a:rPr lang="en-GB" sz="1500" dirty="0"/>
              <a:t>Participants are expected to challenge behaviours that permit or enable bias e.g. conformity bias, affinity bias, horns and halo, (</a:t>
            </a:r>
            <a:r>
              <a:rPr lang="en-GB" sz="1500"/>
              <a:t>within </a:t>
            </a:r>
            <a:br>
              <a:rPr lang="en-GB" sz="1500"/>
            </a:br>
            <a:r>
              <a:rPr lang="en-GB" sz="1500"/>
              <a:t>4 </a:t>
            </a:r>
            <a:r>
              <a:rPr lang="en-GB" sz="1500" dirty="0"/>
              <a:t>minutes)</a:t>
            </a:r>
          </a:p>
          <a:p>
            <a:endParaRPr lang="en-GB" sz="1500" dirty="0"/>
          </a:p>
          <a:p>
            <a:r>
              <a:rPr lang="en-GB" sz="1500" dirty="0"/>
              <a:t>Assessor panels </a:t>
            </a:r>
            <a:r>
              <a:rPr lang="en-GB" sz="1500"/>
              <a:t>must </a:t>
            </a:r>
            <a:br>
              <a:rPr lang="en-GB" sz="1500"/>
            </a:br>
            <a:r>
              <a:rPr lang="en-GB" sz="1500"/>
              <a:t>avoid </a:t>
            </a:r>
            <a:r>
              <a:rPr lang="en-GB" sz="1500" dirty="0"/>
              <a:t>deference to any one person whether based on </a:t>
            </a:r>
            <a:r>
              <a:rPr lang="en-GB" sz="1500"/>
              <a:t>seniority or </a:t>
            </a:r>
            <a:r>
              <a:rPr lang="en-GB" sz="1500" dirty="0"/>
              <a:t>any other attribute</a:t>
            </a:r>
          </a:p>
          <a:p>
            <a:pPr>
              <a:spcAft>
                <a:spcPts val="600"/>
              </a:spcAft>
            </a:pPr>
            <a:endParaRPr lang="en-GB" sz="1500" dirty="0"/>
          </a:p>
          <a:p>
            <a:r>
              <a:rPr lang="en-GB" sz="1500" dirty="0"/>
              <a:t>Assessors must bear in mind how the slightest </a:t>
            </a:r>
            <a:r>
              <a:rPr lang="en-GB" sz="1500"/>
              <a:t>signals (</a:t>
            </a:r>
            <a:r>
              <a:rPr lang="en-GB" sz="1500" dirty="0"/>
              <a:t>e.g. inappropriate body language) </a:t>
            </a:r>
            <a:r>
              <a:rPr lang="en-GB" sz="1500"/>
              <a:t>send </a:t>
            </a:r>
            <a:br>
              <a:rPr lang="en-GB" sz="1500"/>
            </a:br>
            <a:r>
              <a:rPr lang="en-GB" sz="1500"/>
              <a:t>a </a:t>
            </a:r>
            <a:r>
              <a:rPr lang="en-GB" sz="1500" dirty="0"/>
              <a:t>message</a:t>
            </a:r>
          </a:p>
          <a:p>
            <a:endParaRPr lang="en-GB" sz="1500" dirty="0"/>
          </a:p>
          <a:p>
            <a:r>
              <a:rPr lang="en-GB" sz="1500" dirty="0"/>
              <a:t>Constant reminders about </a:t>
            </a:r>
            <a:br>
              <a:rPr lang="en-GB" sz="1500" dirty="0"/>
            </a:br>
            <a:r>
              <a:rPr lang="en-GB" sz="1500" dirty="0"/>
              <a:t>the multiple and subtle ways bias intrudes are important if learning is to be applied in assessment context</a:t>
            </a:r>
            <a:endParaRPr lang="en-US" sz="1500" dirty="0"/>
          </a:p>
        </p:txBody>
      </p:sp>
      <p:pic>
        <p:nvPicPr>
          <p:cNvPr id="15" name="Picture 14">
            <a:extLst>
              <a:ext uri="{FF2B5EF4-FFF2-40B4-BE49-F238E27FC236}">
                <a16:creationId xmlns:a16="http://schemas.microsoft.com/office/drawing/2014/main" id="{5A2B7717-BD93-B34B-90AE-0E19B92B381B}"/>
              </a:ext>
            </a:extLst>
          </p:cNvPr>
          <p:cNvPicPr>
            <a:picLocks noChangeAspect="1"/>
          </p:cNvPicPr>
          <p:nvPr/>
        </p:nvPicPr>
        <p:blipFill rotWithShape="1">
          <a:blip r:embed="rId4">
            <a:extLst>
              <a:ext uri="{28A0092B-C50C-407E-A947-70E740481C1C}">
                <a14:useLocalDpi xmlns:a14="http://schemas.microsoft.com/office/drawing/2010/main" val="0"/>
              </a:ext>
            </a:extLst>
          </a:blip>
          <a:srcRect t="24166" b="24166"/>
          <a:stretch/>
        </p:blipFill>
        <p:spPr>
          <a:xfrm>
            <a:off x="0" y="1"/>
            <a:ext cx="9172575" cy="3163426"/>
          </a:xfrm>
          <a:prstGeom prst="rect">
            <a:avLst/>
          </a:prstGeom>
        </p:spPr>
      </p:pic>
      <p:pic>
        <p:nvPicPr>
          <p:cNvPr id="2" name="Audio 1">
            <a:hlinkClick r:id="" action="ppaction://media"/>
            <a:extLst>
              <a:ext uri="{FF2B5EF4-FFF2-40B4-BE49-F238E27FC236}">
                <a16:creationId xmlns:a16="http://schemas.microsoft.com/office/drawing/2014/main" id="{4C19B157-4B2A-4459-A74F-F495C1C820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46344" y="5703094"/>
            <a:ext cx="183356" cy="183356"/>
          </a:xfrm>
          <a:prstGeom prst="rect">
            <a:avLst/>
          </a:prstGeom>
        </p:spPr>
      </p:pic>
    </p:spTree>
    <p:extLst>
      <p:ext uri="{BB962C8B-B14F-4D97-AF65-F5344CB8AC3E}">
        <p14:creationId xmlns:p14="http://schemas.microsoft.com/office/powerpoint/2010/main" val="1708880700"/>
      </p:ext>
    </p:extLst>
  </p:cSld>
  <p:clrMapOvr>
    <a:masterClrMapping/>
  </p:clrMapOvr>
  <mc:AlternateContent xmlns:mc="http://schemas.openxmlformats.org/markup-compatibility/2006" xmlns:p14="http://schemas.microsoft.com/office/powerpoint/2010/main">
    <mc:Choice Requires="p14">
      <p:transition spd="slow" p14:dur="2000" advTm="53710"/>
    </mc:Choice>
    <mc:Fallback xmlns="">
      <p:transition spd="slow" advTm="53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4500"/>
                                  </p:stCondLst>
                                  <p:childTnLst>
                                    <p:set>
                                      <p:cBhvr>
                                        <p:cTn id="8" dur="1" fill="hold">
                                          <p:stCondLst>
                                            <p:cond delay="0"/>
                                          </p:stCondLst>
                                        </p:cTn>
                                        <p:tgtEl>
                                          <p:spTgt spid="11">
                                            <p:txEl>
                                              <p:pRg st="0" end="0"/>
                                            </p:txEl>
                                          </p:spTgt>
                                        </p:tgtEl>
                                        <p:attrNameLst>
                                          <p:attrName>style.visibility</p:attrName>
                                        </p:attrNameLst>
                                      </p:cBhvr>
                                      <p:to>
                                        <p:strVal val="visible"/>
                                      </p:to>
                                    </p:set>
                                    <p:animEffect transition="in" filter="fade">
                                      <p:cBhvr>
                                        <p:cTn id="9" dur="500"/>
                                        <p:tgtEl>
                                          <p:spTgt spid="11">
                                            <p:txEl>
                                              <p:pRg st="0" end="0"/>
                                            </p:txEl>
                                          </p:spTgt>
                                        </p:tgtEl>
                                      </p:cBhvr>
                                    </p:animEffect>
                                  </p:childTnLst>
                                </p:cTn>
                              </p:par>
                              <p:par>
                                <p:cTn id="10" presetID="10" presetClass="entr" presetSubtype="0" fill="hold" grpId="0" nodeType="withEffect">
                                  <p:stCondLst>
                                    <p:cond delay="3200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par>
                                <p:cTn id="13" presetID="10" presetClass="entr" presetSubtype="0" fill="hold" grpId="0" nodeType="withEffect">
                                  <p:stCondLst>
                                    <p:cond delay="19500"/>
                                  </p:stCondLst>
                                  <p:childTnLst>
                                    <p:set>
                                      <p:cBhvr>
                                        <p:cTn id="14" dur="1" fill="hold">
                                          <p:stCondLst>
                                            <p:cond delay="0"/>
                                          </p:stCondLst>
                                        </p:cTn>
                                        <p:tgtEl>
                                          <p:spTgt spid="11">
                                            <p:txEl>
                                              <p:pRg st="4" end="4"/>
                                            </p:txEl>
                                          </p:spTgt>
                                        </p:tgtEl>
                                        <p:attrNameLst>
                                          <p:attrName>style.visibility</p:attrName>
                                        </p:attrNameLst>
                                      </p:cBhvr>
                                      <p:to>
                                        <p:strVal val="visible"/>
                                      </p:to>
                                    </p:set>
                                    <p:animEffect transition="in" filter="fade">
                                      <p:cBhvr>
                                        <p:cTn id="15" dur="500"/>
                                        <p:tgtEl>
                                          <p:spTgt spid="11">
                                            <p:txEl>
                                              <p:pRg st="4" end="4"/>
                                            </p:txEl>
                                          </p:spTgt>
                                        </p:tgtEl>
                                      </p:cBhvr>
                                    </p:animEffect>
                                  </p:childTnLst>
                                </p:cTn>
                              </p:par>
                              <p:par>
                                <p:cTn id="16" presetID="10" presetClass="entr" presetSubtype="0" fill="hold" grpId="0" nodeType="withEffect">
                                  <p:stCondLst>
                                    <p:cond delay="41500"/>
                                  </p:stCondLst>
                                  <p:childTnLst>
                                    <p:set>
                                      <p:cBhvr>
                                        <p:cTn id="17" dur="1" fill="hold">
                                          <p:stCondLst>
                                            <p:cond delay="0"/>
                                          </p:stCondLst>
                                        </p:cTn>
                                        <p:tgtEl>
                                          <p:spTgt spid="11">
                                            <p:txEl>
                                              <p:pRg st="6" end="6"/>
                                            </p:txEl>
                                          </p:spTgt>
                                        </p:tgtEl>
                                        <p:attrNameLst>
                                          <p:attrName>style.visibility</p:attrName>
                                        </p:attrNameLst>
                                      </p:cBhvr>
                                      <p:to>
                                        <p:strVal val="visible"/>
                                      </p:to>
                                    </p:set>
                                    <p:animEffect transition="in" filter="fade">
                                      <p:cBhvr>
                                        <p:cTn id="18"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11"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9E9CFD-C212-8049-82B6-33DC9E3761DF}"/>
              </a:ext>
            </a:extLst>
          </p:cNvPr>
          <p:cNvSpPr>
            <a:spLocks noGrp="1"/>
          </p:cNvSpPr>
          <p:nvPr>
            <p:ph type="body" sz="quarter" idx="12"/>
          </p:nvPr>
        </p:nvSpPr>
        <p:spPr>
          <a:xfrm>
            <a:off x="4680000" y="1168400"/>
            <a:ext cx="3898742" cy="4534694"/>
          </a:xfrm>
        </p:spPr>
        <p:txBody>
          <a:bodyPr/>
          <a:lstStyle/>
          <a:p>
            <a:pPr>
              <a:buClr>
                <a:srgbClr val="009BB5"/>
              </a:buClr>
            </a:pPr>
            <a:r>
              <a:rPr lang="en-GB" sz="1600" dirty="0"/>
              <a:t>This webinar has been created by </a:t>
            </a:r>
            <a:br>
              <a:rPr lang="en-GB" sz="1600" dirty="0"/>
            </a:br>
            <a:r>
              <a:rPr lang="en-GB" sz="1600" dirty="0"/>
              <a:t>Doyin Atewologun and Roger Kline. </a:t>
            </a:r>
          </a:p>
          <a:p>
            <a:pPr>
              <a:buClr>
                <a:srgbClr val="009BB5"/>
              </a:buClr>
            </a:pPr>
            <a:r>
              <a:rPr lang="en-GB" sz="1600" dirty="0"/>
              <a:t>We are the inclusion advisors to the </a:t>
            </a:r>
            <a:br>
              <a:rPr lang="en-GB" sz="1600" dirty="0"/>
            </a:br>
            <a:r>
              <a:rPr lang="en-GB" sz="1600" dirty="0"/>
              <a:t>Midland and East Regional Talent Board. </a:t>
            </a:r>
          </a:p>
          <a:p>
            <a:pPr>
              <a:buClr>
                <a:srgbClr val="009BB5"/>
              </a:buClr>
            </a:pPr>
            <a:r>
              <a:rPr lang="en-GB" sz="1600" dirty="0"/>
              <a:t>This webinar is a taster on unconscious bias for all those involved in the assessment and interview process </a:t>
            </a:r>
            <a:br>
              <a:rPr lang="en-GB" sz="1600" dirty="0"/>
            </a:br>
            <a:r>
              <a:rPr lang="en-GB" sz="1600" dirty="0"/>
              <a:t>for this pilot. </a:t>
            </a:r>
          </a:p>
          <a:p>
            <a:pPr>
              <a:buClr>
                <a:srgbClr val="009BB5"/>
              </a:buClr>
            </a:pPr>
            <a:r>
              <a:rPr lang="en-GB" sz="1600" dirty="0"/>
              <a:t>At the end we suggest some short reading and an excellent short TED talk you may find useful too. </a:t>
            </a:r>
          </a:p>
          <a:p>
            <a:pPr>
              <a:buClr>
                <a:srgbClr val="009BB5"/>
              </a:buClr>
            </a:pPr>
            <a:r>
              <a:rPr lang="en-GB" sz="1600" dirty="0"/>
              <a:t>This session won’t get rid of the biases </a:t>
            </a:r>
            <a:br>
              <a:rPr lang="en-GB" sz="1600" dirty="0"/>
            </a:br>
            <a:r>
              <a:rPr lang="en-GB" sz="1600" dirty="0"/>
              <a:t>we all have but it may make you more aware of how they can impede fair selection processes.</a:t>
            </a:r>
          </a:p>
        </p:txBody>
      </p:sp>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a:xfrm>
            <a:off x="8326806" y="6429237"/>
            <a:ext cx="251936" cy="180114"/>
          </a:xfrm>
        </p:spPr>
        <p:txBody>
          <a:bodyPr/>
          <a:lstStyle/>
          <a:p>
            <a:pPr marL="19050">
              <a:lnSpc>
                <a:spcPts val="1568"/>
              </a:lnSpc>
            </a:pPr>
            <a:fld id="{81D60167-4931-47E6-BA6A-407CBD079E47}" type="slidenum">
              <a:rPr lang="en-GB" smtClean="0"/>
              <a:pPr marL="19050">
                <a:lnSpc>
                  <a:spcPts val="1568"/>
                </a:lnSpc>
              </a:pPr>
              <a:t>3</a:t>
            </a:fld>
            <a:endParaRPr lang="en-GB" dirty="0"/>
          </a:p>
        </p:txBody>
      </p:sp>
      <p:pic>
        <p:nvPicPr>
          <p:cNvPr id="19" name="Picture 18">
            <a:extLst>
              <a:ext uri="{FF2B5EF4-FFF2-40B4-BE49-F238E27FC236}">
                <a16:creationId xmlns:a16="http://schemas.microsoft.com/office/drawing/2014/main" id="{5BC643F4-610A-E642-AB2C-780784458F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tretch/>
        </p:blipFill>
        <p:spPr>
          <a:xfrm>
            <a:off x="0" y="0"/>
            <a:ext cx="4464000" cy="6781800"/>
          </a:xfrm>
          <a:prstGeom prst="rect">
            <a:avLst/>
          </a:prstGeom>
        </p:spPr>
      </p:pic>
      <p:pic>
        <p:nvPicPr>
          <p:cNvPr id="3" name="Audio 2">
            <a:hlinkClick r:id="" action="ppaction://media"/>
            <a:extLst>
              <a:ext uri="{FF2B5EF4-FFF2-40B4-BE49-F238E27FC236}">
                <a16:creationId xmlns:a16="http://schemas.microsoft.com/office/drawing/2014/main" id="{A723DB0D-EB5F-4B4C-AE3D-3DB91B1B4C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46344" y="5703094"/>
            <a:ext cx="183356" cy="183356"/>
          </a:xfrm>
          <a:prstGeom prst="rect">
            <a:avLst/>
          </a:prstGeom>
        </p:spPr>
      </p:pic>
      <p:pic>
        <p:nvPicPr>
          <p:cNvPr id="10" name="Picture 9">
            <a:extLst>
              <a:ext uri="{FF2B5EF4-FFF2-40B4-BE49-F238E27FC236}">
                <a16:creationId xmlns:a16="http://schemas.microsoft.com/office/drawing/2014/main" id="{ECE49885-B1F8-46BE-A89E-F7D852B6FEF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26928" b="-1"/>
          <a:stretch/>
        </p:blipFill>
        <p:spPr>
          <a:xfrm>
            <a:off x="0" y="6751480"/>
            <a:ext cx="9144000" cy="142914"/>
          </a:xfrm>
          <a:prstGeom prst="rect">
            <a:avLst/>
          </a:prstGeom>
        </p:spPr>
      </p:pic>
    </p:spTree>
    <p:extLst>
      <p:ext uri="{BB962C8B-B14F-4D97-AF65-F5344CB8AC3E}">
        <p14:creationId xmlns:p14="http://schemas.microsoft.com/office/powerpoint/2010/main" val="3746075858"/>
      </p:ext>
    </p:extLst>
  </p:cSld>
  <p:clrMapOvr>
    <a:masterClrMapping/>
  </p:clrMapOvr>
  <mc:AlternateContent xmlns:mc="http://schemas.openxmlformats.org/markup-compatibility/2006" xmlns:p14="http://schemas.microsoft.com/office/powerpoint/2010/main">
    <mc:Choice Requires="p14">
      <p:transition spd="slow" p14:dur="2000" advTm="105649"/>
    </mc:Choice>
    <mc:Fallback xmlns="">
      <p:transition spd="slow" advTm="105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400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fade">
                                      <p:cBhvr>
                                        <p:cTn id="9" dur="500"/>
                                        <p:tgtEl>
                                          <p:spTgt spid="2">
                                            <p:txEl>
                                              <p:pRg st="0" end="0"/>
                                            </p:txEl>
                                          </p:spTgt>
                                        </p:tgtEl>
                                      </p:cBhvr>
                                    </p:animEffect>
                                  </p:childTnLst>
                                </p:cTn>
                              </p:par>
                              <p:par>
                                <p:cTn id="10" presetID="10" presetClass="entr" presetSubtype="0" fill="hold" grpId="0" nodeType="withEffect">
                                  <p:stCondLst>
                                    <p:cond delay="100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grpId="0" nodeType="withEffect">
                                  <p:stCondLst>
                                    <p:cond delay="4400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grpId="0" nodeType="withEffect">
                                  <p:stCondLst>
                                    <p:cond delay="4400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grpId="0" nodeType="withEffect">
                                  <p:stCondLst>
                                    <p:cond delay="4400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bldLst>
      <p:bldP spid="2"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8D6BE5F-538C-9A44-8FEA-30710F0EF0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26" t="8444" r="32571" b="1383"/>
          <a:stretch/>
        </p:blipFill>
        <p:spPr>
          <a:xfrm>
            <a:off x="0" y="0"/>
            <a:ext cx="4464000" cy="6781800"/>
          </a:xfrm>
          <a:prstGeom prst="rect">
            <a:avLst/>
          </a:prstGeom>
        </p:spPr>
      </p:pic>
      <p:sp>
        <p:nvSpPr>
          <p:cNvPr id="2" name="Text Placeholder 1">
            <a:extLst>
              <a:ext uri="{FF2B5EF4-FFF2-40B4-BE49-F238E27FC236}">
                <a16:creationId xmlns:a16="http://schemas.microsoft.com/office/drawing/2014/main" id="{1F3CFC63-16A6-F647-8B48-42EA8CAEB7A6}"/>
              </a:ext>
            </a:extLst>
          </p:cNvPr>
          <p:cNvSpPr>
            <a:spLocks noGrp="1"/>
          </p:cNvSpPr>
          <p:nvPr>
            <p:ph type="body" sz="quarter" idx="12"/>
          </p:nvPr>
        </p:nvSpPr>
        <p:spPr>
          <a:xfrm>
            <a:off x="4876800" y="1178408"/>
            <a:ext cx="3714750" cy="4207359"/>
          </a:xfrm>
        </p:spPr>
        <p:txBody>
          <a:bodyPr numCol="1" spcCol="360000"/>
          <a:lstStyle/>
          <a:p>
            <a:pPr>
              <a:spcBef>
                <a:spcPts val="1800"/>
              </a:spcBef>
            </a:pPr>
            <a:r>
              <a:rPr lang="en-GB" sz="1600" dirty="0">
                <a:solidFill>
                  <a:srgbClr val="0060BF"/>
                </a:solidFill>
                <a:hlinkClick r:id="rId5">
                  <a:extLst>
                    <a:ext uri="{A12FA001-AC4F-418D-AE19-62706E023703}">
                      <ahyp:hlinkClr xmlns:ahyp="http://schemas.microsoft.com/office/drawing/2018/hyperlinkcolor" val="tx"/>
                    </a:ext>
                  </a:extLst>
                </a:hlinkClick>
              </a:rPr>
              <a:t>EHRC report on the effectiveness </a:t>
            </a:r>
            <a:br>
              <a:rPr lang="en-GB" sz="1600" dirty="0">
                <a:solidFill>
                  <a:srgbClr val="0060BF"/>
                </a:solidFill>
                <a:hlinkClick r:id="rId5">
                  <a:extLst>
                    <a:ext uri="{A12FA001-AC4F-418D-AE19-62706E023703}">
                      <ahyp:hlinkClr xmlns:ahyp="http://schemas.microsoft.com/office/drawing/2018/hyperlinkcolor" val="tx"/>
                    </a:ext>
                  </a:extLst>
                </a:hlinkClick>
              </a:rPr>
            </a:br>
            <a:r>
              <a:rPr lang="en-GB" sz="1600" dirty="0">
                <a:solidFill>
                  <a:srgbClr val="0060BF"/>
                </a:solidFill>
                <a:hlinkClick r:id="rId5">
                  <a:extLst>
                    <a:ext uri="{A12FA001-AC4F-418D-AE19-62706E023703}">
                      <ahyp:hlinkClr xmlns:ahyp="http://schemas.microsoft.com/office/drawing/2018/hyperlinkcolor" val="tx"/>
                    </a:ext>
                  </a:extLst>
                </a:hlinkClick>
              </a:rPr>
              <a:t>of unconscious bias training (2018) </a:t>
            </a:r>
            <a:br>
              <a:rPr lang="en-GB" sz="1600" dirty="0">
                <a:solidFill>
                  <a:srgbClr val="0060BF"/>
                </a:solidFill>
                <a:hlinkClick r:id="rId5">
                  <a:extLst>
                    <a:ext uri="{A12FA001-AC4F-418D-AE19-62706E023703}">
                      <ahyp:hlinkClr xmlns:ahyp="http://schemas.microsoft.com/office/drawing/2018/hyperlinkcolor" val="tx"/>
                    </a:ext>
                  </a:extLst>
                </a:hlinkClick>
              </a:rPr>
            </a:br>
            <a:r>
              <a:rPr lang="en-GB" sz="1600" dirty="0">
                <a:solidFill>
                  <a:srgbClr val="0060BF"/>
                </a:solidFill>
                <a:hlinkClick r:id="rId5">
                  <a:extLst>
                    <a:ext uri="{A12FA001-AC4F-418D-AE19-62706E023703}">
                      <ahyp:hlinkClr xmlns:ahyp="http://schemas.microsoft.com/office/drawing/2018/hyperlinkcolor" val="tx"/>
                    </a:ext>
                  </a:extLst>
                </a:hlinkClick>
              </a:rPr>
              <a:t>by Atewologun, Cornish &amp; Tresh </a:t>
            </a:r>
            <a:endParaRPr lang="en-GB" sz="1600" dirty="0">
              <a:solidFill>
                <a:srgbClr val="0060BF"/>
              </a:solidFill>
            </a:endParaRPr>
          </a:p>
          <a:p>
            <a:pPr>
              <a:spcBef>
                <a:spcPts val="1800"/>
              </a:spcBef>
            </a:pPr>
            <a:r>
              <a:rPr lang="en-GB" sz="1600" dirty="0">
                <a:solidFill>
                  <a:srgbClr val="0060BF"/>
                </a:solidFill>
                <a:hlinkClick r:id="rId6">
                  <a:extLst>
                    <a:ext uri="{A12FA001-AC4F-418D-AE19-62706E023703}">
                      <ahyp:hlinkClr xmlns:ahyp="http://schemas.microsoft.com/office/drawing/2018/hyperlinkcolor" val="tx"/>
                    </a:ext>
                  </a:extLst>
                </a:hlinkClick>
              </a:rPr>
              <a:t>What Works: Gender Equality </a:t>
            </a:r>
            <a:br>
              <a:rPr lang="en-GB" sz="1600" dirty="0">
                <a:solidFill>
                  <a:srgbClr val="0060BF"/>
                </a:solidFill>
                <a:hlinkClick r:id="rId6">
                  <a:extLst>
                    <a:ext uri="{A12FA001-AC4F-418D-AE19-62706E023703}">
                      <ahyp:hlinkClr xmlns:ahyp="http://schemas.microsoft.com/office/drawing/2018/hyperlinkcolor" val="tx"/>
                    </a:ext>
                  </a:extLst>
                </a:hlinkClick>
              </a:rPr>
            </a:br>
            <a:r>
              <a:rPr lang="en-GB" sz="1600" dirty="0">
                <a:solidFill>
                  <a:srgbClr val="0060BF"/>
                </a:solidFill>
                <a:hlinkClick r:id="rId6">
                  <a:extLst>
                    <a:ext uri="{A12FA001-AC4F-418D-AE19-62706E023703}">
                      <ahyp:hlinkClr xmlns:ahyp="http://schemas.microsoft.com/office/drawing/2018/hyperlinkcolor" val="tx"/>
                    </a:ext>
                  </a:extLst>
                </a:hlinkClick>
              </a:rPr>
              <a:t>by Design by Iris Bohnet</a:t>
            </a:r>
            <a:endParaRPr lang="en-GB" sz="1600" dirty="0">
              <a:solidFill>
                <a:srgbClr val="0060BF"/>
              </a:solidFill>
            </a:endParaRPr>
          </a:p>
          <a:p>
            <a:pPr>
              <a:spcBef>
                <a:spcPts val="1800"/>
              </a:spcBef>
            </a:pPr>
            <a:r>
              <a:rPr lang="en-GB" sz="1600" dirty="0">
                <a:solidFill>
                  <a:srgbClr val="0060BF"/>
                </a:solidFill>
                <a:hlinkClick r:id="rId7">
                  <a:extLst>
                    <a:ext uri="{A12FA001-AC4F-418D-AE19-62706E023703}">
                      <ahyp:hlinkClr xmlns:ahyp="http://schemas.microsoft.com/office/drawing/2018/hyperlinkcolor" val="tx"/>
                    </a:ext>
                  </a:extLst>
                </a:hlinkClick>
              </a:rPr>
              <a:t>Thinking, Fast and Slow</a:t>
            </a:r>
            <a:endParaRPr lang="en-GB" sz="1600" dirty="0">
              <a:solidFill>
                <a:srgbClr val="0060BF"/>
              </a:solidFill>
            </a:endParaRPr>
          </a:p>
          <a:p>
            <a:pPr>
              <a:spcBef>
                <a:spcPts val="1800"/>
              </a:spcBef>
            </a:pPr>
            <a:r>
              <a:rPr lang="en-GB" sz="1600" dirty="0">
                <a:solidFill>
                  <a:srgbClr val="0060BF"/>
                </a:solidFill>
                <a:hlinkClick r:id="rId8">
                  <a:extLst>
                    <a:ext uri="{A12FA001-AC4F-418D-AE19-62706E023703}">
                      <ahyp:hlinkClr xmlns:ahyp="http://schemas.microsoft.com/office/drawing/2018/hyperlinkcolor" val="tx"/>
                    </a:ext>
                  </a:extLst>
                </a:hlinkClick>
              </a:rPr>
              <a:t>CIPD Hiring for Managers</a:t>
            </a:r>
            <a:endParaRPr lang="en-GB" sz="1600" dirty="0">
              <a:solidFill>
                <a:srgbClr val="0060BF"/>
              </a:solidFill>
            </a:endParaRPr>
          </a:p>
          <a:p>
            <a:pPr>
              <a:spcBef>
                <a:spcPts val="1800"/>
              </a:spcBef>
            </a:pPr>
            <a:r>
              <a:rPr lang="en-GB" sz="1600" dirty="0">
                <a:solidFill>
                  <a:srgbClr val="0060BF"/>
                </a:solidFill>
                <a:hlinkClick r:id="rId9">
                  <a:extLst>
                    <a:ext uri="{A12FA001-AC4F-418D-AE19-62706E023703}">
                      <ahyp:hlinkClr xmlns:ahyp="http://schemas.microsoft.com/office/drawing/2018/hyperlinkcolor" val="tx"/>
                    </a:ext>
                  </a:extLst>
                </a:hlinkClick>
              </a:rPr>
              <a:t>The Value of Difference: Eliminating Bias in Organisations by Binna Kandola</a:t>
            </a:r>
            <a:endParaRPr lang="en-GB" sz="1600" dirty="0">
              <a:solidFill>
                <a:srgbClr val="0060BF"/>
              </a:solidFill>
            </a:endParaRPr>
          </a:p>
          <a:p>
            <a:pPr>
              <a:spcBef>
                <a:spcPts val="1800"/>
              </a:spcBef>
            </a:pPr>
            <a:r>
              <a:rPr lang="en-GB" sz="1600" dirty="0">
                <a:solidFill>
                  <a:srgbClr val="0060BF"/>
                </a:solidFill>
                <a:hlinkClick r:id="rId10">
                  <a:extLst>
                    <a:ext uri="{A12FA001-AC4F-418D-AE19-62706E023703}">
                      <ahyp:hlinkClr xmlns:ahyp="http://schemas.microsoft.com/office/drawing/2018/hyperlinkcolor" val="tx"/>
                    </a:ext>
                  </a:extLst>
                </a:hlinkClick>
              </a:rPr>
              <a:t>Try the Harvard IAT</a:t>
            </a:r>
            <a:endParaRPr lang="en-GB" sz="1600" dirty="0">
              <a:solidFill>
                <a:srgbClr val="0060BF"/>
              </a:solidFill>
            </a:endParaRPr>
          </a:p>
          <a:p>
            <a:pPr>
              <a:spcBef>
                <a:spcPts val="1800"/>
              </a:spcBef>
            </a:pPr>
            <a:r>
              <a:rPr lang="en-GB" sz="1600" dirty="0">
                <a:solidFill>
                  <a:srgbClr val="0060BF"/>
                </a:solidFill>
                <a:hlinkClick r:id="rId11">
                  <a:extLst>
                    <a:ext uri="{A12FA001-AC4F-418D-AE19-62706E023703}">
                      <ahyp:hlinkClr xmlns:ahyp="http://schemas.microsoft.com/office/drawing/2018/hyperlinkcolor" val="tx"/>
                    </a:ext>
                  </a:extLst>
                </a:hlinkClick>
              </a:rPr>
              <a:t>TED talk: Yassmin Abdel Magied - What does my headscarf mean to you?</a:t>
            </a:r>
            <a:endParaRPr lang="en-US" sz="1600" dirty="0"/>
          </a:p>
        </p:txBody>
      </p:sp>
      <p:sp>
        <p:nvSpPr>
          <p:cNvPr id="4" name="Slide Number Placeholder 3">
            <a:extLst>
              <a:ext uri="{FF2B5EF4-FFF2-40B4-BE49-F238E27FC236}">
                <a16:creationId xmlns:a16="http://schemas.microsoft.com/office/drawing/2014/main" id="{7F708037-DC61-7F47-8B55-8E89089D1733}"/>
              </a:ext>
            </a:extLst>
          </p:cNvPr>
          <p:cNvSpPr>
            <a:spLocks noGrp="1"/>
          </p:cNvSpPr>
          <p:nvPr>
            <p:ph type="sldNum" sz="quarter" idx="10"/>
          </p:nvPr>
        </p:nvSpPr>
        <p:spPr>
          <a:xfrm>
            <a:off x="8326806" y="6429237"/>
            <a:ext cx="251936" cy="180114"/>
          </a:xfrm>
        </p:spPr>
        <p:txBody>
          <a:bodyPr/>
          <a:lstStyle/>
          <a:p>
            <a:pPr marL="19050">
              <a:lnSpc>
                <a:spcPts val="1568"/>
              </a:lnSpc>
            </a:pPr>
            <a:fld id="{81D60167-4931-47E6-BA6A-407CBD079E47}" type="slidenum">
              <a:rPr lang="en-GB" smtClean="0"/>
              <a:pPr marL="19050">
                <a:lnSpc>
                  <a:spcPts val="1568"/>
                </a:lnSpc>
              </a:pPr>
              <a:t>30</a:t>
            </a:fld>
            <a:endParaRPr lang="en-GB" dirty="0"/>
          </a:p>
        </p:txBody>
      </p:sp>
      <p:sp>
        <p:nvSpPr>
          <p:cNvPr id="7" name="Title 6">
            <a:extLst>
              <a:ext uri="{FF2B5EF4-FFF2-40B4-BE49-F238E27FC236}">
                <a16:creationId xmlns:a16="http://schemas.microsoft.com/office/drawing/2014/main" id="{61037F62-50FE-6F47-A59D-BD369C911F90}"/>
              </a:ext>
            </a:extLst>
          </p:cNvPr>
          <p:cNvSpPr>
            <a:spLocks noGrp="1"/>
          </p:cNvSpPr>
          <p:nvPr>
            <p:ph type="title"/>
          </p:nvPr>
        </p:nvSpPr>
        <p:spPr>
          <a:xfrm>
            <a:off x="743028" y="680416"/>
            <a:ext cx="2990772" cy="843584"/>
          </a:xfrm>
        </p:spPr>
        <p:txBody>
          <a:bodyPr/>
          <a:lstStyle/>
          <a:p>
            <a:r>
              <a:rPr lang="en-US"/>
              <a:t>Further </a:t>
            </a:r>
            <a:br>
              <a:rPr lang="en-US"/>
            </a:br>
            <a:r>
              <a:rPr lang="en-US"/>
              <a:t>reading</a:t>
            </a:r>
            <a:endParaRPr lang="en-US" dirty="0"/>
          </a:p>
        </p:txBody>
      </p:sp>
      <p:pic>
        <p:nvPicPr>
          <p:cNvPr id="3" name="Audio 2">
            <a:hlinkClick r:id="" action="ppaction://media"/>
            <a:extLst>
              <a:ext uri="{FF2B5EF4-FFF2-40B4-BE49-F238E27FC236}">
                <a16:creationId xmlns:a16="http://schemas.microsoft.com/office/drawing/2014/main" id="{8BB8B63C-A1D3-4FD2-86D1-B776106E3E5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846344" y="5703094"/>
            <a:ext cx="183356" cy="183356"/>
          </a:xfrm>
          <a:prstGeom prst="rect">
            <a:avLst/>
          </a:prstGeom>
        </p:spPr>
      </p:pic>
    </p:spTree>
    <p:extLst>
      <p:ext uri="{BB962C8B-B14F-4D97-AF65-F5344CB8AC3E}">
        <p14:creationId xmlns:p14="http://schemas.microsoft.com/office/powerpoint/2010/main" val="1865311871"/>
      </p:ext>
    </p:extLst>
  </p:cSld>
  <p:clrMapOvr>
    <a:masterClrMapping/>
  </p:clrMapOvr>
  <mc:AlternateContent xmlns:mc="http://schemas.openxmlformats.org/markup-compatibility/2006" xmlns:p14="http://schemas.microsoft.com/office/powerpoint/2010/main">
    <mc:Choice Requires="p14">
      <p:transition spd="slow" p14:dur="2000" advTm="92365"/>
    </mc:Choice>
    <mc:Fallback xmlns="">
      <p:transition spd="slow" advTm="92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625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fade">
                                      <p:cBhvr>
                                        <p:cTn id="9" dur="500"/>
                                        <p:tgtEl>
                                          <p:spTgt spid="2">
                                            <p:txEl>
                                              <p:pRg st="0" end="0"/>
                                            </p:txEl>
                                          </p:spTgt>
                                        </p:tgtEl>
                                      </p:cBhvr>
                                    </p:animEffect>
                                  </p:childTnLst>
                                </p:cTn>
                              </p:par>
                              <p:par>
                                <p:cTn id="10" presetID="10" presetClass="entr" presetSubtype="0" fill="hold" grpId="0" nodeType="withEffect">
                                  <p:stCondLst>
                                    <p:cond delay="180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grpId="0" nodeType="withEffect">
                                  <p:stCondLst>
                                    <p:cond delay="3500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grpId="0" nodeType="withEffect">
                                  <p:stCondLst>
                                    <p:cond delay="4750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grpId="0" nodeType="withEffect">
                                  <p:stCondLst>
                                    <p:cond delay="6000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par>
                                <p:cTn id="22" presetID="10" presetClass="entr" presetSubtype="0" fill="hold" grpId="0" nodeType="withEffect">
                                  <p:stCondLst>
                                    <p:cond delay="7450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500"/>
                                        <p:tgtEl>
                                          <p:spTgt spid="2">
                                            <p:txEl>
                                              <p:pRg st="5" end="5"/>
                                            </p:txEl>
                                          </p:spTgt>
                                        </p:tgtEl>
                                      </p:cBhvr>
                                    </p:animEffect>
                                  </p:childTnLst>
                                </p:cTn>
                              </p:par>
                              <p:par>
                                <p:cTn id="25" presetID="10" presetClass="entr" presetSubtype="0" fill="hold" grpId="0" nodeType="withEffect">
                                  <p:stCondLst>
                                    <p:cond delay="8230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2"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708037-DC61-7F47-8B55-8E89089D1733}"/>
              </a:ext>
            </a:extLst>
          </p:cNvPr>
          <p:cNvSpPr>
            <a:spLocks noGrp="1"/>
          </p:cNvSpPr>
          <p:nvPr>
            <p:ph type="sldNum" sz="quarter" idx="10"/>
          </p:nvPr>
        </p:nvSpPr>
        <p:spPr>
          <a:xfrm>
            <a:off x="8629651" y="5656664"/>
            <a:ext cx="251936" cy="180114"/>
          </a:xfrm>
        </p:spPr>
        <p:txBody>
          <a:bodyPr/>
          <a:lstStyle/>
          <a:p>
            <a:pPr marL="19050">
              <a:lnSpc>
                <a:spcPts val="1568"/>
              </a:lnSpc>
            </a:pPr>
            <a:fld id="{81D60167-4931-47E6-BA6A-407CBD079E47}" type="slidenum">
              <a:rPr lang="en-GB" smtClean="0"/>
              <a:pPr marL="19050">
                <a:lnSpc>
                  <a:spcPts val="1568"/>
                </a:lnSpc>
              </a:pPr>
              <a:t>31</a:t>
            </a:fld>
            <a:endParaRPr lang="en-GB" dirty="0"/>
          </a:p>
        </p:txBody>
      </p:sp>
      <p:pic>
        <p:nvPicPr>
          <p:cNvPr id="5" name="Picture 4">
            <a:extLst>
              <a:ext uri="{FF2B5EF4-FFF2-40B4-BE49-F238E27FC236}">
                <a16:creationId xmlns:a16="http://schemas.microsoft.com/office/drawing/2014/main" id="{2E92BFC2-3838-1F46-A7D1-93FAA7BCE6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94304" y="1543050"/>
            <a:ext cx="2755392" cy="1060704"/>
          </a:xfrm>
          <a:prstGeom prst="rect">
            <a:avLst/>
          </a:prstGeom>
        </p:spPr>
      </p:pic>
      <p:sp>
        <p:nvSpPr>
          <p:cNvPr id="8" name="Title 2">
            <a:extLst>
              <a:ext uri="{FF2B5EF4-FFF2-40B4-BE49-F238E27FC236}">
                <a16:creationId xmlns:a16="http://schemas.microsoft.com/office/drawing/2014/main" id="{42627C3D-540D-894F-ACB0-D178BB997905}"/>
              </a:ext>
            </a:extLst>
          </p:cNvPr>
          <p:cNvSpPr>
            <a:spLocks noGrp="1"/>
          </p:cNvSpPr>
          <p:nvPr>
            <p:ph type="title"/>
          </p:nvPr>
        </p:nvSpPr>
        <p:spPr>
          <a:xfrm>
            <a:off x="0" y="2790825"/>
            <a:ext cx="9144000" cy="457200"/>
          </a:xfrm>
        </p:spPr>
        <p:txBody>
          <a:bodyPr/>
          <a:lstStyle/>
          <a:p>
            <a:pPr algn="ctr"/>
            <a:r>
              <a:rPr lang="en-US" sz="2250" dirty="0"/>
              <a:t>Thank you for listening</a:t>
            </a:r>
          </a:p>
        </p:txBody>
      </p:sp>
      <p:sp>
        <p:nvSpPr>
          <p:cNvPr id="11" name="Title 2">
            <a:extLst>
              <a:ext uri="{FF2B5EF4-FFF2-40B4-BE49-F238E27FC236}">
                <a16:creationId xmlns:a16="http://schemas.microsoft.com/office/drawing/2014/main" id="{4D4D96E3-39F1-014F-BA14-F48E24234D9D}"/>
              </a:ext>
            </a:extLst>
          </p:cNvPr>
          <p:cNvSpPr txBox="1">
            <a:spLocks/>
          </p:cNvSpPr>
          <p:nvPr/>
        </p:nvSpPr>
        <p:spPr>
          <a:xfrm>
            <a:off x="1318617" y="4457700"/>
            <a:ext cx="6506766" cy="571500"/>
          </a:xfrm>
          <a:prstGeom prst="rect">
            <a:avLst/>
          </a:prstGeom>
        </p:spPr>
        <p:txBody>
          <a:bodyPr vert="horz" wrap="square" lIns="0" tIns="0" rIns="0" bIns="0" numCol="3" rtlCol="0">
            <a:noAutofit/>
          </a:bodyPr>
          <a:lstStyle>
            <a:lvl1pPr>
              <a:lnSpc>
                <a:spcPct val="90000"/>
              </a:lnSpc>
              <a:defRPr sz="3800" b="1" i="0" spc="-55">
                <a:solidFill>
                  <a:srgbClr val="0060BF"/>
                </a:solidFill>
                <a:latin typeface="Arial"/>
                <a:ea typeface="+mj-ea"/>
                <a:cs typeface="Arial"/>
              </a:defRPr>
            </a:lvl1pPr>
          </a:lstStyle>
          <a:p>
            <a:pPr algn="ctr">
              <a:lnSpc>
                <a:spcPct val="100000"/>
              </a:lnSpc>
            </a:pPr>
            <a:r>
              <a:rPr lang="en-GB" sz="1200" b="0" kern="0" dirty="0">
                <a:hlinkClick r:id="rId5">
                  <a:extLst>
                    <a:ext uri="{A12FA001-AC4F-418D-AE19-62706E023703}">
                      <ahyp:hlinkClr xmlns:ahyp="http://schemas.microsoft.com/office/drawing/2018/hyperlinkcolor" val="tx"/>
                    </a:ext>
                  </a:extLst>
                </a:hlinkClick>
              </a:rPr>
              <a:t>www.leadershipacademy.nhs.uk/</a:t>
            </a:r>
            <a:br>
              <a:rPr lang="en-GB" sz="1200" b="0" kern="0" dirty="0">
                <a:hlinkClick r:id="rId5">
                  <a:extLst>
                    <a:ext uri="{A12FA001-AC4F-418D-AE19-62706E023703}">
                      <ahyp:hlinkClr xmlns:ahyp="http://schemas.microsoft.com/office/drawing/2018/hyperlinkcolor" val="tx"/>
                    </a:ext>
                  </a:extLst>
                </a:hlinkClick>
              </a:rPr>
            </a:br>
            <a:r>
              <a:rPr lang="en-GB" sz="1200" b="0" kern="0" dirty="0">
                <a:hlinkClick r:id="rId5">
                  <a:extLst>
                    <a:ext uri="{A12FA001-AC4F-418D-AE19-62706E023703}">
                      <ahyp:hlinkClr xmlns:ahyp="http://schemas.microsoft.com/office/drawing/2018/hyperlinkcolor" val="tx"/>
                    </a:ext>
                  </a:extLst>
                </a:hlinkClick>
              </a:rPr>
              <a:t>aspiretogether </a:t>
            </a:r>
            <a:endParaRPr lang="en-GB" sz="1200" b="0" kern="0" dirty="0"/>
          </a:p>
          <a:p>
            <a:pPr algn="ctr">
              <a:lnSpc>
                <a:spcPct val="100000"/>
              </a:lnSpc>
            </a:pPr>
            <a:endParaRPr lang="en-GB" sz="1200" b="0" kern="0" dirty="0"/>
          </a:p>
          <a:p>
            <a:pPr algn="ctr">
              <a:lnSpc>
                <a:spcPct val="100000"/>
              </a:lnSpc>
            </a:pPr>
            <a:r>
              <a:rPr lang="en-GB" sz="1200" b="0" kern="0" dirty="0">
                <a:hlinkClick r:id="rId6">
                  <a:extLst>
                    <a:ext uri="{A12FA001-AC4F-418D-AE19-62706E023703}">
                      <ahyp:hlinkClr xmlns:ahyp="http://schemas.microsoft.com/office/drawing/2018/hyperlinkcolor" val="tx"/>
                    </a:ext>
                  </a:extLst>
                </a:hlinkClick>
              </a:rPr>
              <a:t>aspire.together@nhs.net</a:t>
            </a:r>
            <a:endParaRPr lang="en-GB" sz="1200" b="0" kern="0" dirty="0"/>
          </a:p>
          <a:p>
            <a:pPr algn="ctr">
              <a:lnSpc>
                <a:spcPct val="100000"/>
              </a:lnSpc>
            </a:pPr>
            <a:endParaRPr lang="en-GB" sz="1200" b="0" kern="0" dirty="0"/>
          </a:p>
          <a:p>
            <a:pPr algn="ctr">
              <a:lnSpc>
                <a:spcPct val="100000"/>
              </a:lnSpc>
            </a:pPr>
            <a:endParaRPr lang="en-GB" sz="1200" b="0" kern="0" dirty="0"/>
          </a:p>
          <a:p>
            <a:pPr algn="ctr">
              <a:lnSpc>
                <a:spcPct val="100000"/>
              </a:lnSpc>
            </a:pPr>
            <a:r>
              <a:rPr lang="en-GB" sz="1200" b="0" kern="0" dirty="0"/>
              <a:t>Join the conversation #AspireTogetherNHS </a:t>
            </a:r>
            <a:endParaRPr lang="en-US" sz="1200" b="0" kern="0" dirty="0"/>
          </a:p>
        </p:txBody>
      </p:sp>
      <p:pic>
        <p:nvPicPr>
          <p:cNvPr id="3" name="Picture 2">
            <a:extLst>
              <a:ext uri="{FF2B5EF4-FFF2-40B4-BE49-F238E27FC236}">
                <a16:creationId xmlns:a16="http://schemas.microsoft.com/office/drawing/2014/main" id="{C5244438-D91C-7C48-9086-8101DE3DC4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28850" y="3905251"/>
            <a:ext cx="431390" cy="431390"/>
          </a:xfrm>
          <a:prstGeom prst="rect">
            <a:avLst/>
          </a:prstGeom>
        </p:spPr>
      </p:pic>
      <p:pic>
        <p:nvPicPr>
          <p:cNvPr id="7" name="Picture 6">
            <a:extLst>
              <a:ext uri="{FF2B5EF4-FFF2-40B4-BE49-F238E27FC236}">
                <a16:creationId xmlns:a16="http://schemas.microsoft.com/office/drawing/2014/main" id="{9203A66E-A621-7641-96E2-84AADD1105F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71976" y="3905251"/>
            <a:ext cx="431390" cy="431390"/>
          </a:xfrm>
          <a:prstGeom prst="rect">
            <a:avLst/>
          </a:prstGeom>
        </p:spPr>
      </p:pic>
      <p:pic>
        <p:nvPicPr>
          <p:cNvPr id="10" name="Picture 9">
            <a:extLst>
              <a:ext uri="{FF2B5EF4-FFF2-40B4-BE49-F238E27FC236}">
                <a16:creationId xmlns:a16="http://schemas.microsoft.com/office/drawing/2014/main" id="{F0E79BBD-951C-0A49-9DEB-ED5775356D2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101" y="3905251"/>
            <a:ext cx="431390" cy="431390"/>
          </a:xfrm>
          <a:prstGeom prst="rect">
            <a:avLst/>
          </a:prstGeom>
        </p:spPr>
      </p:pic>
      <p:pic>
        <p:nvPicPr>
          <p:cNvPr id="2" name="Audio 1">
            <a:hlinkClick r:id="" action="ppaction://media"/>
            <a:extLst>
              <a:ext uri="{FF2B5EF4-FFF2-40B4-BE49-F238E27FC236}">
                <a16:creationId xmlns:a16="http://schemas.microsoft.com/office/drawing/2014/main" id="{4E54B734-17DA-42D3-B605-AB941136C70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846344" y="5703094"/>
            <a:ext cx="183356" cy="183356"/>
          </a:xfrm>
          <a:prstGeom prst="rect">
            <a:avLst/>
          </a:prstGeom>
        </p:spPr>
      </p:pic>
    </p:spTree>
    <p:extLst>
      <p:ext uri="{BB962C8B-B14F-4D97-AF65-F5344CB8AC3E}">
        <p14:creationId xmlns:p14="http://schemas.microsoft.com/office/powerpoint/2010/main" val="2449045437"/>
      </p:ext>
    </p:extLst>
  </p:cSld>
  <p:clrMapOvr>
    <a:masterClrMapping/>
  </p:clrMapOvr>
  <mc:AlternateContent xmlns:mc="http://schemas.openxmlformats.org/markup-compatibility/2006" xmlns:p14="http://schemas.microsoft.com/office/powerpoint/2010/main">
    <mc:Choice Requires="p14">
      <p:transition spd="slow" p14:dur="2000" advTm="27883"/>
    </mc:Choice>
    <mc:Fallback xmlns="">
      <p:transition spd="slow" advTm="27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8BC564-7DFA-B745-B3FE-38DA1D650D52}"/>
              </a:ext>
            </a:extLst>
          </p:cNvPr>
          <p:cNvSpPr>
            <a:spLocks noGrp="1"/>
          </p:cNvSpPr>
          <p:nvPr>
            <p:ph type="sldNum" sz="quarter" idx="11"/>
          </p:nvPr>
        </p:nvSpPr>
        <p:spPr>
          <a:xfrm>
            <a:off x="8326806" y="6429237"/>
            <a:ext cx="251936" cy="180114"/>
          </a:xfrm>
        </p:spPr>
        <p:txBody>
          <a:bodyPr/>
          <a:lstStyle/>
          <a:p>
            <a:pPr marL="19050">
              <a:lnSpc>
                <a:spcPts val="1568"/>
              </a:lnSpc>
            </a:pPr>
            <a:fld id="{81D60167-4931-47E6-BA6A-407CBD079E47}" type="slidenum">
              <a:rPr lang="en-GB" smtClean="0"/>
              <a:pPr marL="19050">
                <a:lnSpc>
                  <a:spcPts val="1568"/>
                </a:lnSpc>
              </a:pPr>
              <a:t>4</a:t>
            </a:fld>
            <a:endParaRPr lang="en-GB" dirty="0"/>
          </a:p>
        </p:txBody>
      </p:sp>
      <p:sp>
        <p:nvSpPr>
          <p:cNvPr id="16" name="Text Placeholder 3">
            <a:extLst>
              <a:ext uri="{FF2B5EF4-FFF2-40B4-BE49-F238E27FC236}">
                <a16:creationId xmlns:a16="http://schemas.microsoft.com/office/drawing/2014/main" id="{7E90BC68-0AAA-EE42-8549-090C02EE993B}"/>
              </a:ext>
            </a:extLst>
          </p:cNvPr>
          <p:cNvSpPr>
            <a:spLocks noGrp="1"/>
          </p:cNvSpPr>
          <p:nvPr>
            <p:ph type="body" sz="quarter" idx="12"/>
          </p:nvPr>
        </p:nvSpPr>
        <p:spPr>
          <a:xfrm>
            <a:off x="743028" y="962944"/>
            <a:ext cx="7835713" cy="991199"/>
          </a:xfrm>
        </p:spPr>
        <p:txBody>
          <a:bodyPr/>
          <a:lstStyle/>
          <a:p>
            <a:pPr marL="9525" indent="0">
              <a:buNone/>
            </a:pPr>
            <a:r>
              <a:rPr lang="en-GB" sz="1600" b="1" dirty="0"/>
              <a:t>These slides are developed based on recommendations from Effectiveness of UBT </a:t>
            </a:r>
            <a:br>
              <a:rPr lang="en-GB" sz="1600" b="1" dirty="0"/>
            </a:br>
            <a:r>
              <a:rPr lang="en-GB" sz="1600" b="1" dirty="0"/>
              <a:t>by Atewologun et al 2018, Equality and Human Rights Commission</a:t>
            </a:r>
            <a:r>
              <a:rPr lang="en-GB" sz="1600" b="1"/>
              <a:t>. </a:t>
            </a:r>
          </a:p>
          <a:p>
            <a:pPr marL="9525" indent="0">
              <a:buNone/>
            </a:pPr>
            <a:r>
              <a:rPr lang="en-GB" sz="1600" b="1"/>
              <a:t>To </a:t>
            </a:r>
            <a:r>
              <a:rPr lang="en-GB" sz="1600" b="1" dirty="0"/>
              <a:t>make UBT more effective research suggests:</a:t>
            </a:r>
            <a:endParaRPr lang="en-US" sz="1600" b="1" dirty="0"/>
          </a:p>
        </p:txBody>
      </p:sp>
      <p:sp>
        <p:nvSpPr>
          <p:cNvPr id="17" name="Rectangle 16">
            <a:extLst>
              <a:ext uri="{FF2B5EF4-FFF2-40B4-BE49-F238E27FC236}">
                <a16:creationId xmlns:a16="http://schemas.microsoft.com/office/drawing/2014/main" id="{2ABCAF76-7E24-BB4E-A806-80DD496FB224}"/>
              </a:ext>
            </a:extLst>
          </p:cNvPr>
          <p:cNvSpPr/>
          <p:nvPr/>
        </p:nvSpPr>
        <p:spPr>
          <a:xfrm>
            <a:off x="743028" y="2418589"/>
            <a:ext cx="7600872" cy="1131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TextBox 17">
            <a:extLst>
              <a:ext uri="{FF2B5EF4-FFF2-40B4-BE49-F238E27FC236}">
                <a16:creationId xmlns:a16="http://schemas.microsoft.com/office/drawing/2014/main" id="{1BB4EF5B-8F22-D144-AAC0-6DC7EA1B9C37}"/>
              </a:ext>
            </a:extLst>
          </p:cNvPr>
          <p:cNvSpPr txBox="1"/>
          <p:nvPr/>
        </p:nvSpPr>
        <p:spPr>
          <a:xfrm>
            <a:off x="1114503" y="2654047"/>
            <a:ext cx="6857923" cy="715581"/>
          </a:xfrm>
          <a:prstGeom prst="rect">
            <a:avLst/>
          </a:prstGeom>
          <a:noFill/>
        </p:spPr>
        <p:txBody>
          <a:bodyPr wrap="square" rtlCol="0">
            <a:spAutoFit/>
          </a:bodyPr>
          <a:lstStyle/>
          <a:p>
            <a:r>
              <a:rPr lang="en-GB" sz="1350" b="1" dirty="0">
                <a:solidFill>
                  <a:srgbClr val="0060BF"/>
                </a:solidFill>
              </a:rPr>
              <a:t>Tailor the UB content to your context</a:t>
            </a:r>
          </a:p>
          <a:p>
            <a:pPr marL="557213" lvl="1" indent="-214313">
              <a:buFont typeface="Arial" panose="020B0604020202020204" pitchFamily="34" charset="0"/>
              <a:buChar char="•"/>
            </a:pPr>
            <a:r>
              <a:rPr lang="en-GB" sz="1350" dirty="0"/>
              <a:t>Design the course to specifically address issues identified in your organisational context</a:t>
            </a:r>
            <a:endParaRPr lang="en-US" sz="1350" dirty="0"/>
          </a:p>
        </p:txBody>
      </p:sp>
      <p:sp>
        <p:nvSpPr>
          <p:cNvPr id="19" name="Rectangle 18">
            <a:extLst>
              <a:ext uri="{FF2B5EF4-FFF2-40B4-BE49-F238E27FC236}">
                <a16:creationId xmlns:a16="http://schemas.microsoft.com/office/drawing/2014/main" id="{9BE8F4F5-56FE-9D48-BE2E-6AA8CEE78E6C}"/>
              </a:ext>
            </a:extLst>
          </p:cNvPr>
          <p:cNvSpPr/>
          <p:nvPr/>
        </p:nvSpPr>
        <p:spPr>
          <a:xfrm>
            <a:off x="745314" y="3714751"/>
            <a:ext cx="7600872" cy="13213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TextBox 19">
            <a:extLst>
              <a:ext uri="{FF2B5EF4-FFF2-40B4-BE49-F238E27FC236}">
                <a16:creationId xmlns:a16="http://schemas.microsoft.com/office/drawing/2014/main" id="{41C2EEBF-72BA-A94B-B108-D99580CE24B2}"/>
              </a:ext>
            </a:extLst>
          </p:cNvPr>
          <p:cNvSpPr txBox="1"/>
          <p:nvPr/>
        </p:nvSpPr>
        <p:spPr>
          <a:xfrm>
            <a:off x="1116789" y="3950209"/>
            <a:ext cx="6969937" cy="923330"/>
          </a:xfrm>
          <a:prstGeom prst="rect">
            <a:avLst/>
          </a:prstGeom>
          <a:noFill/>
        </p:spPr>
        <p:txBody>
          <a:bodyPr wrap="square" rtlCol="0">
            <a:spAutoFit/>
          </a:bodyPr>
          <a:lstStyle/>
          <a:p>
            <a:r>
              <a:rPr lang="en-GB" sz="1350" b="1" dirty="0">
                <a:solidFill>
                  <a:srgbClr val="0060BF"/>
                </a:solidFill>
              </a:rPr>
              <a:t>Seek evidence or engage experts who practice evidence-based work for recommendations for managing &amp; mitigating bias in your context</a:t>
            </a:r>
          </a:p>
          <a:p>
            <a:pPr marL="600075" lvl="1" indent="-257175">
              <a:buFont typeface="Arial" panose="020B0604020202020204" pitchFamily="34" charset="0"/>
              <a:buChar char="•"/>
            </a:pPr>
            <a:r>
              <a:rPr lang="en-GB" sz="1350" dirty="0"/>
              <a:t>Look out for the EHRC review of the effectiveness of UB training – when, where, </a:t>
            </a:r>
            <a:br>
              <a:rPr lang="en-GB" sz="1350" dirty="0"/>
            </a:br>
            <a:r>
              <a:rPr lang="en-GB" sz="1350" dirty="0"/>
              <a:t>and how it may work</a:t>
            </a:r>
            <a:endParaRPr lang="en-US" sz="1350" dirty="0"/>
          </a:p>
        </p:txBody>
      </p:sp>
      <p:grpSp>
        <p:nvGrpSpPr>
          <p:cNvPr id="21" name="Group 20">
            <a:extLst>
              <a:ext uri="{FF2B5EF4-FFF2-40B4-BE49-F238E27FC236}">
                <a16:creationId xmlns:a16="http://schemas.microsoft.com/office/drawing/2014/main" id="{567BDACD-D2B9-104D-95D0-D0667B79E992}"/>
              </a:ext>
            </a:extLst>
          </p:cNvPr>
          <p:cNvGrpSpPr/>
          <p:nvPr/>
        </p:nvGrpSpPr>
        <p:grpSpPr>
          <a:xfrm>
            <a:off x="524356" y="2622410"/>
            <a:ext cx="437342" cy="437342"/>
            <a:chOff x="699141" y="2192001"/>
            <a:chExt cx="583123" cy="583123"/>
          </a:xfrm>
        </p:grpSpPr>
        <p:sp>
          <p:nvSpPr>
            <p:cNvPr id="22" name="Oval 21">
              <a:extLst>
                <a:ext uri="{FF2B5EF4-FFF2-40B4-BE49-F238E27FC236}">
                  <a16:creationId xmlns:a16="http://schemas.microsoft.com/office/drawing/2014/main" id="{9201BD85-BFC2-2645-9BF5-623EA6547E75}"/>
                </a:ext>
              </a:extLst>
            </p:cNvPr>
            <p:cNvSpPr/>
            <p:nvPr/>
          </p:nvSpPr>
          <p:spPr>
            <a:xfrm flipV="1">
              <a:off x="699141" y="2192001"/>
              <a:ext cx="583123" cy="583123"/>
            </a:xfrm>
            <a:prstGeom prst="ellipse">
              <a:avLst/>
            </a:prstGeom>
            <a:solidFill>
              <a:srgbClr val="97496D"/>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ED705E"/>
                </a:solidFill>
              </a:endParaRPr>
            </a:p>
          </p:txBody>
        </p:sp>
        <p:sp>
          <p:nvSpPr>
            <p:cNvPr id="23" name="TextBox 22">
              <a:extLst>
                <a:ext uri="{FF2B5EF4-FFF2-40B4-BE49-F238E27FC236}">
                  <a16:creationId xmlns:a16="http://schemas.microsoft.com/office/drawing/2014/main" id="{FE584193-25B7-F449-A975-0BC2BEB1C0FE}"/>
                </a:ext>
              </a:extLst>
            </p:cNvPr>
            <p:cNvSpPr txBox="1"/>
            <p:nvPr/>
          </p:nvSpPr>
          <p:spPr>
            <a:xfrm>
              <a:off x="699141" y="2283313"/>
              <a:ext cx="583123" cy="430887"/>
            </a:xfrm>
            <a:prstGeom prst="rect">
              <a:avLst/>
            </a:prstGeom>
            <a:noFill/>
          </p:spPr>
          <p:txBody>
            <a:bodyPr wrap="square" rtlCol="0" anchor="ctr">
              <a:spAutoFit/>
            </a:bodyPr>
            <a:lstStyle/>
            <a:p>
              <a:pPr algn="ctr"/>
              <a:r>
                <a:rPr lang="en-GB" sz="1500" dirty="0">
                  <a:solidFill>
                    <a:schemeClr val="bg1"/>
                  </a:solidFill>
                </a:rPr>
                <a:t>1</a:t>
              </a:r>
              <a:endParaRPr lang="en-US" sz="1500" dirty="0">
                <a:solidFill>
                  <a:schemeClr val="bg1"/>
                </a:solidFill>
              </a:endParaRPr>
            </a:p>
          </p:txBody>
        </p:sp>
      </p:grpSp>
      <p:grpSp>
        <p:nvGrpSpPr>
          <p:cNvPr id="24" name="Group 23">
            <a:extLst>
              <a:ext uri="{FF2B5EF4-FFF2-40B4-BE49-F238E27FC236}">
                <a16:creationId xmlns:a16="http://schemas.microsoft.com/office/drawing/2014/main" id="{108F6C24-4DC6-914C-86D8-DAA7246E610F}"/>
              </a:ext>
            </a:extLst>
          </p:cNvPr>
          <p:cNvGrpSpPr/>
          <p:nvPr/>
        </p:nvGrpSpPr>
        <p:grpSpPr>
          <a:xfrm>
            <a:off x="518286" y="3984169"/>
            <a:ext cx="437342" cy="437342"/>
            <a:chOff x="699141" y="2192001"/>
            <a:chExt cx="583123" cy="583123"/>
          </a:xfrm>
        </p:grpSpPr>
        <p:sp>
          <p:nvSpPr>
            <p:cNvPr id="25" name="Oval 24">
              <a:extLst>
                <a:ext uri="{FF2B5EF4-FFF2-40B4-BE49-F238E27FC236}">
                  <a16:creationId xmlns:a16="http://schemas.microsoft.com/office/drawing/2014/main" id="{7FA82923-DE0A-FE43-AC3D-F3FB822C0BA7}"/>
                </a:ext>
              </a:extLst>
            </p:cNvPr>
            <p:cNvSpPr/>
            <p:nvPr/>
          </p:nvSpPr>
          <p:spPr>
            <a:xfrm flipV="1">
              <a:off x="699141" y="2192001"/>
              <a:ext cx="583123" cy="583123"/>
            </a:xfrm>
            <a:prstGeom prst="ellipse">
              <a:avLst/>
            </a:prstGeom>
            <a:solidFill>
              <a:srgbClr val="FD5F5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ED705E"/>
                </a:solidFill>
              </a:endParaRPr>
            </a:p>
          </p:txBody>
        </p:sp>
        <p:sp>
          <p:nvSpPr>
            <p:cNvPr id="26" name="TextBox 25">
              <a:extLst>
                <a:ext uri="{FF2B5EF4-FFF2-40B4-BE49-F238E27FC236}">
                  <a16:creationId xmlns:a16="http://schemas.microsoft.com/office/drawing/2014/main" id="{52B33685-1D6F-5D4F-85BA-6EA0D350730D}"/>
                </a:ext>
              </a:extLst>
            </p:cNvPr>
            <p:cNvSpPr txBox="1"/>
            <p:nvPr/>
          </p:nvSpPr>
          <p:spPr>
            <a:xfrm>
              <a:off x="699141" y="2283313"/>
              <a:ext cx="583123" cy="430887"/>
            </a:xfrm>
            <a:prstGeom prst="rect">
              <a:avLst/>
            </a:prstGeom>
            <a:noFill/>
          </p:spPr>
          <p:txBody>
            <a:bodyPr wrap="square" rtlCol="0" anchor="ctr">
              <a:spAutoFit/>
            </a:bodyPr>
            <a:lstStyle/>
            <a:p>
              <a:pPr algn="ctr"/>
              <a:r>
                <a:rPr lang="en-GB" sz="1500" dirty="0">
                  <a:solidFill>
                    <a:schemeClr val="bg1"/>
                  </a:solidFill>
                </a:rPr>
                <a:t>2</a:t>
              </a:r>
              <a:endParaRPr lang="en-US" sz="1500" dirty="0">
                <a:solidFill>
                  <a:schemeClr val="bg1"/>
                </a:solidFill>
              </a:endParaRPr>
            </a:p>
          </p:txBody>
        </p:sp>
      </p:grpSp>
      <p:pic>
        <p:nvPicPr>
          <p:cNvPr id="3" name="Audio 2">
            <a:hlinkClick r:id="" action="ppaction://media"/>
            <a:extLst>
              <a:ext uri="{FF2B5EF4-FFF2-40B4-BE49-F238E27FC236}">
                <a16:creationId xmlns:a16="http://schemas.microsoft.com/office/drawing/2014/main" id="{B7F255F1-AFFA-4983-B37F-B25918473C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46344" y="5703094"/>
            <a:ext cx="183356" cy="183356"/>
          </a:xfrm>
          <a:prstGeom prst="rect">
            <a:avLst/>
          </a:prstGeom>
        </p:spPr>
      </p:pic>
    </p:spTree>
    <p:extLst>
      <p:ext uri="{BB962C8B-B14F-4D97-AF65-F5344CB8AC3E}">
        <p14:creationId xmlns:p14="http://schemas.microsoft.com/office/powerpoint/2010/main" val="3372620100"/>
      </p:ext>
    </p:extLst>
  </p:cSld>
  <p:clrMapOvr>
    <a:masterClrMapping/>
  </p:clrMapOvr>
  <mc:AlternateContent xmlns:mc="http://schemas.openxmlformats.org/markup-compatibility/2006" xmlns:p14="http://schemas.microsoft.com/office/powerpoint/2010/main">
    <mc:Choice Requires="p14">
      <p:transition spd="slow" p14:dur="2000" advTm="75100"/>
    </mc:Choice>
    <mc:Fallback xmlns="">
      <p:transition spd="slow" advTm="75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1000"/>
                                  </p:stCondLst>
                                  <p:childTnLst>
                                    <p:set>
                                      <p:cBhvr>
                                        <p:cTn id="8" dur="1" fill="hold">
                                          <p:stCondLst>
                                            <p:cond delay="0"/>
                                          </p:stCondLst>
                                        </p:cTn>
                                        <p:tgtEl>
                                          <p:spTgt spid="16">
                                            <p:txEl>
                                              <p:pRg st="0" end="0"/>
                                            </p:txEl>
                                          </p:spTgt>
                                        </p:tgtEl>
                                        <p:attrNameLst>
                                          <p:attrName>style.visibility</p:attrName>
                                        </p:attrNameLst>
                                      </p:cBhvr>
                                      <p:to>
                                        <p:strVal val="visible"/>
                                      </p:to>
                                    </p:set>
                                    <p:animEffect transition="in" filter="fade">
                                      <p:cBhvr>
                                        <p:cTn id="9" dur="500"/>
                                        <p:tgtEl>
                                          <p:spTgt spid="16">
                                            <p:txEl>
                                              <p:pRg st="0" end="0"/>
                                            </p:txEl>
                                          </p:spTgt>
                                        </p:tgtEl>
                                      </p:cBhvr>
                                    </p:animEffect>
                                  </p:childTnLst>
                                </p:cTn>
                              </p:par>
                              <p:par>
                                <p:cTn id="10" presetID="10" presetClass="entr" presetSubtype="0" fill="hold" grpId="0" nodeType="withEffect">
                                  <p:stCondLst>
                                    <p:cond delay="3800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par>
                                <p:cTn id="13" presetID="10" presetClass="entr" presetSubtype="0" fill="hold" nodeType="withEffect">
                                  <p:stCondLst>
                                    <p:cond delay="4000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400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4000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5400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540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5400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bldLst>
      <p:bldP spid="16" grpId="0" uiExpand="1" build="p"/>
      <p:bldP spid="17" grpId="0" animBg="1"/>
      <p:bldP spid="18" grpId="0"/>
      <p:bldP spid="19" grpId="0" animBg="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8BC564-7DFA-B745-B3FE-38DA1D650D52}"/>
              </a:ext>
            </a:extLst>
          </p:cNvPr>
          <p:cNvSpPr>
            <a:spLocks noGrp="1"/>
          </p:cNvSpPr>
          <p:nvPr>
            <p:ph type="sldNum" sz="quarter" idx="11"/>
          </p:nvPr>
        </p:nvSpPr>
        <p:spPr>
          <a:xfrm>
            <a:off x="8326806" y="6429237"/>
            <a:ext cx="251936" cy="180114"/>
          </a:xfrm>
        </p:spPr>
        <p:txBody>
          <a:bodyPr/>
          <a:lstStyle/>
          <a:p>
            <a:pPr marL="19050">
              <a:lnSpc>
                <a:spcPts val="1568"/>
              </a:lnSpc>
            </a:pPr>
            <a:fld id="{81D60167-4931-47E6-BA6A-407CBD079E47}" type="slidenum">
              <a:rPr lang="en-GB" smtClean="0"/>
              <a:pPr marL="19050">
                <a:lnSpc>
                  <a:spcPts val="1568"/>
                </a:lnSpc>
              </a:pPr>
              <a:t>5</a:t>
            </a:fld>
            <a:endParaRPr lang="en-GB" dirty="0"/>
          </a:p>
        </p:txBody>
      </p:sp>
      <p:sp>
        <p:nvSpPr>
          <p:cNvPr id="5" name="Rectangle 4">
            <a:extLst>
              <a:ext uri="{FF2B5EF4-FFF2-40B4-BE49-F238E27FC236}">
                <a16:creationId xmlns:a16="http://schemas.microsoft.com/office/drawing/2014/main" id="{6F9579E2-5BD1-9E4D-8302-62F161312F5A}"/>
              </a:ext>
            </a:extLst>
          </p:cNvPr>
          <p:cNvSpPr/>
          <p:nvPr/>
        </p:nvSpPr>
        <p:spPr>
          <a:xfrm>
            <a:off x="743028" y="1009650"/>
            <a:ext cx="7600872" cy="1131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extBox 5">
            <a:extLst>
              <a:ext uri="{FF2B5EF4-FFF2-40B4-BE49-F238E27FC236}">
                <a16:creationId xmlns:a16="http://schemas.microsoft.com/office/drawing/2014/main" id="{058BC0D3-66BA-384F-B24E-D3A3A552AA62}"/>
              </a:ext>
            </a:extLst>
          </p:cNvPr>
          <p:cNvSpPr txBox="1"/>
          <p:nvPr/>
        </p:nvSpPr>
        <p:spPr>
          <a:xfrm>
            <a:off x="1178085" y="1245109"/>
            <a:ext cx="6515023" cy="715581"/>
          </a:xfrm>
          <a:prstGeom prst="rect">
            <a:avLst/>
          </a:prstGeom>
          <a:noFill/>
        </p:spPr>
        <p:txBody>
          <a:bodyPr wrap="square" rtlCol="0">
            <a:spAutoFit/>
          </a:bodyPr>
          <a:lstStyle/>
          <a:p>
            <a:r>
              <a:rPr lang="en-GB" sz="1350" b="1" dirty="0">
                <a:solidFill>
                  <a:srgbClr val="0060BF"/>
                </a:solidFill>
              </a:rPr>
              <a:t>Apply established psychological research on learning transfer and behavioural change</a:t>
            </a:r>
          </a:p>
          <a:p>
            <a:pPr marL="600075" lvl="1" indent="-257175">
              <a:buFont typeface="Arial" panose="020B0604020202020204" pitchFamily="34" charset="0"/>
              <a:buChar char="•"/>
            </a:pPr>
            <a:r>
              <a:rPr lang="en-GB" sz="1350" dirty="0"/>
              <a:t>Awareness does not automatically lead to change</a:t>
            </a:r>
          </a:p>
        </p:txBody>
      </p:sp>
      <p:sp>
        <p:nvSpPr>
          <p:cNvPr id="7" name="Rectangle 6">
            <a:extLst>
              <a:ext uri="{FF2B5EF4-FFF2-40B4-BE49-F238E27FC236}">
                <a16:creationId xmlns:a16="http://schemas.microsoft.com/office/drawing/2014/main" id="{98DB2D51-6178-B142-BDF3-D683CCF36F30}"/>
              </a:ext>
            </a:extLst>
          </p:cNvPr>
          <p:cNvSpPr/>
          <p:nvPr/>
        </p:nvSpPr>
        <p:spPr>
          <a:xfrm>
            <a:off x="745314" y="2305812"/>
            <a:ext cx="7600872" cy="1131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Box 7">
            <a:extLst>
              <a:ext uri="{FF2B5EF4-FFF2-40B4-BE49-F238E27FC236}">
                <a16:creationId xmlns:a16="http://schemas.microsoft.com/office/drawing/2014/main" id="{10B52293-4343-2A4E-88DF-14BAFA79EC84}"/>
              </a:ext>
            </a:extLst>
          </p:cNvPr>
          <p:cNvSpPr txBox="1"/>
          <p:nvPr/>
        </p:nvSpPr>
        <p:spPr>
          <a:xfrm>
            <a:off x="1180371" y="2541270"/>
            <a:ext cx="6798487" cy="715581"/>
          </a:xfrm>
          <a:prstGeom prst="rect">
            <a:avLst/>
          </a:prstGeom>
          <a:noFill/>
        </p:spPr>
        <p:txBody>
          <a:bodyPr wrap="square" rtlCol="0">
            <a:spAutoFit/>
          </a:bodyPr>
          <a:lstStyle/>
          <a:p>
            <a:r>
              <a:rPr lang="en-GB" sz="1350" b="1" dirty="0">
                <a:solidFill>
                  <a:srgbClr val="0060BF"/>
                </a:solidFill>
              </a:rPr>
              <a:t>Plan for how new learning will be transferred and sustained</a:t>
            </a:r>
          </a:p>
          <a:p>
            <a:pPr marL="600075" lvl="1" indent="-257175">
              <a:buFont typeface="Arial" panose="020B0604020202020204" pitchFamily="34" charset="0"/>
              <a:buChar char="•"/>
            </a:pPr>
            <a:r>
              <a:rPr lang="en-GB" sz="1350" dirty="0"/>
              <a:t>Incorporate structural &amp; systemic interventions to embed </a:t>
            </a:r>
            <a:r>
              <a:rPr lang="en-GB" sz="1350"/>
              <a:t>desired </a:t>
            </a:r>
            <a:br>
              <a:rPr lang="en-GB" sz="1350"/>
            </a:br>
            <a:r>
              <a:rPr lang="en-GB" sz="1350"/>
              <a:t>behavioural </a:t>
            </a:r>
            <a:r>
              <a:rPr lang="en-GB" sz="1350" dirty="0"/>
              <a:t>change</a:t>
            </a:r>
          </a:p>
        </p:txBody>
      </p:sp>
      <p:grpSp>
        <p:nvGrpSpPr>
          <p:cNvPr id="9" name="Group 8">
            <a:extLst>
              <a:ext uri="{FF2B5EF4-FFF2-40B4-BE49-F238E27FC236}">
                <a16:creationId xmlns:a16="http://schemas.microsoft.com/office/drawing/2014/main" id="{CE463105-92AE-1846-A90D-317FC1A4DCFC}"/>
              </a:ext>
            </a:extLst>
          </p:cNvPr>
          <p:cNvGrpSpPr/>
          <p:nvPr/>
        </p:nvGrpSpPr>
        <p:grpSpPr>
          <a:xfrm>
            <a:off x="524356" y="1250851"/>
            <a:ext cx="437342" cy="437342"/>
            <a:chOff x="699141" y="2192001"/>
            <a:chExt cx="583123" cy="583123"/>
          </a:xfrm>
        </p:grpSpPr>
        <p:sp>
          <p:nvSpPr>
            <p:cNvPr id="10" name="Oval 9">
              <a:extLst>
                <a:ext uri="{FF2B5EF4-FFF2-40B4-BE49-F238E27FC236}">
                  <a16:creationId xmlns:a16="http://schemas.microsoft.com/office/drawing/2014/main" id="{89C613CC-CB9F-3D48-A5F7-6E11C6DDC978}"/>
                </a:ext>
              </a:extLst>
            </p:cNvPr>
            <p:cNvSpPr/>
            <p:nvPr/>
          </p:nvSpPr>
          <p:spPr>
            <a:xfrm flipV="1">
              <a:off x="699141" y="2192001"/>
              <a:ext cx="583123" cy="583123"/>
            </a:xfrm>
            <a:prstGeom prst="ellipse">
              <a:avLst/>
            </a:prstGeom>
            <a:solidFill>
              <a:srgbClr val="EE8544"/>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ED705E"/>
                </a:solidFill>
              </a:endParaRPr>
            </a:p>
          </p:txBody>
        </p:sp>
        <p:sp>
          <p:nvSpPr>
            <p:cNvPr id="11" name="TextBox 10">
              <a:extLst>
                <a:ext uri="{FF2B5EF4-FFF2-40B4-BE49-F238E27FC236}">
                  <a16:creationId xmlns:a16="http://schemas.microsoft.com/office/drawing/2014/main" id="{345EDAAA-6D32-3D4D-85F0-3A443C934B61}"/>
                </a:ext>
              </a:extLst>
            </p:cNvPr>
            <p:cNvSpPr txBox="1"/>
            <p:nvPr/>
          </p:nvSpPr>
          <p:spPr>
            <a:xfrm>
              <a:off x="699141" y="2283313"/>
              <a:ext cx="583123" cy="430887"/>
            </a:xfrm>
            <a:prstGeom prst="rect">
              <a:avLst/>
            </a:prstGeom>
            <a:noFill/>
          </p:spPr>
          <p:txBody>
            <a:bodyPr wrap="square" rtlCol="0" anchor="ctr">
              <a:spAutoFit/>
            </a:bodyPr>
            <a:lstStyle/>
            <a:p>
              <a:pPr algn="ctr"/>
              <a:r>
                <a:rPr lang="en-GB" sz="1500" dirty="0">
                  <a:solidFill>
                    <a:schemeClr val="bg1"/>
                  </a:solidFill>
                </a:rPr>
                <a:t>3</a:t>
              </a:r>
              <a:endParaRPr lang="en-US" sz="1500" dirty="0">
                <a:solidFill>
                  <a:schemeClr val="bg1"/>
                </a:solidFill>
              </a:endParaRPr>
            </a:p>
          </p:txBody>
        </p:sp>
      </p:grpSp>
      <p:grpSp>
        <p:nvGrpSpPr>
          <p:cNvPr id="12" name="Group 11">
            <a:extLst>
              <a:ext uri="{FF2B5EF4-FFF2-40B4-BE49-F238E27FC236}">
                <a16:creationId xmlns:a16="http://schemas.microsoft.com/office/drawing/2014/main" id="{299FECB7-DFDD-0C4D-8A81-C10D75E2E2B5}"/>
              </a:ext>
            </a:extLst>
          </p:cNvPr>
          <p:cNvGrpSpPr/>
          <p:nvPr/>
        </p:nvGrpSpPr>
        <p:grpSpPr>
          <a:xfrm>
            <a:off x="518286" y="2515408"/>
            <a:ext cx="437342" cy="437342"/>
            <a:chOff x="699141" y="2192001"/>
            <a:chExt cx="583123" cy="583123"/>
          </a:xfrm>
        </p:grpSpPr>
        <p:sp>
          <p:nvSpPr>
            <p:cNvPr id="13" name="Oval 12">
              <a:extLst>
                <a:ext uri="{FF2B5EF4-FFF2-40B4-BE49-F238E27FC236}">
                  <a16:creationId xmlns:a16="http://schemas.microsoft.com/office/drawing/2014/main" id="{388DC14E-6ADA-A64C-B462-116448B1E08B}"/>
                </a:ext>
              </a:extLst>
            </p:cNvPr>
            <p:cNvSpPr/>
            <p:nvPr/>
          </p:nvSpPr>
          <p:spPr>
            <a:xfrm flipV="1">
              <a:off x="699141" y="2192001"/>
              <a:ext cx="583123" cy="583123"/>
            </a:xfrm>
            <a:prstGeom prst="ellipse">
              <a:avLst/>
            </a:prstGeom>
            <a:solidFill>
              <a:srgbClr val="96CDDE"/>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ED705E"/>
                </a:solidFill>
              </a:endParaRPr>
            </a:p>
          </p:txBody>
        </p:sp>
        <p:sp>
          <p:nvSpPr>
            <p:cNvPr id="14" name="TextBox 13">
              <a:extLst>
                <a:ext uri="{FF2B5EF4-FFF2-40B4-BE49-F238E27FC236}">
                  <a16:creationId xmlns:a16="http://schemas.microsoft.com/office/drawing/2014/main" id="{E12B4856-A2FE-E144-A3CA-A18F2D89D2F2}"/>
                </a:ext>
              </a:extLst>
            </p:cNvPr>
            <p:cNvSpPr txBox="1"/>
            <p:nvPr/>
          </p:nvSpPr>
          <p:spPr>
            <a:xfrm>
              <a:off x="699141" y="2283313"/>
              <a:ext cx="583123" cy="430887"/>
            </a:xfrm>
            <a:prstGeom prst="rect">
              <a:avLst/>
            </a:prstGeom>
            <a:noFill/>
          </p:spPr>
          <p:txBody>
            <a:bodyPr wrap="square" rtlCol="0" anchor="ctr">
              <a:spAutoFit/>
            </a:bodyPr>
            <a:lstStyle/>
            <a:p>
              <a:pPr algn="ctr"/>
              <a:r>
                <a:rPr lang="en-GB" sz="1500" dirty="0">
                  <a:solidFill>
                    <a:schemeClr val="bg1"/>
                  </a:solidFill>
                </a:rPr>
                <a:t>4</a:t>
              </a:r>
              <a:endParaRPr lang="en-US" sz="1500" dirty="0">
                <a:solidFill>
                  <a:schemeClr val="bg1"/>
                </a:solidFill>
              </a:endParaRPr>
            </a:p>
          </p:txBody>
        </p:sp>
      </p:grpSp>
      <p:sp>
        <p:nvSpPr>
          <p:cNvPr id="15" name="TextBox 14">
            <a:extLst>
              <a:ext uri="{FF2B5EF4-FFF2-40B4-BE49-F238E27FC236}">
                <a16:creationId xmlns:a16="http://schemas.microsoft.com/office/drawing/2014/main" id="{12B7E221-54CB-3B44-AFF3-7750EEB1C122}"/>
              </a:ext>
            </a:extLst>
          </p:cNvPr>
          <p:cNvSpPr txBox="1"/>
          <p:nvPr/>
        </p:nvSpPr>
        <p:spPr>
          <a:xfrm>
            <a:off x="736956" y="3837200"/>
            <a:ext cx="7388273" cy="1569660"/>
          </a:xfrm>
          <a:prstGeom prst="rect">
            <a:avLst/>
          </a:prstGeom>
          <a:noFill/>
        </p:spPr>
        <p:txBody>
          <a:bodyPr wrap="square" rtlCol="0">
            <a:spAutoFit/>
          </a:bodyPr>
          <a:lstStyle/>
          <a:p>
            <a:r>
              <a:rPr lang="en-GB" sz="1600" dirty="0">
                <a:solidFill>
                  <a:schemeClr val="bg1"/>
                </a:solidFill>
              </a:rPr>
              <a:t>This work is done alongside the wider work of the NHS to challenge workforce discrimination. Our aim is to increase awareness of the risks of the biases we all have creeping in unintentionally. You will receive constant reminders of this risk during the assessment process since research shows that can have some impact too.</a:t>
            </a:r>
            <a:endParaRPr lang="en-US" sz="1600" dirty="0">
              <a:solidFill>
                <a:schemeClr val="bg1"/>
              </a:solidFill>
            </a:endParaRPr>
          </a:p>
          <a:p>
            <a:endParaRPr lang="en-US" sz="1600" dirty="0"/>
          </a:p>
        </p:txBody>
      </p:sp>
      <p:pic>
        <p:nvPicPr>
          <p:cNvPr id="3" name="Audio 2">
            <a:hlinkClick r:id="" action="ppaction://media"/>
            <a:extLst>
              <a:ext uri="{FF2B5EF4-FFF2-40B4-BE49-F238E27FC236}">
                <a16:creationId xmlns:a16="http://schemas.microsoft.com/office/drawing/2014/main" id="{4F718787-185B-4BB0-9EE7-909976AC21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46344" y="5226844"/>
            <a:ext cx="183356" cy="183356"/>
          </a:xfrm>
          <a:prstGeom prst="rect">
            <a:avLst/>
          </a:prstGeom>
        </p:spPr>
      </p:pic>
    </p:spTree>
    <p:extLst>
      <p:ext uri="{BB962C8B-B14F-4D97-AF65-F5344CB8AC3E}">
        <p14:creationId xmlns:p14="http://schemas.microsoft.com/office/powerpoint/2010/main" val="2018789304"/>
      </p:ext>
    </p:extLst>
  </p:cSld>
  <p:clrMapOvr>
    <a:masterClrMapping/>
  </p:clrMapOvr>
  <mc:AlternateContent xmlns:mc="http://schemas.openxmlformats.org/markup-compatibility/2006" xmlns:p14="http://schemas.microsoft.com/office/powerpoint/2010/main">
    <mc:Choice Requires="p14">
      <p:transition spd="slow" p14:dur="2000" advTm="100810"/>
    </mc:Choice>
    <mc:Fallback xmlns="">
      <p:transition spd="slow" advTm="100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nodeType="withEffect">
                                  <p:stCondLst>
                                    <p:cond delay="200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10" presetClass="entr" presetSubtype="0" fill="hold" grpId="0" nodeType="withEffect">
                                  <p:stCondLst>
                                    <p:cond delay="2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2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400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40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400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815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5" grpId="0" animBg="1"/>
      <p:bldP spid="6" grpId="0"/>
      <p:bldP spid="7" grpId="0" animBg="1"/>
      <p:bldP spid="8"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236A02-B94D-4641-AC54-EEB843747D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303" t="2120" r="29776" b="2120"/>
          <a:stretch/>
        </p:blipFill>
        <p:spPr>
          <a:xfrm>
            <a:off x="4680000" y="0"/>
            <a:ext cx="4464000" cy="6883400"/>
          </a:xfrm>
          <a:prstGeom prst="rect">
            <a:avLst/>
          </a:prstGeom>
        </p:spPr>
      </p:pic>
      <p:sp>
        <p:nvSpPr>
          <p:cNvPr id="2" name="Text Placeholder 1">
            <a:extLst>
              <a:ext uri="{FF2B5EF4-FFF2-40B4-BE49-F238E27FC236}">
                <a16:creationId xmlns:a16="http://schemas.microsoft.com/office/drawing/2014/main" id="{269E9CFD-C212-8049-82B6-33DC9E3761DF}"/>
              </a:ext>
            </a:extLst>
          </p:cNvPr>
          <p:cNvSpPr>
            <a:spLocks noGrp="1"/>
          </p:cNvSpPr>
          <p:nvPr>
            <p:ph type="body" sz="quarter" idx="12"/>
          </p:nvPr>
        </p:nvSpPr>
        <p:spPr>
          <a:xfrm>
            <a:off x="743029" y="2136067"/>
            <a:ext cx="4286171" cy="4114800"/>
          </a:xfrm>
        </p:spPr>
        <p:txBody>
          <a:bodyPr/>
          <a:lstStyle/>
          <a:p>
            <a:r>
              <a:rPr lang="en-GB" sz="1600" dirty="0"/>
              <a:t>Welcome and overview</a:t>
            </a:r>
          </a:p>
          <a:p>
            <a:r>
              <a:rPr lang="en-GB" sz="1600" dirty="0"/>
              <a:t>Context</a:t>
            </a:r>
          </a:p>
          <a:p>
            <a:r>
              <a:rPr lang="en-GB" sz="1600" dirty="0"/>
              <a:t>Bias in recruitment and development</a:t>
            </a:r>
          </a:p>
          <a:p>
            <a:r>
              <a:rPr lang="en-GB" sz="1600" dirty="0"/>
              <a:t>Conscious decision-making in </a:t>
            </a:r>
            <a:br>
              <a:rPr lang="en-GB" sz="1600" dirty="0"/>
            </a:br>
            <a:r>
              <a:rPr lang="en-GB" sz="1600" dirty="0"/>
              <a:t>Aspire Together</a:t>
            </a:r>
          </a:p>
          <a:p>
            <a:pPr marL="466725" lvl="1" indent="-133350"/>
            <a:r>
              <a:rPr lang="en-GB" sz="1400" dirty="0"/>
              <a:t>Spotting and mitigating bias</a:t>
            </a:r>
          </a:p>
          <a:p>
            <a:pPr marL="466725" lvl="1" indent="-133350"/>
            <a:r>
              <a:rPr lang="en-GB" sz="1400" dirty="0"/>
              <a:t> Noting micro-behaviours</a:t>
            </a:r>
          </a:p>
          <a:p>
            <a:r>
              <a:rPr lang="en-GB" sz="1600" dirty="0"/>
              <a:t>Next steps and resources</a:t>
            </a:r>
            <a:endParaRPr lang="en-US" sz="1600" dirty="0"/>
          </a:p>
        </p:txBody>
      </p:sp>
      <p:sp>
        <p:nvSpPr>
          <p:cNvPr id="3" name="Title 2">
            <a:extLst>
              <a:ext uri="{FF2B5EF4-FFF2-40B4-BE49-F238E27FC236}">
                <a16:creationId xmlns:a16="http://schemas.microsoft.com/office/drawing/2014/main" id="{3B9C78C7-A854-F948-AE03-1FCB31232AF7}"/>
              </a:ext>
            </a:extLst>
          </p:cNvPr>
          <p:cNvSpPr>
            <a:spLocks noGrp="1"/>
          </p:cNvSpPr>
          <p:nvPr>
            <p:ph type="title"/>
          </p:nvPr>
        </p:nvSpPr>
        <p:spPr>
          <a:xfrm>
            <a:off x="743027" y="704022"/>
            <a:ext cx="7835715" cy="787400"/>
          </a:xfrm>
        </p:spPr>
        <p:txBody>
          <a:bodyPr/>
          <a:lstStyle/>
          <a:p>
            <a:r>
              <a:rPr lang="en-US" dirty="0"/>
              <a:t>Agenda</a:t>
            </a:r>
          </a:p>
        </p:txBody>
      </p:sp>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a:xfrm>
            <a:off x="8326806" y="6429237"/>
            <a:ext cx="251936" cy="180114"/>
          </a:xfrm>
        </p:spPr>
        <p:txBody>
          <a:bodyPr/>
          <a:lstStyle/>
          <a:p>
            <a:pPr marL="19050">
              <a:lnSpc>
                <a:spcPts val="1568"/>
              </a:lnSpc>
            </a:pPr>
            <a:fld id="{81D60167-4931-47E6-BA6A-407CBD079E47}" type="slidenum">
              <a:rPr lang="en-GB" smtClean="0"/>
              <a:pPr marL="19050">
                <a:lnSpc>
                  <a:spcPts val="1568"/>
                </a:lnSpc>
              </a:pPr>
              <a:t>6</a:t>
            </a:fld>
            <a:endParaRPr lang="en-GB" dirty="0"/>
          </a:p>
        </p:txBody>
      </p:sp>
      <p:grpSp>
        <p:nvGrpSpPr>
          <p:cNvPr id="5" name="Group 4">
            <a:extLst>
              <a:ext uri="{FF2B5EF4-FFF2-40B4-BE49-F238E27FC236}">
                <a16:creationId xmlns:a16="http://schemas.microsoft.com/office/drawing/2014/main" id="{00246EDF-C68F-FE4A-8BB8-CB16D401DA3E}"/>
              </a:ext>
            </a:extLst>
          </p:cNvPr>
          <p:cNvGrpSpPr/>
          <p:nvPr/>
        </p:nvGrpSpPr>
        <p:grpSpPr>
          <a:xfrm>
            <a:off x="3701004" y="4576973"/>
            <a:ext cx="1741992" cy="1741992"/>
            <a:chOff x="5192384" y="3591700"/>
            <a:chExt cx="2799152" cy="2799152"/>
          </a:xfrm>
        </p:grpSpPr>
        <p:sp>
          <p:nvSpPr>
            <p:cNvPr id="14" name="Oval 13">
              <a:extLst>
                <a:ext uri="{FF2B5EF4-FFF2-40B4-BE49-F238E27FC236}">
                  <a16:creationId xmlns:a16="http://schemas.microsoft.com/office/drawing/2014/main" id="{6A57D6D6-BF8A-3A49-9753-A04319D5CF08}"/>
                </a:ext>
              </a:extLst>
            </p:cNvPr>
            <p:cNvSpPr/>
            <p:nvPr/>
          </p:nvSpPr>
          <p:spPr>
            <a:xfrm>
              <a:off x="5192384" y="3591700"/>
              <a:ext cx="2799152" cy="2799152"/>
            </a:xfrm>
            <a:prstGeom prst="ellipse">
              <a:avLst/>
            </a:prstGeom>
            <a:solidFill>
              <a:srgbClr val="005EB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TextBox 14">
              <a:extLst>
                <a:ext uri="{FF2B5EF4-FFF2-40B4-BE49-F238E27FC236}">
                  <a16:creationId xmlns:a16="http://schemas.microsoft.com/office/drawing/2014/main" id="{6993C044-8BB6-1C44-8201-B330ECA710F2}"/>
                </a:ext>
              </a:extLst>
            </p:cNvPr>
            <p:cNvSpPr txBox="1"/>
            <p:nvPr/>
          </p:nvSpPr>
          <p:spPr>
            <a:xfrm>
              <a:off x="5192384" y="4323624"/>
              <a:ext cx="2799152" cy="1372394"/>
            </a:xfrm>
            <a:prstGeom prst="rect">
              <a:avLst/>
            </a:prstGeom>
            <a:noFill/>
          </p:spPr>
          <p:txBody>
            <a:bodyPr wrap="square" rtlCol="0">
              <a:spAutoFit/>
            </a:bodyPr>
            <a:lstStyle/>
            <a:p>
              <a:pPr algn="ctr"/>
              <a:r>
                <a:rPr lang="en-US" sz="1650" b="1" dirty="0">
                  <a:solidFill>
                    <a:schemeClr val="bg1"/>
                  </a:solidFill>
                </a:rPr>
                <a:t>The session </a:t>
              </a:r>
              <a:br>
                <a:rPr lang="en-US" sz="1650" b="1" dirty="0">
                  <a:solidFill>
                    <a:schemeClr val="bg1"/>
                  </a:solidFill>
                </a:rPr>
              </a:br>
              <a:r>
                <a:rPr lang="en-US" sz="1650" b="1" dirty="0">
                  <a:solidFill>
                    <a:schemeClr val="bg1"/>
                  </a:solidFill>
                </a:rPr>
                <a:t>is in </a:t>
              </a:r>
              <a:br>
                <a:rPr lang="en-US" sz="1650" b="1" dirty="0">
                  <a:solidFill>
                    <a:schemeClr val="bg1"/>
                  </a:solidFill>
                </a:rPr>
              </a:br>
              <a:r>
                <a:rPr lang="en-US" sz="1650" b="1" dirty="0">
                  <a:solidFill>
                    <a:schemeClr val="bg1"/>
                  </a:solidFill>
                </a:rPr>
                <a:t>3 short parts</a:t>
              </a:r>
              <a:endParaRPr lang="en-US" sz="1200" b="1" dirty="0">
                <a:solidFill>
                  <a:schemeClr val="bg1"/>
                </a:solidFill>
              </a:endParaRPr>
            </a:p>
          </p:txBody>
        </p:sp>
      </p:grpSp>
      <p:grpSp>
        <p:nvGrpSpPr>
          <p:cNvPr id="25" name="Group 24">
            <a:extLst>
              <a:ext uri="{FF2B5EF4-FFF2-40B4-BE49-F238E27FC236}">
                <a16:creationId xmlns:a16="http://schemas.microsoft.com/office/drawing/2014/main" id="{EBCB1A1B-D465-214B-86A2-AD71B41033C7}"/>
              </a:ext>
            </a:extLst>
          </p:cNvPr>
          <p:cNvGrpSpPr>
            <a:grpSpLocks/>
          </p:cNvGrpSpPr>
          <p:nvPr/>
        </p:nvGrpSpPr>
        <p:grpSpPr>
          <a:xfrm>
            <a:off x="735539" y="2133600"/>
            <a:ext cx="175916" cy="230832"/>
            <a:chOff x="898569" y="1549878"/>
            <a:chExt cx="273908" cy="359414"/>
          </a:xfrm>
        </p:grpSpPr>
        <p:sp>
          <p:nvSpPr>
            <p:cNvPr id="20" name="Oval 19">
              <a:extLst>
                <a:ext uri="{FF2B5EF4-FFF2-40B4-BE49-F238E27FC236}">
                  <a16:creationId xmlns:a16="http://schemas.microsoft.com/office/drawing/2014/main" id="{0515D5AD-F787-BD4D-8014-D4FFD6D0A2E7}"/>
                </a:ext>
              </a:extLst>
            </p:cNvPr>
            <p:cNvSpPr/>
            <p:nvPr/>
          </p:nvSpPr>
          <p:spPr>
            <a:xfrm flipV="1">
              <a:off x="898569" y="1603289"/>
              <a:ext cx="273908" cy="273908"/>
            </a:xfrm>
            <a:prstGeom prst="ellipse">
              <a:avLst/>
            </a:prstGeom>
            <a:solidFill>
              <a:srgbClr val="2D3977"/>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ED705E"/>
                </a:solidFill>
              </a:endParaRPr>
            </a:p>
          </p:txBody>
        </p:sp>
        <p:sp>
          <p:nvSpPr>
            <p:cNvPr id="21" name="TextBox 20">
              <a:extLst>
                <a:ext uri="{FF2B5EF4-FFF2-40B4-BE49-F238E27FC236}">
                  <a16:creationId xmlns:a16="http://schemas.microsoft.com/office/drawing/2014/main" id="{C48C76D4-6B29-8D4B-8B13-DD41C4580244}"/>
                </a:ext>
              </a:extLst>
            </p:cNvPr>
            <p:cNvSpPr txBox="1"/>
            <p:nvPr/>
          </p:nvSpPr>
          <p:spPr>
            <a:xfrm>
              <a:off x="943726" y="1549878"/>
              <a:ext cx="183597" cy="359414"/>
            </a:xfrm>
            <a:prstGeom prst="rect">
              <a:avLst/>
            </a:prstGeom>
            <a:noFill/>
          </p:spPr>
          <p:txBody>
            <a:bodyPr wrap="square" rtlCol="0" anchor="ctr">
              <a:spAutoFit/>
            </a:bodyPr>
            <a:lstStyle/>
            <a:p>
              <a:pPr algn="ctr"/>
              <a:r>
                <a:rPr lang="en-GB" sz="900" dirty="0">
                  <a:solidFill>
                    <a:schemeClr val="bg1"/>
                  </a:solidFill>
                </a:rPr>
                <a:t>1</a:t>
              </a:r>
              <a:endParaRPr lang="en-US" sz="900" dirty="0">
                <a:solidFill>
                  <a:schemeClr val="bg1"/>
                </a:solidFill>
              </a:endParaRPr>
            </a:p>
          </p:txBody>
        </p:sp>
      </p:grpSp>
      <p:grpSp>
        <p:nvGrpSpPr>
          <p:cNvPr id="32" name="Group 31">
            <a:extLst>
              <a:ext uri="{FF2B5EF4-FFF2-40B4-BE49-F238E27FC236}">
                <a16:creationId xmlns:a16="http://schemas.microsoft.com/office/drawing/2014/main" id="{80DF47C1-985B-704E-A528-2F559D10CBBE}"/>
              </a:ext>
            </a:extLst>
          </p:cNvPr>
          <p:cNvGrpSpPr>
            <a:grpSpLocks/>
          </p:cNvGrpSpPr>
          <p:nvPr/>
        </p:nvGrpSpPr>
        <p:grpSpPr>
          <a:xfrm>
            <a:off x="735539" y="2502625"/>
            <a:ext cx="175916" cy="230832"/>
            <a:chOff x="898569" y="1549877"/>
            <a:chExt cx="273908" cy="359418"/>
          </a:xfrm>
        </p:grpSpPr>
        <p:sp>
          <p:nvSpPr>
            <p:cNvPr id="33" name="Oval 32">
              <a:extLst>
                <a:ext uri="{FF2B5EF4-FFF2-40B4-BE49-F238E27FC236}">
                  <a16:creationId xmlns:a16="http://schemas.microsoft.com/office/drawing/2014/main" id="{C3B864A7-E6E6-E944-8A96-7A9F4DA362D4}"/>
                </a:ext>
              </a:extLst>
            </p:cNvPr>
            <p:cNvSpPr/>
            <p:nvPr/>
          </p:nvSpPr>
          <p:spPr>
            <a:xfrm flipV="1">
              <a:off x="898569" y="1603293"/>
              <a:ext cx="273908" cy="273908"/>
            </a:xfrm>
            <a:prstGeom prst="ellipse">
              <a:avLst/>
            </a:prstGeom>
            <a:solidFill>
              <a:srgbClr val="97496D"/>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ED705E"/>
                </a:solidFill>
              </a:endParaRPr>
            </a:p>
          </p:txBody>
        </p:sp>
        <p:sp>
          <p:nvSpPr>
            <p:cNvPr id="34" name="TextBox 33">
              <a:extLst>
                <a:ext uri="{FF2B5EF4-FFF2-40B4-BE49-F238E27FC236}">
                  <a16:creationId xmlns:a16="http://schemas.microsoft.com/office/drawing/2014/main" id="{117724CA-5342-8F4B-809F-0F33953A8FF1}"/>
                </a:ext>
              </a:extLst>
            </p:cNvPr>
            <p:cNvSpPr txBox="1"/>
            <p:nvPr/>
          </p:nvSpPr>
          <p:spPr>
            <a:xfrm>
              <a:off x="943726" y="1549877"/>
              <a:ext cx="183597" cy="359418"/>
            </a:xfrm>
            <a:prstGeom prst="rect">
              <a:avLst/>
            </a:prstGeom>
            <a:noFill/>
          </p:spPr>
          <p:txBody>
            <a:bodyPr wrap="square" rtlCol="0" anchor="ctr">
              <a:spAutoFit/>
            </a:bodyPr>
            <a:lstStyle/>
            <a:p>
              <a:pPr algn="ctr"/>
              <a:r>
                <a:rPr lang="en-GB" sz="900" dirty="0">
                  <a:solidFill>
                    <a:schemeClr val="bg1"/>
                  </a:solidFill>
                </a:rPr>
                <a:t>2</a:t>
              </a:r>
              <a:endParaRPr lang="en-US" sz="900" dirty="0">
                <a:solidFill>
                  <a:schemeClr val="bg1"/>
                </a:solidFill>
              </a:endParaRPr>
            </a:p>
          </p:txBody>
        </p:sp>
      </p:grpSp>
      <p:grpSp>
        <p:nvGrpSpPr>
          <p:cNvPr id="35" name="Group 34">
            <a:extLst>
              <a:ext uri="{FF2B5EF4-FFF2-40B4-BE49-F238E27FC236}">
                <a16:creationId xmlns:a16="http://schemas.microsoft.com/office/drawing/2014/main" id="{78D99297-0DA7-EE4E-A01F-064E42B79A89}"/>
              </a:ext>
            </a:extLst>
          </p:cNvPr>
          <p:cNvGrpSpPr>
            <a:grpSpLocks/>
          </p:cNvGrpSpPr>
          <p:nvPr/>
        </p:nvGrpSpPr>
        <p:grpSpPr>
          <a:xfrm>
            <a:off x="735539" y="2874034"/>
            <a:ext cx="175916" cy="230832"/>
            <a:chOff x="898569" y="1549877"/>
            <a:chExt cx="273908" cy="359418"/>
          </a:xfrm>
        </p:grpSpPr>
        <p:sp>
          <p:nvSpPr>
            <p:cNvPr id="36" name="Oval 35">
              <a:extLst>
                <a:ext uri="{FF2B5EF4-FFF2-40B4-BE49-F238E27FC236}">
                  <a16:creationId xmlns:a16="http://schemas.microsoft.com/office/drawing/2014/main" id="{F1E0CE10-74CE-5749-A50F-24D61D456787}"/>
                </a:ext>
              </a:extLst>
            </p:cNvPr>
            <p:cNvSpPr/>
            <p:nvPr/>
          </p:nvSpPr>
          <p:spPr>
            <a:xfrm flipV="1">
              <a:off x="898569" y="1603293"/>
              <a:ext cx="273908" cy="273908"/>
            </a:xfrm>
            <a:prstGeom prst="ellipse">
              <a:avLst/>
            </a:prstGeom>
            <a:solidFill>
              <a:srgbClr val="FD5F5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ED705E"/>
                </a:solidFill>
              </a:endParaRPr>
            </a:p>
          </p:txBody>
        </p:sp>
        <p:sp>
          <p:nvSpPr>
            <p:cNvPr id="37" name="TextBox 36">
              <a:extLst>
                <a:ext uri="{FF2B5EF4-FFF2-40B4-BE49-F238E27FC236}">
                  <a16:creationId xmlns:a16="http://schemas.microsoft.com/office/drawing/2014/main" id="{275CFDB8-E79D-1946-8699-B39283A7D055}"/>
                </a:ext>
              </a:extLst>
            </p:cNvPr>
            <p:cNvSpPr txBox="1"/>
            <p:nvPr/>
          </p:nvSpPr>
          <p:spPr>
            <a:xfrm>
              <a:off x="943726" y="1549877"/>
              <a:ext cx="183597" cy="359418"/>
            </a:xfrm>
            <a:prstGeom prst="rect">
              <a:avLst/>
            </a:prstGeom>
            <a:noFill/>
          </p:spPr>
          <p:txBody>
            <a:bodyPr wrap="square" rtlCol="0" anchor="ctr">
              <a:spAutoFit/>
            </a:bodyPr>
            <a:lstStyle/>
            <a:p>
              <a:pPr algn="ctr"/>
              <a:r>
                <a:rPr lang="en-GB" sz="900" dirty="0">
                  <a:solidFill>
                    <a:schemeClr val="bg1"/>
                  </a:solidFill>
                </a:rPr>
                <a:t>3</a:t>
              </a:r>
              <a:endParaRPr lang="en-US" sz="900" dirty="0">
                <a:solidFill>
                  <a:schemeClr val="bg1"/>
                </a:solidFill>
              </a:endParaRPr>
            </a:p>
          </p:txBody>
        </p:sp>
      </p:grpSp>
      <p:grpSp>
        <p:nvGrpSpPr>
          <p:cNvPr id="38" name="Group 37">
            <a:extLst>
              <a:ext uri="{FF2B5EF4-FFF2-40B4-BE49-F238E27FC236}">
                <a16:creationId xmlns:a16="http://schemas.microsoft.com/office/drawing/2014/main" id="{EB159A7C-E4D0-D54A-AECA-B8711664A1A0}"/>
              </a:ext>
            </a:extLst>
          </p:cNvPr>
          <p:cNvGrpSpPr>
            <a:grpSpLocks/>
          </p:cNvGrpSpPr>
          <p:nvPr/>
        </p:nvGrpSpPr>
        <p:grpSpPr>
          <a:xfrm>
            <a:off x="735539" y="3243134"/>
            <a:ext cx="175916" cy="230832"/>
            <a:chOff x="898569" y="1549878"/>
            <a:chExt cx="273908" cy="359418"/>
          </a:xfrm>
        </p:grpSpPr>
        <p:sp>
          <p:nvSpPr>
            <p:cNvPr id="39" name="Oval 38">
              <a:extLst>
                <a:ext uri="{FF2B5EF4-FFF2-40B4-BE49-F238E27FC236}">
                  <a16:creationId xmlns:a16="http://schemas.microsoft.com/office/drawing/2014/main" id="{23F65D90-2D84-DF41-8E07-3F3BE622A9A7}"/>
                </a:ext>
              </a:extLst>
            </p:cNvPr>
            <p:cNvSpPr/>
            <p:nvPr/>
          </p:nvSpPr>
          <p:spPr>
            <a:xfrm flipV="1">
              <a:off x="898569" y="1576139"/>
              <a:ext cx="273908" cy="273908"/>
            </a:xfrm>
            <a:prstGeom prst="ellipse">
              <a:avLst/>
            </a:prstGeom>
            <a:solidFill>
              <a:srgbClr val="EE8544"/>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ED705E"/>
                </a:solidFill>
              </a:endParaRPr>
            </a:p>
          </p:txBody>
        </p:sp>
        <p:sp>
          <p:nvSpPr>
            <p:cNvPr id="40" name="TextBox 39">
              <a:extLst>
                <a:ext uri="{FF2B5EF4-FFF2-40B4-BE49-F238E27FC236}">
                  <a16:creationId xmlns:a16="http://schemas.microsoft.com/office/drawing/2014/main" id="{8EF7360E-482C-9942-A4F5-F72C8A2C91A5}"/>
                </a:ext>
              </a:extLst>
            </p:cNvPr>
            <p:cNvSpPr txBox="1"/>
            <p:nvPr/>
          </p:nvSpPr>
          <p:spPr>
            <a:xfrm>
              <a:off x="943726" y="1549878"/>
              <a:ext cx="183597" cy="359418"/>
            </a:xfrm>
            <a:prstGeom prst="rect">
              <a:avLst/>
            </a:prstGeom>
            <a:noFill/>
          </p:spPr>
          <p:txBody>
            <a:bodyPr wrap="square" rtlCol="0" anchor="ctr">
              <a:spAutoFit/>
            </a:bodyPr>
            <a:lstStyle/>
            <a:p>
              <a:pPr algn="ctr"/>
              <a:r>
                <a:rPr lang="en-GB" sz="900" dirty="0">
                  <a:solidFill>
                    <a:schemeClr val="bg1"/>
                  </a:solidFill>
                </a:rPr>
                <a:t>4</a:t>
              </a:r>
              <a:endParaRPr lang="en-US" sz="900" dirty="0">
                <a:solidFill>
                  <a:schemeClr val="bg1"/>
                </a:solidFill>
              </a:endParaRPr>
            </a:p>
          </p:txBody>
        </p:sp>
      </p:grpSp>
      <p:grpSp>
        <p:nvGrpSpPr>
          <p:cNvPr id="41" name="Group 40">
            <a:extLst>
              <a:ext uri="{FF2B5EF4-FFF2-40B4-BE49-F238E27FC236}">
                <a16:creationId xmlns:a16="http://schemas.microsoft.com/office/drawing/2014/main" id="{190ECF7D-2F58-B74D-919F-D02E2DA7C8E3}"/>
              </a:ext>
            </a:extLst>
          </p:cNvPr>
          <p:cNvGrpSpPr>
            <a:grpSpLocks/>
          </p:cNvGrpSpPr>
          <p:nvPr/>
        </p:nvGrpSpPr>
        <p:grpSpPr>
          <a:xfrm>
            <a:off x="735539" y="4381735"/>
            <a:ext cx="175916" cy="230832"/>
            <a:chOff x="898569" y="1549877"/>
            <a:chExt cx="273908" cy="359418"/>
          </a:xfrm>
        </p:grpSpPr>
        <p:sp>
          <p:nvSpPr>
            <p:cNvPr id="42" name="Oval 41">
              <a:extLst>
                <a:ext uri="{FF2B5EF4-FFF2-40B4-BE49-F238E27FC236}">
                  <a16:creationId xmlns:a16="http://schemas.microsoft.com/office/drawing/2014/main" id="{5D80D62B-01B0-8345-8741-24D19113764B}"/>
                </a:ext>
              </a:extLst>
            </p:cNvPr>
            <p:cNvSpPr/>
            <p:nvPr/>
          </p:nvSpPr>
          <p:spPr>
            <a:xfrm flipV="1">
              <a:off x="898569" y="1603293"/>
              <a:ext cx="273908" cy="273908"/>
            </a:xfrm>
            <a:prstGeom prst="ellipse">
              <a:avLst/>
            </a:prstGeom>
            <a:solidFill>
              <a:srgbClr val="96CDDE"/>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ED705E"/>
                </a:solidFill>
              </a:endParaRPr>
            </a:p>
          </p:txBody>
        </p:sp>
        <p:sp>
          <p:nvSpPr>
            <p:cNvPr id="43" name="TextBox 42">
              <a:extLst>
                <a:ext uri="{FF2B5EF4-FFF2-40B4-BE49-F238E27FC236}">
                  <a16:creationId xmlns:a16="http://schemas.microsoft.com/office/drawing/2014/main" id="{482AA2D3-C503-C341-98B9-F574328EBF53}"/>
                </a:ext>
              </a:extLst>
            </p:cNvPr>
            <p:cNvSpPr txBox="1"/>
            <p:nvPr/>
          </p:nvSpPr>
          <p:spPr>
            <a:xfrm>
              <a:off x="943726" y="1549877"/>
              <a:ext cx="183597" cy="359418"/>
            </a:xfrm>
            <a:prstGeom prst="rect">
              <a:avLst/>
            </a:prstGeom>
            <a:noFill/>
          </p:spPr>
          <p:txBody>
            <a:bodyPr wrap="square" rtlCol="0" anchor="ctr">
              <a:spAutoFit/>
            </a:bodyPr>
            <a:lstStyle/>
            <a:p>
              <a:pPr algn="ctr"/>
              <a:r>
                <a:rPr lang="en-GB" sz="900" dirty="0">
                  <a:solidFill>
                    <a:schemeClr val="bg1"/>
                  </a:solidFill>
                </a:rPr>
                <a:t>5</a:t>
              </a:r>
              <a:endParaRPr lang="en-US" sz="900" dirty="0">
                <a:solidFill>
                  <a:schemeClr val="bg1"/>
                </a:solidFill>
              </a:endParaRPr>
            </a:p>
          </p:txBody>
        </p:sp>
      </p:grpSp>
      <p:pic>
        <p:nvPicPr>
          <p:cNvPr id="6" name="Audio 5">
            <a:hlinkClick r:id="" action="ppaction://media"/>
            <a:extLst>
              <a:ext uri="{FF2B5EF4-FFF2-40B4-BE49-F238E27FC236}">
                <a16:creationId xmlns:a16="http://schemas.microsoft.com/office/drawing/2014/main" id="{B5139486-2A7A-42DD-B81A-D986B9942F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46344" y="5703094"/>
            <a:ext cx="183356" cy="183356"/>
          </a:xfrm>
          <a:prstGeom prst="rect">
            <a:avLst/>
          </a:prstGeom>
        </p:spPr>
      </p:pic>
      <p:pic>
        <p:nvPicPr>
          <p:cNvPr id="30" name="Picture 29">
            <a:extLst>
              <a:ext uri="{FF2B5EF4-FFF2-40B4-BE49-F238E27FC236}">
                <a16:creationId xmlns:a16="http://schemas.microsoft.com/office/drawing/2014/main" id="{1BC3802F-78A8-41B5-8224-13C27075BD8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26928" b="-1"/>
          <a:stretch/>
        </p:blipFill>
        <p:spPr>
          <a:xfrm>
            <a:off x="0" y="6751480"/>
            <a:ext cx="9144000" cy="142914"/>
          </a:xfrm>
          <a:prstGeom prst="rect">
            <a:avLst/>
          </a:prstGeom>
        </p:spPr>
      </p:pic>
    </p:spTree>
    <p:extLst>
      <p:ext uri="{BB962C8B-B14F-4D97-AF65-F5344CB8AC3E}">
        <p14:creationId xmlns:p14="http://schemas.microsoft.com/office/powerpoint/2010/main" val="1241999461"/>
      </p:ext>
    </p:extLst>
  </p:cSld>
  <p:clrMapOvr>
    <a:masterClrMapping/>
  </p:clrMapOvr>
  <mc:AlternateContent xmlns:mc="http://schemas.openxmlformats.org/markup-compatibility/2006" xmlns:p14="http://schemas.microsoft.com/office/powerpoint/2010/main">
    <mc:Choice Requires="p14">
      <p:transition spd="slow" p14:dur="2000" advTm="46951"/>
    </mc:Choice>
    <mc:Fallback xmlns="">
      <p:transition spd="slow" advTm="46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nodeType="withEffect">
                                  <p:stCondLst>
                                    <p:cond delay="2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0" presetClass="entr" presetSubtype="0" fill="hold" grpId="0" nodeType="withEffect">
                                  <p:stCondLst>
                                    <p:cond delay="2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600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1100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1750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par>
                                <p:cTn id="22" presetID="10" presetClass="entr" presetSubtype="0" fill="hold" nodeType="withEffect">
                                  <p:stCondLst>
                                    <p:cond delay="2300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par>
                                <p:cTn id="25" presetID="10" presetClass="entr" presetSubtype="0" fill="hold" nodeType="withEffect">
                                  <p:stCondLst>
                                    <p:cond delay="3700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par>
                                <p:cTn id="28" presetID="10" presetClass="entr" presetSubtype="0" fill="hold" grpId="0" nodeType="withEffect">
                                  <p:stCondLst>
                                    <p:cond delay="6000"/>
                                  </p:stCondLst>
                                  <p:childTnLst>
                                    <p:set>
                                      <p:cBhvr>
                                        <p:cTn id="29" dur="1" fill="hold">
                                          <p:stCondLst>
                                            <p:cond delay="0"/>
                                          </p:stCondLst>
                                        </p:cTn>
                                        <p:tgtEl>
                                          <p:spTgt spid="2">
                                            <p:txEl>
                                              <p:pRg st="0" end="0"/>
                                            </p:txEl>
                                          </p:spTgt>
                                        </p:tgtEl>
                                        <p:attrNameLst>
                                          <p:attrName>style.visibility</p:attrName>
                                        </p:attrNameLst>
                                      </p:cBhvr>
                                      <p:to>
                                        <p:strVal val="visible"/>
                                      </p:to>
                                    </p:set>
                                    <p:animEffect transition="in" filter="fade">
                                      <p:cBhvr>
                                        <p:cTn id="30" dur="500"/>
                                        <p:tgtEl>
                                          <p:spTgt spid="2">
                                            <p:txEl>
                                              <p:pRg st="0" end="0"/>
                                            </p:txEl>
                                          </p:spTgt>
                                        </p:tgtEl>
                                      </p:cBhvr>
                                    </p:animEffect>
                                  </p:childTnLst>
                                </p:cTn>
                              </p:par>
                              <p:par>
                                <p:cTn id="31" presetID="10" presetClass="entr" presetSubtype="0" fill="hold" grpId="0" nodeType="withEffect">
                                  <p:stCondLst>
                                    <p:cond delay="1100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fade">
                                      <p:cBhvr>
                                        <p:cTn id="33" dur="500"/>
                                        <p:tgtEl>
                                          <p:spTgt spid="2">
                                            <p:txEl>
                                              <p:pRg st="1" end="1"/>
                                            </p:txEl>
                                          </p:spTgt>
                                        </p:tgtEl>
                                      </p:cBhvr>
                                    </p:animEffect>
                                  </p:childTnLst>
                                </p:cTn>
                              </p:par>
                              <p:par>
                                <p:cTn id="34" presetID="10" presetClass="entr" presetSubtype="0" fill="hold" grpId="0" nodeType="withEffect">
                                  <p:stCondLst>
                                    <p:cond delay="17500"/>
                                  </p:stCondLst>
                                  <p:childTnLst>
                                    <p:set>
                                      <p:cBhvr>
                                        <p:cTn id="35" dur="1" fill="hold">
                                          <p:stCondLst>
                                            <p:cond delay="0"/>
                                          </p:stCondLst>
                                        </p:cTn>
                                        <p:tgtEl>
                                          <p:spTgt spid="2">
                                            <p:txEl>
                                              <p:pRg st="2" end="2"/>
                                            </p:txEl>
                                          </p:spTgt>
                                        </p:tgtEl>
                                        <p:attrNameLst>
                                          <p:attrName>style.visibility</p:attrName>
                                        </p:attrNameLst>
                                      </p:cBhvr>
                                      <p:to>
                                        <p:strVal val="visible"/>
                                      </p:to>
                                    </p:set>
                                    <p:animEffect transition="in" filter="fade">
                                      <p:cBhvr>
                                        <p:cTn id="36" dur="500"/>
                                        <p:tgtEl>
                                          <p:spTgt spid="2">
                                            <p:txEl>
                                              <p:pRg st="2" end="2"/>
                                            </p:txEl>
                                          </p:spTgt>
                                        </p:tgtEl>
                                      </p:cBhvr>
                                    </p:animEffect>
                                  </p:childTnLst>
                                </p:cTn>
                              </p:par>
                              <p:par>
                                <p:cTn id="37" presetID="10" presetClass="entr" presetSubtype="0" fill="hold" grpId="0" nodeType="withEffect">
                                  <p:stCondLst>
                                    <p:cond delay="23000"/>
                                  </p:stCondLst>
                                  <p:childTnLst>
                                    <p:set>
                                      <p:cBhvr>
                                        <p:cTn id="38" dur="1" fill="hold">
                                          <p:stCondLst>
                                            <p:cond delay="0"/>
                                          </p:stCondLst>
                                        </p:cTn>
                                        <p:tgtEl>
                                          <p:spTgt spid="2">
                                            <p:txEl>
                                              <p:pRg st="3" end="3"/>
                                            </p:txEl>
                                          </p:spTgt>
                                        </p:tgtEl>
                                        <p:attrNameLst>
                                          <p:attrName>style.visibility</p:attrName>
                                        </p:attrNameLst>
                                      </p:cBhvr>
                                      <p:to>
                                        <p:strVal val="visible"/>
                                      </p:to>
                                    </p:set>
                                    <p:animEffect transition="in" filter="fade">
                                      <p:cBhvr>
                                        <p:cTn id="39" dur="500"/>
                                        <p:tgtEl>
                                          <p:spTgt spid="2">
                                            <p:txEl>
                                              <p:pRg st="3" end="3"/>
                                            </p:txEl>
                                          </p:spTgt>
                                        </p:tgtEl>
                                      </p:cBhvr>
                                    </p:animEffect>
                                  </p:childTnLst>
                                </p:cTn>
                              </p:par>
                              <p:par>
                                <p:cTn id="40" presetID="10" presetClass="entr" presetSubtype="0" fill="hold" grpId="0" nodeType="withEffect">
                                  <p:stCondLst>
                                    <p:cond delay="3100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500"/>
                                        <p:tgtEl>
                                          <p:spTgt spid="2">
                                            <p:txEl>
                                              <p:pRg st="4" end="4"/>
                                            </p:txEl>
                                          </p:spTgt>
                                        </p:tgtEl>
                                      </p:cBhvr>
                                    </p:animEffect>
                                  </p:childTnLst>
                                </p:cTn>
                              </p:par>
                              <p:par>
                                <p:cTn id="43" presetID="10" presetClass="entr" presetSubtype="0" fill="hold" grpId="0" nodeType="withEffect">
                                  <p:stCondLst>
                                    <p:cond delay="34000"/>
                                  </p:stCondLst>
                                  <p:childTnLst>
                                    <p:set>
                                      <p:cBhvr>
                                        <p:cTn id="44" dur="1" fill="hold">
                                          <p:stCondLst>
                                            <p:cond delay="0"/>
                                          </p:stCondLst>
                                        </p:cTn>
                                        <p:tgtEl>
                                          <p:spTgt spid="2">
                                            <p:txEl>
                                              <p:pRg st="5" end="5"/>
                                            </p:txEl>
                                          </p:spTgt>
                                        </p:tgtEl>
                                        <p:attrNameLst>
                                          <p:attrName>style.visibility</p:attrName>
                                        </p:attrNameLst>
                                      </p:cBhvr>
                                      <p:to>
                                        <p:strVal val="visible"/>
                                      </p:to>
                                    </p:set>
                                    <p:animEffect transition="in" filter="fade">
                                      <p:cBhvr>
                                        <p:cTn id="45" dur="500"/>
                                        <p:tgtEl>
                                          <p:spTgt spid="2">
                                            <p:txEl>
                                              <p:pRg st="5" end="5"/>
                                            </p:txEl>
                                          </p:spTgt>
                                        </p:tgtEl>
                                      </p:cBhvr>
                                    </p:animEffect>
                                  </p:childTnLst>
                                </p:cTn>
                              </p:par>
                              <p:par>
                                <p:cTn id="46" presetID="10" presetClass="entr" presetSubtype="0" fill="hold" grpId="0" nodeType="withEffect">
                                  <p:stCondLst>
                                    <p:cond delay="37000"/>
                                  </p:stCondLst>
                                  <p:childTnLst>
                                    <p:set>
                                      <p:cBhvr>
                                        <p:cTn id="47" dur="1" fill="hold">
                                          <p:stCondLst>
                                            <p:cond delay="0"/>
                                          </p:stCondLst>
                                        </p:cTn>
                                        <p:tgtEl>
                                          <p:spTgt spid="2">
                                            <p:txEl>
                                              <p:pRg st="6" end="6"/>
                                            </p:txEl>
                                          </p:spTgt>
                                        </p:tgtEl>
                                        <p:attrNameLst>
                                          <p:attrName>style.visibility</p:attrName>
                                        </p:attrNameLst>
                                      </p:cBhvr>
                                      <p:to>
                                        <p:strVal val="visible"/>
                                      </p:to>
                                    </p:set>
                                    <p:animEffect transition="in" filter="fade">
                                      <p:cBhvr>
                                        <p:cTn id="48" dur="500"/>
                                        <p:tgtEl>
                                          <p:spTgt spid="2">
                                            <p:txEl>
                                              <p:pRg st="6" end="6"/>
                                            </p:txEl>
                                          </p:spTgt>
                                        </p:tgtEl>
                                      </p:cBhvr>
                                    </p:animEffect>
                                  </p:childTnLst>
                                </p:cTn>
                              </p:par>
                              <p:par>
                                <p:cTn id="49" presetID="53" presetClass="entr" presetSubtype="16" fill="hold" nodeType="withEffect">
                                  <p:stCondLst>
                                    <p:cond delay="16000"/>
                                  </p:stCondLst>
                                  <p:childTnLst>
                                    <p:set>
                                      <p:cBhvr>
                                        <p:cTn id="50" dur="1" fill="hold">
                                          <p:stCondLst>
                                            <p:cond delay="0"/>
                                          </p:stCondLst>
                                        </p:cTn>
                                        <p:tgtEl>
                                          <p:spTgt spid="5"/>
                                        </p:tgtEl>
                                        <p:attrNameLst>
                                          <p:attrName>style.visibility</p:attrName>
                                        </p:attrNameLst>
                                      </p:cBhvr>
                                      <p:to>
                                        <p:strVal val="visible"/>
                                      </p:to>
                                    </p:set>
                                    <p:anim calcmode="lin" valueType="num">
                                      <p:cBhvr>
                                        <p:cTn id="51" dur="500" fill="hold"/>
                                        <p:tgtEl>
                                          <p:spTgt spid="5"/>
                                        </p:tgtEl>
                                        <p:attrNameLst>
                                          <p:attrName>ppt_w</p:attrName>
                                        </p:attrNameLst>
                                      </p:cBhvr>
                                      <p:tavLst>
                                        <p:tav tm="0">
                                          <p:val>
                                            <p:fltVal val="0"/>
                                          </p:val>
                                        </p:tav>
                                        <p:tav tm="100000">
                                          <p:val>
                                            <p:strVal val="#ppt_w"/>
                                          </p:val>
                                        </p:tav>
                                      </p:tavLst>
                                    </p:anim>
                                    <p:anim calcmode="lin" valueType="num">
                                      <p:cBhvr>
                                        <p:cTn id="52" dur="500" fill="hold"/>
                                        <p:tgtEl>
                                          <p:spTgt spid="5"/>
                                        </p:tgtEl>
                                        <p:attrNameLst>
                                          <p:attrName>ppt_h</p:attrName>
                                        </p:attrNameLst>
                                      </p:cBhvr>
                                      <p:tavLst>
                                        <p:tav tm="0">
                                          <p:val>
                                            <p:fltVal val="0"/>
                                          </p:val>
                                        </p:tav>
                                        <p:tav tm="100000">
                                          <p:val>
                                            <p:strVal val="#ppt_h"/>
                                          </p:val>
                                        </p:tav>
                                      </p:tavLst>
                                    </p:anim>
                                    <p:animEffect transition="in" filter="fade">
                                      <p:cBhvr>
                                        <p:cTn id="5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6"/>
                </p:tgtEl>
              </p:cMediaNode>
            </p:audio>
          </p:childTnLst>
        </p:cTn>
      </p:par>
    </p:tnLst>
    <p:bldLst>
      <p:bldP spid="2" grpId="0" uiExpand="1" build="p"/>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9C78C7-A854-F948-AE03-1FCB31232AF7}"/>
              </a:ext>
            </a:extLst>
          </p:cNvPr>
          <p:cNvSpPr>
            <a:spLocks noGrp="1"/>
          </p:cNvSpPr>
          <p:nvPr>
            <p:ph type="title"/>
          </p:nvPr>
        </p:nvSpPr>
        <p:spPr>
          <a:xfrm>
            <a:off x="743027" y="704022"/>
            <a:ext cx="7835715" cy="787400"/>
          </a:xfrm>
        </p:spPr>
        <p:txBody>
          <a:bodyPr/>
          <a:lstStyle/>
          <a:p>
            <a:r>
              <a:rPr lang="en-US" dirty="0"/>
              <a:t>Context</a:t>
            </a:r>
          </a:p>
        </p:txBody>
      </p:sp>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a:xfrm>
            <a:off x="8326806" y="6429237"/>
            <a:ext cx="251936" cy="180114"/>
          </a:xfrm>
        </p:spPr>
        <p:txBody>
          <a:bodyPr/>
          <a:lstStyle/>
          <a:p>
            <a:pPr marL="19050">
              <a:lnSpc>
                <a:spcPts val="1568"/>
              </a:lnSpc>
            </a:pPr>
            <a:fld id="{81D60167-4931-47E6-BA6A-407CBD079E47}" type="slidenum">
              <a:rPr lang="en-GB" smtClean="0"/>
              <a:pPr marL="19050">
                <a:lnSpc>
                  <a:spcPts val="1568"/>
                </a:lnSpc>
              </a:pPr>
              <a:t>7</a:t>
            </a:fld>
            <a:endParaRPr lang="en-GB" dirty="0"/>
          </a:p>
        </p:txBody>
      </p:sp>
      <p:sp>
        <p:nvSpPr>
          <p:cNvPr id="8" name="Text Placeholder 3">
            <a:extLst>
              <a:ext uri="{FF2B5EF4-FFF2-40B4-BE49-F238E27FC236}">
                <a16:creationId xmlns:a16="http://schemas.microsoft.com/office/drawing/2014/main" id="{E9998414-521C-4147-8F74-510812D1C1FB}"/>
              </a:ext>
            </a:extLst>
          </p:cNvPr>
          <p:cNvSpPr>
            <a:spLocks noGrp="1"/>
          </p:cNvSpPr>
          <p:nvPr>
            <p:ph type="body" sz="quarter" idx="12"/>
          </p:nvPr>
        </p:nvSpPr>
        <p:spPr>
          <a:xfrm>
            <a:off x="743027" y="1596235"/>
            <a:ext cx="7835713" cy="628650"/>
          </a:xfrm>
        </p:spPr>
        <p:txBody>
          <a:bodyPr/>
          <a:lstStyle/>
          <a:p>
            <a:pPr marL="9525" indent="0">
              <a:lnSpc>
                <a:spcPct val="150000"/>
              </a:lnSpc>
              <a:buNone/>
            </a:pPr>
            <a:r>
              <a:rPr lang="en-GB" sz="1500" dirty="0"/>
              <a:t>RTB work to embed diversity and inclusion within the Aspire Together Talent Pool has included:</a:t>
            </a:r>
            <a:endParaRPr lang="en-US" sz="1500" dirty="0"/>
          </a:p>
        </p:txBody>
      </p:sp>
      <p:grpSp>
        <p:nvGrpSpPr>
          <p:cNvPr id="2" name="Group 1">
            <a:extLst>
              <a:ext uri="{FF2B5EF4-FFF2-40B4-BE49-F238E27FC236}">
                <a16:creationId xmlns:a16="http://schemas.microsoft.com/office/drawing/2014/main" id="{EE8807C8-F4A6-4C17-B7B1-9671AF220B88}"/>
              </a:ext>
            </a:extLst>
          </p:cNvPr>
          <p:cNvGrpSpPr/>
          <p:nvPr/>
        </p:nvGrpSpPr>
        <p:grpSpPr>
          <a:xfrm>
            <a:off x="733667" y="2133600"/>
            <a:ext cx="3908332" cy="800100"/>
            <a:chOff x="779131" y="2015689"/>
            <a:chExt cx="5211109" cy="1066800"/>
          </a:xfrm>
        </p:grpSpPr>
        <p:sp>
          <p:nvSpPr>
            <p:cNvPr id="9" name="Rectangle 8">
              <a:extLst>
                <a:ext uri="{FF2B5EF4-FFF2-40B4-BE49-F238E27FC236}">
                  <a16:creationId xmlns:a16="http://schemas.microsoft.com/office/drawing/2014/main" id="{D119D3B2-9991-C34A-9A51-BD2B8C8F6EF1}"/>
                </a:ext>
              </a:extLst>
            </p:cNvPr>
            <p:cNvSpPr/>
            <p:nvPr/>
          </p:nvSpPr>
          <p:spPr>
            <a:xfrm>
              <a:off x="779131" y="2015689"/>
              <a:ext cx="5211109" cy="1066800"/>
            </a:xfrm>
            <a:prstGeom prst="rect">
              <a:avLst/>
            </a:prstGeom>
            <a:noFill/>
            <a:ln>
              <a:gradFill>
                <a:gsLst>
                  <a:gs pos="32000">
                    <a:srgbClr val="2D3977"/>
                  </a:gs>
                  <a:gs pos="0">
                    <a:srgbClr val="0060BF"/>
                  </a:gs>
                  <a:gs pos="100000">
                    <a:srgbClr val="FD5F50"/>
                  </a:gs>
                  <a:gs pos="67000">
                    <a:srgbClr val="97496D"/>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Box 6">
              <a:extLst>
                <a:ext uri="{FF2B5EF4-FFF2-40B4-BE49-F238E27FC236}">
                  <a16:creationId xmlns:a16="http://schemas.microsoft.com/office/drawing/2014/main" id="{F2852D79-0ACB-694D-9499-2FD165417A06}"/>
                </a:ext>
              </a:extLst>
            </p:cNvPr>
            <p:cNvSpPr txBox="1"/>
            <p:nvPr/>
          </p:nvSpPr>
          <p:spPr>
            <a:xfrm>
              <a:off x="977952" y="2381733"/>
              <a:ext cx="4495800" cy="400109"/>
            </a:xfrm>
            <a:prstGeom prst="rect">
              <a:avLst/>
            </a:prstGeom>
            <a:noFill/>
          </p:spPr>
          <p:txBody>
            <a:bodyPr wrap="square" rtlCol="0">
              <a:spAutoFit/>
            </a:bodyPr>
            <a:lstStyle/>
            <a:p>
              <a:r>
                <a:rPr lang="en-GB" sz="1350" dirty="0"/>
                <a:t>Key Areas of D&amp;I Activity and Assurance</a:t>
              </a:r>
              <a:endParaRPr lang="en-US" sz="1350" dirty="0"/>
            </a:p>
          </p:txBody>
        </p:sp>
      </p:grpSp>
      <p:grpSp>
        <p:nvGrpSpPr>
          <p:cNvPr id="11" name="Group 10">
            <a:extLst>
              <a:ext uri="{FF2B5EF4-FFF2-40B4-BE49-F238E27FC236}">
                <a16:creationId xmlns:a16="http://schemas.microsoft.com/office/drawing/2014/main" id="{C5DCF1AF-746B-4EFF-818F-A44E235A779D}"/>
              </a:ext>
            </a:extLst>
          </p:cNvPr>
          <p:cNvGrpSpPr/>
          <p:nvPr/>
        </p:nvGrpSpPr>
        <p:grpSpPr>
          <a:xfrm>
            <a:off x="4721318" y="2133600"/>
            <a:ext cx="3908332" cy="800100"/>
            <a:chOff x="6096000" y="2015689"/>
            <a:chExt cx="5211109" cy="1066800"/>
          </a:xfrm>
        </p:grpSpPr>
        <p:sp>
          <p:nvSpPr>
            <p:cNvPr id="12" name="Rectangle 11">
              <a:extLst>
                <a:ext uri="{FF2B5EF4-FFF2-40B4-BE49-F238E27FC236}">
                  <a16:creationId xmlns:a16="http://schemas.microsoft.com/office/drawing/2014/main" id="{72E30AA4-5E1F-8F42-AD56-F459C1B76D29}"/>
                </a:ext>
              </a:extLst>
            </p:cNvPr>
            <p:cNvSpPr/>
            <p:nvPr/>
          </p:nvSpPr>
          <p:spPr>
            <a:xfrm>
              <a:off x="6096000" y="2015689"/>
              <a:ext cx="5211109" cy="1066800"/>
            </a:xfrm>
            <a:prstGeom prst="rect">
              <a:avLst/>
            </a:prstGeom>
            <a:noFill/>
            <a:ln>
              <a:gradFill>
                <a:gsLst>
                  <a:gs pos="0">
                    <a:srgbClr val="EE8544"/>
                  </a:gs>
                  <a:gs pos="34000">
                    <a:srgbClr val="7AE6FF"/>
                  </a:gs>
                  <a:gs pos="68000">
                    <a:srgbClr val="009BB5"/>
                  </a:gs>
                  <a:gs pos="100000">
                    <a:srgbClr val="36A9E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TextBox 13">
              <a:extLst>
                <a:ext uri="{FF2B5EF4-FFF2-40B4-BE49-F238E27FC236}">
                  <a16:creationId xmlns:a16="http://schemas.microsoft.com/office/drawing/2014/main" id="{5C782D63-4590-DD4B-B7C2-7A9491304210}"/>
                </a:ext>
              </a:extLst>
            </p:cNvPr>
            <p:cNvSpPr txBox="1"/>
            <p:nvPr/>
          </p:nvSpPr>
          <p:spPr>
            <a:xfrm>
              <a:off x="6292399" y="2259728"/>
              <a:ext cx="4495800" cy="677108"/>
            </a:xfrm>
            <a:prstGeom prst="rect">
              <a:avLst/>
            </a:prstGeom>
            <a:noFill/>
          </p:spPr>
          <p:txBody>
            <a:bodyPr wrap="square" rtlCol="0">
              <a:spAutoFit/>
            </a:bodyPr>
            <a:lstStyle/>
            <a:p>
              <a:r>
                <a:rPr lang="en-GB" sz="1350" dirty="0"/>
                <a:t>Specialist Advice and Leadership Academy Alignment </a:t>
              </a:r>
              <a:endParaRPr lang="en-US" sz="1350" dirty="0"/>
            </a:p>
          </p:txBody>
        </p:sp>
      </p:grpSp>
      <p:grpSp>
        <p:nvGrpSpPr>
          <p:cNvPr id="5" name="Group 4">
            <a:extLst>
              <a:ext uri="{FF2B5EF4-FFF2-40B4-BE49-F238E27FC236}">
                <a16:creationId xmlns:a16="http://schemas.microsoft.com/office/drawing/2014/main" id="{997B96DC-DCAA-4D0A-86C3-63992F32286D}"/>
              </a:ext>
            </a:extLst>
          </p:cNvPr>
          <p:cNvGrpSpPr>
            <a:grpSpLocks/>
          </p:cNvGrpSpPr>
          <p:nvPr/>
        </p:nvGrpSpPr>
        <p:grpSpPr>
          <a:xfrm>
            <a:off x="733667" y="3178627"/>
            <a:ext cx="3908332" cy="800100"/>
            <a:chOff x="779131" y="3169336"/>
            <a:chExt cx="5211109" cy="1066800"/>
          </a:xfrm>
        </p:grpSpPr>
        <p:sp>
          <p:nvSpPr>
            <p:cNvPr id="15" name="Rectangle 14">
              <a:extLst>
                <a:ext uri="{FF2B5EF4-FFF2-40B4-BE49-F238E27FC236}">
                  <a16:creationId xmlns:a16="http://schemas.microsoft.com/office/drawing/2014/main" id="{4A985441-2976-8B41-A5BF-0D4E241B7E11}"/>
                </a:ext>
              </a:extLst>
            </p:cNvPr>
            <p:cNvSpPr/>
            <p:nvPr/>
          </p:nvSpPr>
          <p:spPr>
            <a:xfrm>
              <a:off x="779131" y="3169336"/>
              <a:ext cx="5211109" cy="1066800"/>
            </a:xfrm>
            <a:prstGeom prst="rect">
              <a:avLst/>
            </a:prstGeom>
            <a:noFill/>
            <a:ln>
              <a:gradFill>
                <a:gsLst>
                  <a:gs pos="32000">
                    <a:srgbClr val="2D3977"/>
                  </a:gs>
                  <a:gs pos="0">
                    <a:srgbClr val="0060BF"/>
                  </a:gs>
                  <a:gs pos="100000">
                    <a:srgbClr val="FD5F50"/>
                  </a:gs>
                  <a:gs pos="67000">
                    <a:srgbClr val="97496D"/>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TextBox 16">
              <a:extLst>
                <a:ext uri="{FF2B5EF4-FFF2-40B4-BE49-F238E27FC236}">
                  <a16:creationId xmlns:a16="http://schemas.microsoft.com/office/drawing/2014/main" id="{AE7C04C7-ECD8-6E4A-9C4C-41A0B10A605C}"/>
                </a:ext>
              </a:extLst>
            </p:cNvPr>
            <p:cNvSpPr txBox="1"/>
            <p:nvPr/>
          </p:nvSpPr>
          <p:spPr>
            <a:xfrm>
              <a:off x="977952" y="3515309"/>
              <a:ext cx="4495800" cy="400109"/>
            </a:xfrm>
            <a:prstGeom prst="rect">
              <a:avLst/>
            </a:prstGeom>
            <a:noFill/>
          </p:spPr>
          <p:txBody>
            <a:bodyPr wrap="square" rtlCol="0">
              <a:spAutoFit/>
            </a:bodyPr>
            <a:lstStyle/>
            <a:p>
              <a:r>
                <a:rPr lang="en-GB" sz="1350" dirty="0"/>
                <a:t>D&amp;I Training &amp; Development</a:t>
              </a:r>
              <a:endParaRPr lang="en-US" sz="1350" dirty="0"/>
            </a:p>
          </p:txBody>
        </p:sp>
      </p:grpSp>
      <p:grpSp>
        <p:nvGrpSpPr>
          <p:cNvPr id="10" name="Group 9">
            <a:extLst>
              <a:ext uri="{FF2B5EF4-FFF2-40B4-BE49-F238E27FC236}">
                <a16:creationId xmlns:a16="http://schemas.microsoft.com/office/drawing/2014/main" id="{369E95AC-2659-482D-BDB5-9BB1631A6F09}"/>
              </a:ext>
            </a:extLst>
          </p:cNvPr>
          <p:cNvGrpSpPr/>
          <p:nvPr/>
        </p:nvGrpSpPr>
        <p:grpSpPr>
          <a:xfrm>
            <a:off x="733667" y="4223653"/>
            <a:ext cx="3908332" cy="1572533"/>
            <a:chOff x="779131" y="4327902"/>
            <a:chExt cx="5211109" cy="2096710"/>
          </a:xfrm>
        </p:grpSpPr>
        <p:sp>
          <p:nvSpPr>
            <p:cNvPr id="18" name="Rectangle 17">
              <a:extLst>
                <a:ext uri="{FF2B5EF4-FFF2-40B4-BE49-F238E27FC236}">
                  <a16:creationId xmlns:a16="http://schemas.microsoft.com/office/drawing/2014/main" id="{C37D9B70-25DF-3040-A09F-9C62BE7FA27C}"/>
                </a:ext>
              </a:extLst>
            </p:cNvPr>
            <p:cNvSpPr/>
            <p:nvPr/>
          </p:nvSpPr>
          <p:spPr>
            <a:xfrm>
              <a:off x="779131" y="4327902"/>
              <a:ext cx="5211109" cy="2096710"/>
            </a:xfrm>
            <a:prstGeom prst="rect">
              <a:avLst/>
            </a:prstGeom>
            <a:noFill/>
            <a:ln>
              <a:gradFill>
                <a:gsLst>
                  <a:gs pos="32000">
                    <a:srgbClr val="2D3977"/>
                  </a:gs>
                  <a:gs pos="0">
                    <a:srgbClr val="0060BF"/>
                  </a:gs>
                  <a:gs pos="100000">
                    <a:srgbClr val="FD5F50"/>
                  </a:gs>
                  <a:gs pos="67000">
                    <a:srgbClr val="97496D"/>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TextBox 18">
              <a:extLst>
                <a:ext uri="{FF2B5EF4-FFF2-40B4-BE49-F238E27FC236}">
                  <a16:creationId xmlns:a16="http://schemas.microsoft.com/office/drawing/2014/main" id="{DCF757E2-12C0-A648-AD52-DBC174090953}"/>
                </a:ext>
              </a:extLst>
            </p:cNvPr>
            <p:cNvSpPr txBox="1"/>
            <p:nvPr/>
          </p:nvSpPr>
          <p:spPr>
            <a:xfrm>
              <a:off x="977952" y="4501597"/>
              <a:ext cx="4792144" cy="1785103"/>
            </a:xfrm>
            <a:prstGeom prst="rect">
              <a:avLst/>
            </a:prstGeom>
            <a:noFill/>
          </p:spPr>
          <p:txBody>
            <a:bodyPr wrap="square" rtlCol="0">
              <a:spAutoFit/>
            </a:bodyPr>
            <a:lstStyle/>
            <a:p>
              <a:r>
                <a:rPr lang="en-GB" sz="1350" dirty="0"/>
                <a:t>Assessment – content of competencies inc. an inclusion one</a:t>
              </a:r>
            </a:p>
            <a:p>
              <a:pPr marL="214313" indent="-214313">
                <a:buFont typeface="Arial" panose="020B0604020202020204" pitchFamily="34" charset="0"/>
                <a:buChar char="•"/>
              </a:pPr>
              <a:r>
                <a:rPr lang="en-GB" sz="1350" dirty="0"/>
                <a:t>assessment process against these competencies</a:t>
              </a:r>
            </a:p>
            <a:p>
              <a:pPr marL="214313" indent="-214313">
                <a:buFont typeface="Arial" panose="020B0604020202020204" pitchFamily="34" charset="0"/>
                <a:buChar char="•"/>
              </a:pPr>
              <a:r>
                <a:rPr lang="en-GB" sz="1350" dirty="0"/>
                <a:t>interview process</a:t>
              </a:r>
            </a:p>
            <a:p>
              <a:pPr marL="214313" indent="-214313">
                <a:buFont typeface="Arial" panose="020B0604020202020204" pitchFamily="34" charset="0"/>
                <a:buChar char="•"/>
              </a:pPr>
              <a:r>
                <a:rPr lang="en-GB" sz="1350" dirty="0"/>
                <a:t>Assessor briefing pack contents</a:t>
              </a:r>
              <a:endParaRPr lang="en-US" sz="1350" dirty="0"/>
            </a:p>
          </p:txBody>
        </p:sp>
      </p:grpSp>
      <p:grpSp>
        <p:nvGrpSpPr>
          <p:cNvPr id="13" name="Group 12">
            <a:extLst>
              <a:ext uri="{FF2B5EF4-FFF2-40B4-BE49-F238E27FC236}">
                <a16:creationId xmlns:a16="http://schemas.microsoft.com/office/drawing/2014/main" id="{114B0230-8A1F-41F7-81BE-75FFB0DC7E9A}"/>
              </a:ext>
            </a:extLst>
          </p:cNvPr>
          <p:cNvGrpSpPr>
            <a:grpSpLocks/>
          </p:cNvGrpSpPr>
          <p:nvPr/>
        </p:nvGrpSpPr>
        <p:grpSpPr>
          <a:xfrm>
            <a:off x="4711793" y="3178627"/>
            <a:ext cx="3908332" cy="800100"/>
            <a:chOff x="6083300" y="3169336"/>
            <a:chExt cx="5211109" cy="1066800"/>
          </a:xfrm>
        </p:grpSpPr>
        <p:sp>
          <p:nvSpPr>
            <p:cNvPr id="20" name="Rectangle 19">
              <a:extLst>
                <a:ext uri="{FF2B5EF4-FFF2-40B4-BE49-F238E27FC236}">
                  <a16:creationId xmlns:a16="http://schemas.microsoft.com/office/drawing/2014/main" id="{A448CA4F-6860-C240-9CC6-26850E325FFC}"/>
                </a:ext>
              </a:extLst>
            </p:cNvPr>
            <p:cNvSpPr>
              <a:spLocks/>
            </p:cNvSpPr>
            <p:nvPr/>
          </p:nvSpPr>
          <p:spPr>
            <a:xfrm>
              <a:off x="6083300" y="3169336"/>
              <a:ext cx="5211109" cy="1066800"/>
            </a:xfrm>
            <a:prstGeom prst="rect">
              <a:avLst/>
            </a:prstGeom>
            <a:noFill/>
            <a:ln>
              <a:gradFill>
                <a:gsLst>
                  <a:gs pos="0">
                    <a:srgbClr val="EE8544"/>
                  </a:gs>
                  <a:gs pos="34000">
                    <a:srgbClr val="7AE6FF"/>
                  </a:gs>
                  <a:gs pos="68000">
                    <a:srgbClr val="009BB5"/>
                  </a:gs>
                  <a:gs pos="100000">
                    <a:srgbClr val="36A9E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TextBox 20">
              <a:extLst>
                <a:ext uri="{FF2B5EF4-FFF2-40B4-BE49-F238E27FC236}">
                  <a16:creationId xmlns:a16="http://schemas.microsoft.com/office/drawing/2014/main" id="{D86A901D-328C-2143-93F1-108F323C8DA4}"/>
                </a:ext>
              </a:extLst>
            </p:cNvPr>
            <p:cNvSpPr txBox="1">
              <a:spLocks/>
            </p:cNvSpPr>
            <p:nvPr/>
          </p:nvSpPr>
          <p:spPr>
            <a:xfrm>
              <a:off x="6292399" y="3225683"/>
              <a:ext cx="4965565" cy="954108"/>
            </a:xfrm>
            <a:prstGeom prst="rect">
              <a:avLst/>
            </a:prstGeom>
            <a:noFill/>
          </p:spPr>
          <p:txBody>
            <a:bodyPr wrap="square" rtlCol="0">
              <a:spAutoFit/>
            </a:bodyPr>
            <a:lstStyle/>
            <a:p>
              <a:r>
                <a:rPr lang="en-GB" sz="1350" dirty="0"/>
                <a:t>Nomination – strong encouragement for under-represented groups </a:t>
              </a:r>
              <a:r>
                <a:rPr lang="en-GB" sz="1350"/>
                <a:t>– </a:t>
              </a:r>
              <a:br>
                <a:rPr lang="en-GB" sz="1350"/>
              </a:br>
              <a:r>
                <a:rPr lang="en-GB" sz="1350"/>
                <a:t>with </a:t>
              </a:r>
              <a:r>
                <a:rPr lang="en-GB" sz="1350" dirty="0"/>
                <a:t>some success </a:t>
              </a:r>
              <a:endParaRPr lang="en-US" sz="1350" dirty="0"/>
            </a:p>
          </p:txBody>
        </p:sp>
      </p:grpSp>
      <p:grpSp>
        <p:nvGrpSpPr>
          <p:cNvPr id="16" name="Group 15">
            <a:extLst>
              <a:ext uri="{FF2B5EF4-FFF2-40B4-BE49-F238E27FC236}">
                <a16:creationId xmlns:a16="http://schemas.microsoft.com/office/drawing/2014/main" id="{63F2AEAB-0E28-4C27-A057-8AAD1FD3DE27}"/>
              </a:ext>
            </a:extLst>
          </p:cNvPr>
          <p:cNvGrpSpPr/>
          <p:nvPr/>
        </p:nvGrpSpPr>
        <p:grpSpPr>
          <a:xfrm>
            <a:off x="4711793" y="4227795"/>
            <a:ext cx="3908332" cy="800100"/>
            <a:chOff x="6083300" y="4333424"/>
            <a:chExt cx="5211109" cy="1066800"/>
          </a:xfrm>
        </p:grpSpPr>
        <p:sp>
          <p:nvSpPr>
            <p:cNvPr id="22" name="Rectangle 21">
              <a:extLst>
                <a:ext uri="{FF2B5EF4-FFF2-40B4-BE49-F238E27FC236}">
                  <a16:creationId xmlns:a16="http://schemas.microsoft.com/office/drawing/2014/main" id="{98CF890F-CEC3-6D41-88A2-A591288839C1}"/>
                </a:ext>
              </a:extLst>
            </p:cNvPr>
            <p:cNvSpPr/>
            <p:nvPr/>
          </p:nvSpPr>
          <p:spPr>
            <a:xfrm>
              <a:off x="6083300" y="4333424"/>
              <a:ext cx="5211109" cy="1066800"/>
            </a:xfrm>
            <a:prstGeom prst="rect">
              <a:avLst/>
            </a:prstGeom>
            <a:noFill/>
            <a:ln>
              <a:gradFill>
                <a:gsLst>
                  <a:gs pos="0">
                    <a:srgbClr val="EE8544"/>
                  </a:gs>
                  <a:gs pos="34000">
                    <a:srgbClr val="7AE6FF"/>
                  </a:gs>
                  <a:gs pos="68000">
                    <a:srgbClr val="009BB5"/>
                  </a:gs>
                  <a:gs pos="100000">
                    <a:srgbClr val="36A9E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TextBox 22">
              <a:extLst>
                <a:ext uri="{FF2B5EF4-FFF2-40B4-BE49-F238E27FC236}">
                  <a16:creationId xmlns:a16="http://schemas.microsoft.com/office/drawing/2014/main" id="{949F22BD-5F94-BE4F-BB36-94A05F159852}"/>
                </a:ext>
              </a:extLst>
            </p:cNvPr>
            <p:cNvSpPr txBox="1"/>
            <p:nvPr/>
          </p:nvSpPr>
          <p:spPr>
            <a:xfrm>
              <a:off x="6292399" y="4543659"/>
              <a:ext cx="4495800" cy="677108"/>
            </a:xfrm>
            <a:prstGeom prst="rect">
              <a:avLst/>
            </a:prstGeom>
            <a:noFill/>
          </p:spPr>
          <p:txBody>
            <a:bodyPr wrap="square" rtlCol="0">
              <a:spAutoFit/>
            </a:bodyPr>
            <a:lstStyle/>
            <a:p>
              <a:r>
                <a:rPr lang="en-GB" sz="1350" dirty="0"/>
                <a:t>Monitoring and Evaluation throughout the process – and lessons for Cohort 2</a:t>
              </a:r>
              <a:endParaRPr lang="en-US" sz="1350" dirty="0"/>
            </a:p>
          </p:txBody>
        </p:sp>
      </p:grpSp>
      <p:pic>
        <p:nvPicPr>
          <p:cNvPr id="6" name="Audio 5">
            <a:hlinkClick r:id="" action="ppaction://media"/>
            <a:extLst>
              <a:ext uri="{FF2B5EF4-FFF2-40B4-BE49-F238E27FC236}">
                <a16:creationId xmlns:a16="http://schemas.microsoft.com/office/drawing/2014/main" id="{E35D4688-75CE-427B-B470-2D7227CD96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46344" y="5703094"/>
            <a:ext cx="183356" cy="183356"/>
          </a:xfrm>
          <a:prstGeom prst="rect">
            <a:avLst/>
          </a:prstGeom>
        </p:spPr>
      </p:pic>
    </p:spTree>
    <p:extLst>
      <p:ext uri="{BB962C8B-B14F-4D97-AF65-F5344CB8AC3E}">
        <p14:creationId xmlns:p14="http://schemas.microsoft.com/office/powerpoint/2010/main" val="534221960"/>
      </p:ext>
    </p:extLst>
  </p:cSld>
  <p:clrMapOvr>
    <a:masterClrMapping/>
  </p:clrMapOvr>
  <mc:AlternateContent xmlns:mc="http://schemas.openxmlformats.org/markup-compatibility/2006" xmlns:p14="http://schemas.microsoft.com/office/powerpoint/2010/main">
    <mc:Choice Requires="p14">
      <p:transition spd="slow" p14:dur="2000" advTm="69834"/>
    </mc:Choice>
    <mc:Fallback xmlns="">
      <p:transition spd="slow" advTm="69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8000"/>
                                  </p:stCondLst>
                                  <p:childTnLst>
                                    <p:set>
                                      <p:cBhvr>
                                        <p:cTn id="8" dur="1" fill="hold">
                                          <p:stCondLst>
                                            <p:cond delay="0"/>
                                          </p:stCondLst>
                                        </p:cTn>
                                        <p:tgtEl>
                                          <p:spTgt spid="8">
                                            <p:txEl>
                                              <p:pRg st="0" end="0"/>
                                            </p:txEl>
                                          </p:spTgt>
                                        </p:tgtEl>
                                        <p:attrNameLst>
                                          <p:attrName>style.visibility</p:attrName>
                                        </p:attrNameLst>
                                      </p:cBhvr>
                                      <p:to>
                                        <p:strVal val="visible"/>
                                      </p:to>
                                    </p:set>
                                    <p:animEffect transition="in" filter="fade">
                                      <p:cBhvr>
                                        <p:cTn id="9" dur="500"/>
                                        <p:tgtEl>
                                          <p:spTgt spid="8">
                                            <p:txEl>
                                              <p:pRg st="0" end="0"/>
                                            </p:txEl>
                                          </p:spTgt>
                                        </p:tgtEl>
                                      </p:cBhvr>
                                    </p:animEffect>
                                  </p:childTnLst>
                                </p:cTn>
                              </p:par>
                              <p:par>
                                <p:cTn id="10" presetID="10" presetClass="entr" presetSubtype="0" fill="hold" nodeType="withEffect">
                                  <p:stCondLst>
                                    <p:cond delay="20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26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340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20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260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340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6"/>
                </p:tgtEl>
              </p:cMediaNode>
            </p:audio>
          </p:childTnLst>
        </p:cTn>
      </p:par>
    </p:tnLst>
    <p:bldLst>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7B2B8C-FDF8-4AB9-80A9-2C9F1607846E}"/>
              </a:ext>
            </a:extLst>
          </p:cNvPr>
          <p:cNvSpPr>
            <a:spLocks noGrp="1"/>
          </p:cNvSpPr>
          <p:nvPr>
            <p:ph type="body" sz="quarter" idx="4294967295"/>
          </p:nvPr>
        </p:nvSpPr>
        <p:spPr>
          <a:xfrm>
            <a:off x="1285914" y="2609850"/>
            <a:ext cx="6572172" cy="2571750"/>
          </a:xfrm>
        </p:spPr>
        <p:txBody>
          <a:bodyPr/>
          <a:lstStyle/>
          <a:p>
            <a:pPr marL="9525" indent="0" algn="ctr">
              <a:lnSpc>
                <a:spcPct val="150000"/>
              </a:lnSpc>
              <a:buNone/>
            </a:pPr>
            <a:r>
              <a:rPr lang="en-GB" dirty="0">
                <a:solidFill>
                  <a:schemeClr val="bg1"/>
                </a:solidFill>
              </a:rPr>
              <a:t>A father and his son were involved in a car accident in which the father was killed and the son was seriously injured. The son was taken by ambulance to a nearby hospital and was immediately wheeled into an emergency operating room. A surgeon was called. Upon arrival, and seeing the patient, the attending surgeon exclaimed, ‘Oh my God, it’s my son!’</a:t>
            </a:r>
          </a:p>
          <a:p>
            <a:pPr marL="0" indent="0">
              <a:buNone/>
            </a:pPr>
            <a:endParaRPr lang="en-GB" dirty="0"/>
          </a:p>
        </p:txBody>
      </p:sp>
      <p:sp>
        <p:nvSpPr>
          <p:cNvPr id="3" name="Slide Number Placeholder 2">
            <a:extLst>
              <a:ext uri="{FF2B5EF4-FFF2-40B4-BE49-F238E27FC236}">
                <a16:creationId xmlns:a16="http://schemas.microsoft.com/office/drawing/2014/main" id="{751D8A60-9CED-46FF-B0F6-998685E73AD0}"/>
              </a:ext>
            </a:extLst>
          </p:cNvPr>
          <p:cNvSpPr>
            <a:spLocks noGrp="1"/>
          </p:cNvSpPr>
          <p:nvPr>
            <p:ph type="sldNum" sz="quarter" idx="11"/>
          </p:nvPr>
        </p:nvSpPr>
        <p:spPr>
          <a:xfrm>
            <a:off x="8326806" y="6429237"/>
            <a:ext cx="251936" cy="180114"/>
          </a:xfrm>
        </p:spPr>
        <p:txBody>
          <a:bodyPr/>
          <a:lstStyle/>
          <a:p>
            <a:pPr marL="19050">
              <a:lnSpc>
                <a:spcPts val="1568"/>
              </a:lnSpc>
            </a:pPr>
            <a:fld id="{81D60167-4931-47E6-BA6A-407CBD079E47}" type="slidenum">
              <a:rPr lang="en-GB" smtClean="0"/>
              <a:pPr marL="19050">
                <a:lnSpc>
                  <a:spcPts val="1568"/>
                </a:lnSpc>
              </a:pPr>
              <a:t>8</a:t>
            </a:fld>
            <a:endParaRPr lang="en-GB" dirty="0"/>
          </a:p>
        </p:txBody>
      </p:sp>
      <p:pic>
        <p:nvPicPr>
          <p:cNvPr id="5" name="Picture 4">
            <a:extLst>
              <a:ext uri="{FF2B5EF4-FFF2-40B4-BE49-F238E27FC236}">
                <a16:creationId xmlns:a16="http://schemas.microsoft.com/office/drawing/2014/main" id="{EF03A4B1-5296-914D-B900-BBE44A4FBC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5750" y="1524000"/>
            <a:ext cx="952500" cy="952500"/>
          </a:xfrm>
          <a:prstGeom prst="rect">
            <a:avLst/>
          </a:prstGeom>
        </p:spPr>
      </p:pic>
      <p:pic>
        <p:nvPicPr>
          <p:cNvPr id="7" name="Audio 6">
            <a:hlinkClick r:id="" action="ppaction://media"/>
            <a:extLst>
              <a:ext uri="{FF2B5EF4-FFF2-40B4-BE49-F238E27FC236}">
                <a16:creationId xmlns:a16="http://schemas.microsoft.com/office/drawing/2014/main" id="{984228B3-8DFF-415C-A25F-A1522D58BDA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846344" y="5703094"/>
            <a:ext cx="183356" cy="183356"/>
          </a:xfrm>
          <a:prstGeom prst="rect">
            <a:avLst/>
          </a:prstGeom>
        </p:spPr>
      </p:pic>
    </p:spTree>
    <p:custDataLst>
      <p:tags r:id="rId1"/>
    </p:custDataLst>
    <p:extLst>
      <p:ext uri="{BB962C8B-B14F-4D97-AF65-F5344CB8AC3E}">
        <p14:creationId xmlns:p14="http://schemas.microsoft.com/office/powerpoint/2010/main" val="2606545584"/>
      </p:ext>
    </p:extLst>
  </p:cSld>
  <p:clrMapOvr>
    <a:masterClrMapping/>
  </p:clrMapOvr>
  <mc:AlternateContent xmlns:mc="http://schemas.openxmlformats.org/markup-compatibility/2006" xmlns:p14="http://schemas.microsoft.com/office/powerpoint/2010/main">
    <mc:Choice Requires="p14">
      <p:transition spd="med" p14:dur="700" advTm="140486">
        <p:fade/>
      </p:transition>
    </mc:Choice>
    <mc:Fallback xmlns="">
      <p:transition spd="med" advTm="1404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7CCB61-CECD-234C-A194-EE3AC63707D1}"/>
              </a:ext>
            </a:extLst>
          </p:cNvPr>
          <p:cNvSpPr>
            <a:spLocks noGrp="1"/>
          </p:cNvSpPr>
          <p:nvPr>
            <p:ph type="title"/>
          </p:nvPr>
        </p:nvSpPr>
        <p:spPr>
          <a:xfrm>
            <a:off x="743027" y="704022"/>
            <a:ext cx="7835715" cy="787400"/>
          </a:xfrm>
        </p:spPr>
        <p:txBody>
          <a:bodyPr/>
          <a:lstStyle/>
          <a:p>
            <a:r>
              <a:rPr lang="en-GB" dirty="0"/>
              <a:t>What is Unconscious (or Implicit) Bias?</a:t>
            </a:r>
            <a:endParaRPr lang="en-US" dirty="0"/>
          </a:p>
        </p:txBody>
      </p:sp>
      <p:sp>
        <p:nvSpPr>
          <p:cNvPr id="4" name="Slide Number Placeholder 3">
            <a:extLst>
              <a:ext uri="{FF2B5EF4-FFF2-40B4-BE49-F238E27FC236}">
                <a16:creationId xmlns:a16="http://schemas.microsoft.com/office/drawing/2014/main" id="{3EF887C2-DBC1-504C-92B4-DD4E150773E0}"/>
              </a:ext>
            </a:extLst>
          </p:cNvPr>
          <p:cNvSpPr>
            <a:spLocks noGrp="1"/>
          </p:cNvSpPr>
          <p:nvPr>
            <p:ph type="sldNum" sz="quarter" idx="10"/>
          </p:nvPr>
        </p:nvSpPr>
        <p:spPr>
          <a:xfrm>
            <a:off x="8326806" y="6429237"/>
            <a:ext cx="251936" cy="180114"/>
          </a:xfrm>
        </p:spPr>
        <p:txBody>
          <a:bodyPr/>
          <a:lstStyle/>
          <a:p>
            <a:pPr marL="19050">
              <a:lnSpc>
                <a:spcPts val="1568"/>
              </a:lnSpc>
            </a:pPr>
            <a:fld id="{81D60167-4931-47E6-BA6A-407CBD079E47}" type="slidenum">
              <a:rPr lang="en-GB" smtClean="0"/>
              <a:pPr marL="19050">
                <a:lnSpc>
                  <a:spcPts val="1568"/>
                </a:lnSpc>
              </a:pPr>
              <a:t>9</a:t>
            </a:fld>
            <a:endParaRPr lang="en-GB" dirty="0"/>
          </a:p>
        </p:txBody>
      </p:sp>
      <p:pic>
        <p:nvPicPr>
          <p:cNvPr id="37" name="Picture 36">
            <a:extLst>
              <a:ext uri="{FF2B5EF4-FFF2-40B4-BE49-F238E27FC236}">
                <a16:creationId xmlns:a16="http://schemas.microsoft.com/office/drawing/2014/main" id="{94204E13-7784-2746-AB96-DBAB098816F6}"/>
              </a:ext>
            </a:extLst>
          </p:cNvPr>
          <p:cNvPicPr>
            <a:picLocks noChangeAspect="1"/>
          </p:cNvPicPr>
          <p:nvPr/>
        </p:nvPicPr>
        <p:blipFill>
          <a:blip r:embed="rId4"/>
          <a:stretch>
            <a:fillRect/>
          </a:stretch>
        </p:blipFill>
        <p:spPr>
          <a:xfrm>
            <a:off x="5596388" y="2034676"/>
            <a:ext cx="1071224" cy="1377289"/>
          </a:xfrm>
          <a:prstGeom prst="rect">
            <a:avLst/>
          </a:prstGeom>
        </p:spPr>
      </p:pic>
      <p:pic>
        <p:nvPicPr>
          <p:cNvPr id="38" name="Picture 37">
            <a:extLst>
              <a:ext uri="{FF2B5EF4-FFF2-40B4-BE49-F238E27FC236}">
                <a16:creationId xmlns:a16="http://schemas.microsoft.com/office/drawing/2014/main" id="{1FB22E39-081F-0A44-83C8-BAFC8CDD23B2}"/>
              </a:ext>
            </a:extLst>
          </p:cNvPr>
          <p:cNvPicPr>
            <a:picLocks noChangeAspect="1"/>
          </p:cNvPicPr>
          <p:nvPr/>
        </p:nvPicPr>
        <p:blipFill rotWithShape="1">
          <a:blip r:embed="rId5"/>
          <a:srcRect b="39014"/>
          <a:stretch/>
        </p:blipFill>
        <p:spPr>
          <a:xfrm>
            <a:off x="2076205" y="1881252"/>
            <a:ext cx="1871590" cy="1272386"/>
          </a:xfrm>
          <a:prstGeom prst="rect">
            <a:avLst/>
          </a:prstGeom>
        </p:spPr>
      </p:pic>
      <p:sp>
        <p:nvSpPr>
          <p:cNvPr id="2" name="TextBox 1">
            <a:extLst>
              <a:ext uri="{FF2B5EF4-FFF2-40B4-BE49-F238E27FC236}">
                <a16:creationId xmlns:a16="http://schemas.microsoft.com/office/drawing/2014/main" id="{BBD0122B-8043-F94D-A30B-99F5CC3DD36C}"/>
              </a:ext>
            </a:extLst>
          </p:cNvPr>
          <p:cNvSpPr txBox="1">
            <a:spLocks/>
          </p:cNvSpPr>
          <p:nvPr/>
        </p:nvSpPr>
        <p:spPr>
          <a:xfrm>
            <a:off x="1560000" y="3289518"/>
            <a:ext cx="2904000" cy="1727165"/>
          </a:xfrm>
          <a:prstGeom prst="rect">
            <a:avLst/>
          </a:prstGeom>
          <a:noFill/>
        </p:spPr>
        <p:txBody>
          <a:bodyPr wrap="square" rtlCol="0">
            <a:noAutofit/>
          </a:bodyPr>
          <a:lstStyle/>
          <a:p>
            <a:pPr algn="ctr"/>
            <a:r>
              <a:rPr lang="en-GB" sz="2000" dirty="0"/>
              <a:t>Views and opinions that we are unaware of, yet which are automatically activated and frequently affect our everyday behaviour and decision making. </a:t>
            </a:r>
          </a:p>
        </p:txBody>
      </p:sp>
      <p:sp>
        <p:nvSpPr>
          <p:cNvPr id="39" name="TextBox 38">
            <a:extLst>
              <a:ext uri="{FF2B5EF4-FFF2-40B4-BE49-F238E27FC236}">
                <a16:creationId xmlns:a16="http://schemas.microsoft.com/office/drawing/2014/main" id="{D0D2FBCC-C340-F444-B587-88A665A9F72C}"/>
              </a:ext>
            </a:extLst>
          </p:cNvPr>
          <p:cNvSpPr txBox="1">
            <a:spLocks/>
          </p:cNvSpPr>
          <p:nvPr/>
        </p:nvSpPr>
        <p:spPr>
          <a:xfrm>
            <a:off x="4680000" y="3289518"/>
            <a:ext cx="2904000" cy="1727165"/>
          </a:xfrm>
          <a:prstGeom prst="rect">
            <a:avLst/>
          </a:prstGeom>
          <a:noFill/>
        </p:spPr>
        <p:txBody>
          <a:bodyPr wrap="square" rtlCol="0">
            <a:noAutofit/>
          </a:bodyPr>
          <a:lstStyle/>
          <a:p>
            <a:pPr algn="ctr"/>
            <a:r>
              <a:rPr lang="en-GB" sz="2000" dirty="0"/>
              <a:t>Our unconscious biases are influenced by our background, culture, context and personal experiences. (Atewologun, Cornish &amp; Tresh, 2018)</a:t>
            </a:r>
          </a:p>
          <a:p>
            <a:pPr algn="ctr"/>
            <a:endParaRPr lang="en-GB" sz="2000" dirty="0"/>
          </a:p>
        </p:txBody>
      </p:sp>
      <p:pic>
        <p:nvPicPr>
          <p:cNvPr id="6" name="Audio 5">
            <a:hlinkClick r:id="" action="ppaction://media"/>
            <a:extLst>
              <a:ext uri="{FF2B5EF4-FFF2-40B4-BE49-F238E27FC236}">
                <a16:creationId xmlns:a16="http://schemas.microsoft.com/office/drawing/2014/main" id="{33ED4C78-D269-496C-8A3A-8AD24DA0E2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46344" y="5703094"/>
            <a:ext cx="183356" cy="183356"/>
          </a:xfrm>
          <a:prstGeom prst="rect">
            <a:avLst/>
          </a:prstGeom>
        </p:spPr>
      </p:pic>
    </p:spTree>
    <p:extLst>
      <p:ext uri="{BB962C8B-B14F-4D97-AF65-F5344CB8AC3E}">
        <p14:creationId xmlns:p14="http://schemas.microsoft.com/office/powerpoint/2010/main" val="3545784954"/>
      </p:ext>
    </p:extLst>
  </p:cSld>
  <p:clrMapOvr>
    <a:masterClrMapping/>
  </p:clrMapOvr>
  <mc:AlternateContent xmlns:mc="http://schemas.openxmlformats.org/markup-compatibility/2006" xmlns:p14="http://schemas.microsoft.com/office/powerpoint/2010/main">
    <mc:Choice Requires="p14">
      <p:transition spd="slow" p14:dur="2000" advTm="49370"/>
    </mc:Choice>
    <mc:Fallback xmlns="">
      <p:transition spd="slow" advTm="49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nodeType="withEffect">
                                  <p:stCondLst>
                                    <p:cond delay="6500"/>
                                  </p:stCondLst>
                                  <p:childTnLst>
                                    <p:set>
                                      <p:cBhvr>
                                        <p:cTn id="8" dur="1" fill="hold">
                                          <p:stCondLst>
                                            <p:cond delay="0"/>
                                          </p:stCondLst>
                                        </p:cTn>
                                        <p:tgtEl>
                                          <p:spTgt spid="38"/>
                                        </p:tgtEl>
                                        <p:attrNameLst>
                                          <p:attrName>style.visibility</p:attrName>
                                        </p:attrNameLst>
                                      </p:cBhvr>
                                      <p:to>
                                        <p:strVal val="visible"/>
                                      </p:to>
                                    </p:set>
                                    <p:animEffect transition="in" filter="fade">
                                      <p:cBhvr>
                                        <p:cTn id="9" dur="500"/>
                                        <p:tgtEl>
                                          <p:spTgt spid="38"/>
                                        </p:tgtEl>
                                      </p:cBhvr>
                                    </p:animEffect>
                                  </p:childTnLst>
                                </p:cTn>
                              </p:par>
                              <p:par>
                                <p:cTn id="10" presetID="10" presetClass="entr" presetSubtype="0" fill="hold" grpId="0" nodeType="withEffect">
                                  <p:stCondLst>
                                    <p:cond delay="65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3600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grpId="0" nodeType="withEffect">
                                  <p:stCondLst>
                                    <p:cond delay="3600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2" grpId="0"/>
      <p:bldP spid="3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8"/>
</p:tagLst>
</file>

<file path=ppt/tags/tag2.xml><?xml version="1.0" encoding="utf-8"?>
<p:tagLst xmlns:a="http://schemas.openxmlformats.org/drawingml/2006/main" xmlns:r="http://schemas.openxmlformats.org/officeDocument/2006/relationships" xmlns:p="http://schemas.openxmlformats.org/presentationml/2006/main">
  <p:tag name="TIMING" val="|45|28.9|34.4|10.9|13.2|21.1"/>
</p:tagLst>
</file>

<file path=ppt/tags/tag3.xml><?xml version="1.0" encoding="utf-8"?>
<p:tagLst xmlns:a="http://schemas.openxmlformats.org/drawingml/2006/main" xmlns:r="http://schemas.openxmlformats.org/officeDocument/2006/relationships" xmlns:p="http://schemas.openxmlformats.org/presentationml/2006/main">
  <p:tag name="TIMING" val="|49.1|22.9"/>
</p:tagLst>
</file>

<file path=ppt/theme/theme1.xml><?xml version="1.0" encoding="utf-8"?>
<a:theme xmlns:a="http://schemas.openxmlformats.org/drawingml/2006/main" name="Office Theme">
  <a:themeElements>
    <a:clrScheme name="CIMSPA">
      <a:dk1>
        <a:sysClr val="windowText" lastClr="000000"/>
      </a:dk1>
      <a:lt1>
        <a:sysClr val="window" lastClr="FFFFFF"/>
      </a:lt1>
      <a:dk2>
        <a:srgbClr val="12326E"/>
      </a:dk2>
      <a:lt2>
        <a:srgbClr val="A5DAEC"/>
      </a:lt2>
      <a:accent1>
        <a:srgbClr val="00AFD7"/>
      </a:accent1>
      <a:accent2>
        <a:srgbClr val="AFB700"/>
      </a:accent2>
      <a:accent3>
        <a:srgbClr val="6AB651"/>
      </a:accent3>
      <a:accent4>
        <a:srgbClr val="00B0AD"/>
      </a:accent4>
      <a:accent5>
        <a:srgbClr val="EA5472"/>
      </a:accent5>
      <a:accent6>
        <a:srgbClr val="F089B1"/>
      </a:accent6>
      <a:hlink>
        <a:srgbClr val="12316D"/>
      </a:hlink>
      <a:folHlink>
        <a:srgbClr val="EA5371"/>
      </a:folHlink>
    </a:clrScheme>
    <a:fontScheme name="CIMPS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2310</TotalTime>
  <Words>1155</Words>
  <Application>Microsoft Office PowerPoint</Application>
  <PresentationFormat>On-screen Show (4:3)</PresentationFormat>
  <Paragraphs>211</Paragraphs>
  <Slides>31</Slides>
  <Notes>7</Notes>
  <HiddenSlides>0</HiddenSlides>
  <MMClips>31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System Font</vt:lpstr>
      <vt:lpstr>Office Theme</vt:lpstr>
      <vt:lpstr>Conscious Decision-Making for Assessment</vt:lpstr>
      <vt:lpstr>Introduction</vt:lpstr>
      <vt:lpstr>PowerPoint Presentation</vt:lpstr>
      <vt:lpstr>PowerPoint Presentation</vt:lpstr>
      <vt:lpstr>PowerPoint Presentation</vt:lpstr>
      <vt:lpstr>Agenda</vt:lpstr>
      <vt:lpstr>Context</vt:lpstr>
      <vt:lpstr>PowerPoint Presentation</vt:lpstr>
      <vt:lpstr>What is Unconscious (or Implicit) Bias?</vt:lpstr>
      <vt:lpstr>Some types of bias</vt:lpstr>
      <vt:lpstr>What is the impact of unconscious bias?</vt:lpstr>
      <vt:lpstr>PowerPoint Presentation</vt:lpstr>
      <vt:lpstr>Practising conscious  decision-making</vt:lpstr>
      <vt:lpstr>Conscious  Decision-Making</vt:lpstr>
      <vt:lpstr>PowerPoint Presentation</vt:lpstr>
      <vt:lpstr>PowerPoint Presentation</vt:lpstr>
      <vt:lpstr>Some triggers of unconscious bias</vt:lpstr>
      <vt:lpstr>PowerPoint Presentation</vt:lpstr>
      <vt:lpstr>PowerPoint Presentation</vt:lpstr>
      <vt:lpstr>Micro-behaviours</vt:lpstr>
      <vt:lpstr>PowerPoint Presentation</vt:lpstr>
      <vt:lpstr>Positive and negative bias ‘leaks out’</vt:lpstr>
      <vt:lpstr>Stories through behaviour</vt:lpstr>
      <vt:lpstr>Micro-behaviour  signals</vt:lpstr>
      <vt:lpstr>PowerPoint Presentation</vt:lpstr>
      <vt:lpstr>We can’t just ‘ignore’ our bias</vt:lpstr>
      <vt:lpstr>Our approach</vt:lpstr>
      <vt:lpstr>PowerPoint Presentation</vt:lpstr>
      <vt:lpstr>Making this happen in the assessment centre</vt:lpstr>
      <vt:lpstr>Further  reading</vt:lpstr>
      <vt:lpstr>Thank you for listening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NHS</dc:title>
  <dc:subject/>
  <dc:creator>User</dc:creator>
  <cp:keywords/>
  <dc:description/>
  <cp:lastModifiedBy>Dave Startup</cp:lastModifiedBy>
  <cp:revision>214</cp:revision>
  <cp:lastPrinted>2019-05-16T12:42:44Z</cp:lastPrinted>
  <dcterms:created xsi:type="dcterms:W3CDTF">2018-11-19T15:58:30Z</dcterms:created>
  <dcterms:modified xsi:type="dcterms:W3CDTF">2019-06-04T16:24:12Z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2018-11-19T10:00:00Z</vt:filetime>
  </property>
  <property fmtid="{D5CDD505-2E9C-101B-9397-08002B2CF9AE}" pid="3" name="Creator">
    <vt:lpwstr>Adobe Illustrator CC 23.0 (Macintosh)</vt:lpwstr>
  </property>
  <property fmtid="{D5CDD505-2E9C-101B-9397-08002B2CF9AE}" pid="4" name="LastSaved">
    <vt:filetime>2018-11-19T10:00:00Z</vt:filetime>
  </property>
</Properties>
</file>