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5" r:id="rId3"/>
    <p:sldId id="309" r:id="rId4"/>
    <p:sldId id="311" r:id="rId5"/>
    <p:sldId id="416" r:id="rId6"/>
    <p:sldId id="417" r:id="rId7"/>
    <p:sldId id="267" r:id="rId8"/>
    <p:sldId id="413" r:id="rId9"/>
    <p:sldId id="426" r:id="rId10"/>
    <p:sldId id="431" r:id="rId11"/>
    <p:sldId id="271" r:id="rId12"/>
    <p:sldId id="507" r:id="rId13"/>
    <p:sldId id="508" r:id="rId14"/>
    <p:sldId id="509" r:id="rId15"/>
    <p:sldId id="393" r:id="rId16"/>
    <p:sldId id="292" r:id="rId17"/>
    <p:sldId id="427" r:id="rId18"/>
    <p:sldId id="421" r:id="rId19"/>
    <p:sldId id="412" r:id="rId20"/>
    <p:sldId id="425" r:id="rId21"/>
    <p:sldId id="275" r:id="rId22"/>
    <p:sldId id="423" r:id="rId23"/>
    <p:sldId id="420" r:id="rId24"/>
    <p:sldId id="430" r:id="rId25"/>
    <p:sldId id="340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EB8"/>
    <a:srgbClr val="25005E"/>
    <a:srgbClr val="005EA9"/>
    <a:srgbClr val="0847A9"/>
    <a:srgbClr val="637380"/>
    <a:srgbClr val="334350"/>
    <a:srgbClr val="504B4B"/>
    <a:srgbClr val="005A9B"/>
    <a:srgbClr val="979792"/>
    <a:srgbClr val="00A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27" autoAdjust="0"/>
  </p:normalViewPr>
  <p:slideViewPr>
    <p:cSldViewPr>
      <p:cViewPr varScale="1">
        <p:scale>
          <a:sx n="88" d="100"/>
          <a:sy n="88" d="100"/>
        </p:scale>
        <p:origin x="17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cSherry" userId="d5570103-688a-4b14-ac98-da438f5fda34" providerId="ADAL" clId="{F303D6D3-EC1B-4E8E-83B2-3DF429D08997}"/>
    <pc:docChg chg="custSel delSld modMainMaster">
      <pc:chgData name="Paul McSherry" userId="d5570103-688a-4b14-ac98-da438f5fda34" providerId="ADAL" clId="{F303D6D3-EC1B-4E8E-83B2-3DF429D08997}" dt="2019-02-11T15:13:52.531" v="2"/>
      <pc:docMkLst>
        <pc:docMk/>
      </pc:docMkLst>
      <pc:sldChg chg="del">
        <pc:chgData name="Paul McSherry" userId="d5570103-688a-4b14-ac98-da438f5fda34" providerId="ADAL" clId="{F303D6D3-EC1B-4E8E-83B2-3DF429D08997}" dt="2019-02-11T15:13:41.440" v="0" actId="2696"/>
        <pc:sldMkLst>
          <pc:docMk/>
          <pc:sldMk cId="3470148608" sldId="258"/>
        </pc:sldMkLst>
      </pc:sldChg>
      <pc:sldMasterChg chg="modSldLayout">
        <pc:chgData name="Paul McSherry" userId="d5570103-688a-4b14-ac98-da438f5fda34" providerId="ADAL" clId="{F303D6D3-EC1B-4E8E-83B2-3DF429D08997}" dt="2019-02-11T15:13:52.531" v="2"/>
        <pc:sldMasterMkLst>
          <pc:docMk/>
          <pc:sldMasterMk cId="0" sldId="2147483756"/>
        </pc:sldMasterMkLst>
        <pc:sldLayoutChg chg="addSp delSp">
          <pc:chgData name="Paul McSherry" userId="d5570103-688a-4b14-ac98-da438f5fda34" providerId="ADAL" clId="{F303D6D3-EC1B-4E8E-83B2-3DF429D08997}" dt="2019-02-11T15:13:52.531" v="2"/>
          <pc:sldLayoutMkLst>
            <pc:docMk/>
            <pc:sldMasterMk cId="0" sldId="2147483756"/>
            <pc:sldLayoutMk cId="0" sldId="2147483757"/>
          </pc:sldLayoutMkLst>
          <pc:spChg chg="add">
            <ac:chgData name="Paul McSherry" userId="d5570103-688a-4b14-ac98-da438f5fda34" providerId="ADAL" clId="{F303D6D3-EC1B-4E8E-83B2-3DF429D08997}" dt="2019-02-11T15:13:52.531" v="2"/>
            <ac:spMkLst>
              <pc:docMk/>
              <pc:sldMasterMk cId="0" sldId="2147483756"/>
              <pc:sldLayoutMk cId="0" sldId="2147483757"/>
              <ac:spMk id="11" creationId="{D7C46FEA-FED0-43EE-930E-D855D3FF338D}"/>
            </ac:spMkLst>
          </pc:spChg>
          <pc:picChg chg="del">
            <ac:chgData name="Paul McSherry" userId="d5570103-688a-4b14-ac98-da438f5fda34" providerId="ADAL" clId="{F303D6D3-EC1B-4E8E-83B2-3DF429D08997}" dt="2019-02-11T15:13:51.439" v="1" actId="478"/>
            <ac:picMkLst>
              <pc:docMk/>
              <pc:sldMasterMk cId="0" sldId="2147483756"/>
              <pc:sldLayoutMk cId="0" sldId="2147483757"/>
              <ac:picMk id="7" creationId="{62A78B52-BCC2-48FE-87C2-5103EB126262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EE57E-E6B1-014E-82CF-F570F224C643}" type="doc">
      <dgm:prSet loTypeId="urn:microsoft.com/office/officeart/2005/8/layout/process2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F4837E7-05FF-E841-AE76-86B2295E6B77}">
      <dgm:prSet phldrT="[Text]" custT="1"/>
      <dgm:spPr/>
      <dgm:t>
        <a:bodyPr/>
        <a:lstStyle/>
        <a:p>
          <a:pPr algn="l"/>
          <a:r>
            <a:rPr lang="en-US" sz="1600" b="1" dirty="0"/>
            <a:t>STEP 3: Line Managers provide brief overview, view and rationale</a:t>
          </a:r>
        </a:p>
      </dgm:t>
    </dgm:pt>
    <dgm:pt modelId="{0B789986-9F94-1D49-A8A2-BAB00C686755}" type="parTrans" cxnId="{7B29C75B-EECF-F94E-9907-F0B20FBE8F10}">
      <dgm:prSet/>
      <dgm:spPr/>
      <dgm:t>
        <a:bodyPr/>
        <a:lstStyle/>
        <a:p>
          <a:pPr algn="l"/>
          <a:endParaRPr lang="en-US"/>
        </a:p>
      </dgm:t>
    </dgm:pt>
    <dgm:pt modelId="{58B42460-3DDC-6741-8014-B50242128BB2}" type="sibTrans" cxnId="{7B29C75B-EECF-F94E-9907-F0B20FBE8F10}">
      <dgm:prSet/>
      <dgm:spPr/>
      <dgm:t>
        <a:bodyPr/>
        <a:lstStyle/>
        <a:p>
          <a:pPr algn="l"/>
          <a:endParaRPr lang="en-US" dirty="0"/>
        </a:p>
      </dgm:t>
    </dgm:pt>
    <dgm:pt modelId="{398AA6F3-2C93-374E-9BFD-6747204C7557}">
      <dgm:prSet phldrT="[Text]" custT="1"/>
      <dgm:spPr/>
      <dgm:t>
        <a:bodyPr/>
        <a:lstStyle/>
        <a:p>
          <a:pPr algn="l"/>
          <a:r>
            <a:rPr lang="en-US" sz="1600" b="1" dirty="0"/>
            <a:t>STEP 5: Contributors provide their evidence/examples</a:t>
          </a:r>
        </a:p>
      </dgm:t>
    </dgm:pt>
    <dgm:pt modelId="{7B572242-23C8-5442-AFDA-008AE0796851}" type="parTrans" cxnId="{43ADA162-1E5A-C546-BF99-7892CDE45504}">
      <dgm:prSet/>
      <dgm:spPr/>
      <dgm:t>
        <a:bodyPr/>
        <a:lstStyle/>
        <a:p>
          <a:pPr algn="l"/>
          <a:endParaRPr lang="en-US"/>
        </a:p>
      </dgm:t>
    </dgm:pt>
    <dgm:pt modelId="{CE227C34-22E6-CF40-A7D8-0E3448965323}" type="sibTrans" cxnId="{43ADA162-1E5A-C546-BF99-7892CDE45504}">
      <dgm:prSet/>
      <dgm:spPr/>
      <dgm:t>
        <a:bodyPr/>
        <a:lstStyle/>
        <a:p>
          <a:pPr algn="l"/>
          <a:endParaRPr lang="en-US" dirty="0"/>
        </a:p>
      </dgm:t>
    </dgm:pt>
    <dgm:pt modelId="{C6C6D259-621B-274C-BD4C-8884FBE5BA21}">
      <dgm:prSet phldrT="[Text]" custT="1"/>
      <dgm:spPr/>
      <dgm:t>
        <a:bodyPr/>
        <a:lstStyle/>
        <a:p>
          <a:pPr algn="l"/>
          <a:r>
            <a:rPr lang="en-US" sz="1600" b="1" dirty="0"/>
            <a:t>STEP 6: Facilitator brokers decisions about development, succession and feedback</a:t>
          </a:r>
        </a:p>
      </dgm:t>
    </dgm:pt>
    <dgm:pt modelId="{227100C4-5929-2D44-90C0-32B611183250}" type="parTrans" cxnId="{0336CE24-FD50-D54E-9457-2291A87EDEBB}">
      <dgm:prSet/>
      <dgm:spPr/>
      <dgm:t>
        <a:bodyPr/>
        <a:lstStyle/>
        <a:p>
          <a:pPr algn="l"/>
          <a:endParaRPr lang="en-US"/>
        </a:p>
      </dgm:t>
    </dgm:pt>
    <dgm:pt modelId="{9F20D16B-BFD7-444F-8AA2-D659B734F046}" type="sibTrans" cxnId="{0336CE24-FD50-D54E-9457-2291A87EDEBB}">
      <dgm:prSet/>
      <dgm:spPr/>
      <dgm:t>
        <a:bodyPr/>
        <a:lstStyle/>
        <a:p>
          <a:pPr algn="l"/>
          <a:endParaRPr lang="en-US" dirty="0"/>
        </a:p>
      </dgm:t>
    </dgm:pt>
    <dgm:pt modelId="{074B0C9E-6CFC-C549-B57E-A1E420A43A67}">
      <dgm:prSet phldrT="[Text]" custT="1"/>
      <dgm:spPr/>
      <dgm:t>
        <a:bodyPr/>
        <a:lstStyle/>
        <a:p>
          <a:pPr algn="l"/>
          <a:r>
            <a:rPr lang="en-US" sz="1600" b="1" dirty="0"/>
            <a:t>STEP 7: S</a:t>
          </a:r>
          <a:r>
            <a:rPr lang="en-US" altLang="en-US" sz="1600" b="1" dirty="0"/>
            <a:t>uccession plan finalised,  feedback given to individual, actions implemented</a:t>
          </a:r>
          <a:endParaRPr lang="en-US" sz="1600" b="1" dirty="0"/>
        </a:p>
      </dgm:t>
    </dgm:pt>
    <dgm:pt modelId="{DFE2C050-F4AB-F046-9335-61EB23BC3FBE}" type="parTrans" cxnId="{4F18D971-4A66-AA4B-8AD8-299715401212}">
      <dgm:prSet/>
      <dgm:spPr/>
      <dgm:t>
        <a:bodyPr/>
        <a:lstStyle/>
        <a:p>
          <a:pPr algn="l"/>
          <a:endParaRPr lang="en-US"/>
        </a:p>
      </dgm:t>
    </dgm:pt>
    <dgm:pt modelId="{A6C055C5-1422-C141-92DD-AC76A62000B0}" type="sibTrans" cxnId="{4F18D971-4A66-AA4B-8AD8-299715401212}">
      <dgm:prSet/>
      <dgm:spPr/>
      <dgm:t>
        <a:bodyPr/>
        <a:lstStyle/>
        <a:p>
          <a:pPr algn="l"/>
          <a:endParaRPr lang="en-US"/>
        </a:p>
      </dgm:t>
    </dgm:pt>
    <dgm:pt modelId="{5F9E7BBC-D2FA-1E44-8930-8CE3400C93F4}">
      <dgm:prSet phldrT="[Text]" custT="1"/>
      <dgm:spPr/>
      <dgm:t>
        <a:bodyPr/>
        <a:lstStyle/>
        <a:p>
          <a:pPr algn="l"/>
          <a:r>
            <a:rPr lang="en-US" sz="1600" b="1" dirty="0"/>
            <a:t>STEP 2: Facilitator positions the session and steers discussion</a:t>
          </a:r>
        </a:p>
      </dgm:t>
    </dgm:pt>
    <dgm:pt modelId="{22E5B645-7044-504B-BF62-33E2CF59AF4C}" type="parTrans" cxnId="{15D4075C-64C2-0B44-9D98-432658F7B296}">
      <dgm:prSet/>
      <dgm:spPr/>
      <dgm:t>
        <a:bodyPr/>
        <a:lstStyle/>
        <a:p>
          <a:endParaRPr lang="en-US"/>
        </a:p>
      </dgm:t>
    </dgm:pt>
    <dgm:pt modelId="{644BB8B1-8363-5840-8A8A-081C5FB7673D}" type="sibTrans" cxnId="{15D4075C-64C2-0B44-9D98-432658F7B296}">
      <dgm:prSet/>
      <dgm:spPr/>
      <dgm:t>
        <a:bodyPr/>
        <a:lstStyle/>
        <a:p>
          <a:endParaRPr lang="en-US" dirty="0"/>
        </a:p>
      </dgm:t>
    </dgm:pt>
    <dgm:pt modelId="{46B693AD-E2A0-0644-B76A-D8BBBCBD4B2D}">
      <dgm:prSet phldrT="[Text]" custT="1"/>
      <dgm:spPr/>
      <dgm:t>
        <a:bodyPr/>
        <a:lstStyle/>
        <a:p>
          <a:pPr algn="l"/>
          <a:r>
            <a:rPr lang="en-US" sz="1600" b="1" dirty="0"/>
            <a:t>STEP 4: Contributors ask questions, Line Managers responds</a:t>
          </a:r>
        </a:p>
      </dgm:t>
    </dgm:pt>
    <dgm:pt modelId="{FD2FDF95-43A9-7D4D-A1FE-D603CE856670}" type="parTrans" cxnId="{5EE5821C-9134-B04B-B09E-A83EF92E8386}">
      <dgm:prSet/>
      <dgm:spPr/>
      <dgm:t>
        <a:bodyPr/>
        <a:lstStyle/>
        <a:p>
          <a:endParaRPr lang="en-US"/>
        </a:p>
      </dgm:t>
    </dgm:pt>
    <dgm:pt modelId="{E5D27641-4DA9-1B42-BE42-FBA0744188B7}" type="sibTrans" cxnId="{5EE5821C-9134-B04B-B09E-A83EF92E8386}">
      <dgm:prSet/>
      <dgm:spPr/>
      <dgm:t>
        <a:bodyPr/>
        <a:lstStyle/>
        <a:p>
          <a:endParaRPr lang="en-US" dirty="0"/>
        </a:p>
      </dgm:t>
    </dgm:pt>
    <dgm:pt modelId="{494195E0-C40E-6647-B33D-8E9DAC3C756D}">
      <dgm:prSet phldrT="[Text]" custT="1"/>
      <dgm:spPr/>
      <dgm:t>
        <a:bodyPr/>
        <a:lstStyle/>
        <a:p>
          <a:pPr algn="l"/>
          <a:r>
            <a:rPr lang="en-US" sz="1600" b="1" dirty="0"/>
            <a:t>STEP 1: Preparation/Briefing</a:t>
          </a:r>
        </a:p>
      </dgm:t>
    </dgm:pt>
    <dgm:pt modelId="{1F71CCA9-99B8-574A-AF36-13E374622F39}" type="parTrans" cxnId="{B74927D6-3535-6042-AFA4-40E6CD5AA070}">
      <dgm:prSet/>
      <dgm:spPr/>
      <dgm:t>
        <a:bodyPr/>
        <a:lstStyle/>
        <a:p>
          <a:endParaRPr lang="en-US"/>
        </a:p>
      </dgm:t>
    </dgm:pt>
    <dgm:pt modelId="{A124E7FE-2392-A545-A406-5A61B623A304}" type="sibTrans" cxnId="{B74927D6-3535-6042-AFA4-40E6CD5AA070}">
      <dgm:prSet/>
      <dgm:spPr/>
      <dgm:t>
        <a:bodyPr/>
        <a:lstStyle/>
        <a:p>
          <a:endParaRPr lang="en-US" dirty="0"/>
        </a:p>
      </dgm:t>
    </dgm:pt>
    <dgm:pt modelId="{B988EC40-3FEC-6D40-8F68-35DE4936158D}" type="pres">
      <dgm:prSet presAssocID="{041EE57E-E6B1-014E-82CF-F570F224C643}" presName="linearFlow" presStyleCnt="0">
        <dgm:presLayoutVars>
          <dgm:resizeHandles val="exact"/>
        </dgm:presLayoutVars>
      </dgm:prSet>
      <dgm:spPr/>
    </dgm:pt>
    <dgm:pt modelId="{67DCF788-9AD8-3944-B554-A0F4633D2BB8}" type="pres">
      <dgm:prSet presAssocID="{494195E0-C40E-6647-B33D-8E9DAC3C756D}" presName="node" presStyleLbl="node1" presStyleIdx="0" presStyleCnt="7" custScaleX="343390">
        <dgm:presLayoutVars>
          <dgm:bulletEnabled val="1"/>
        </dgm:presLayoutVars>
      </dgm:prSet>
      <dgm:spPr/>
    </dgm:pt>
    <dgm:pt modelId="{04E7A6DA-B52A-9949-9902-77FF305FF49E}" type="pres">
      <dgm:prSet presAssocID="{A124E7FE-2392-A545-A406-5A61B623A304}" presName="sibTrans" presStyleLbl="sibTrans2D1" presStyleIdx="0" presStyleCnt="6"/>
      <dgm:spPr/>
    </dgm:pt>
    <dgm:pt modelId="{2DA5DC80-9741-1A43-A97F-71A40D73CB84}" type="pres">
      <dgm:prSet presAssocID="{A124E7FE-2392-A545-A406-5A61B623A304}" presName="connectorText" presStyleLbl="sibTrans2D1" presStyleIdx="0" presStyleCnt="6"/>
      <dgm:spPr/>
    </dgm:pt>
    <dgm:pt modelId="{37DEFC90-6869-624A-8427-D56D1487269B}" type="pres">
      <dgm:prSet presAssocID="{5F9E7BBC-D2FA-1E44-8930-8CE3400C93F4}" presName="node" presStyleLbl="node1" presStyleIdx="1" presStyleCnt="7" custScaleX="343847">
        <dgm:presLayoutVars>
          <dgm:bulletEnabled val="1"/>
        </dgm:presLayoutVars>
      </dgm:prSet>
      <dgm:spPr/>
    </dgm:pt>
    <dgm:pt modelId="{C4C1925C-7359-2C4B-85DB-F18D7F986685}" type="pres">
      <dgm:prSet presAssocID="{644BB8B1-8363-5840-8A8A-081C5FB7673D}" presName="sibTrans" presStyleLbl="sibTrans2D1" presStyleIdx="1" presStyleCnt="6"/>
      <dgm:spPr/>
    </dgm:pt>
    <dgm:pt modelId="{8A2EE99D-A4C1-C44B-A3E0-F3C29608C530}" type="pres">
      <dgm:prSet presAssocID="{644BB8B1-8363-5840-8A8A-081C5FB7673D}" presName="connectorText" presStyleLbl="sibTrans2D1" presStyleIdx="1" presStyleCnt="6"/>
      <dgm:spPr/>
    </dgm:pt>
    <dgm:pt modelId="{95760030-4DDF-9F45-9F45-41A91D8911E3}" type="pres">
      <dgm:prSet presAssocID="{1F4837E7-05FF-E841-AE76-86B2295E6B77}" presName="node" presStyleLbl="node1" presStyleIdx="2" presStyleCnt="7" custScaleX="344984">
        <dgm:presLayoutVars>
          <dgm:bulletEnabled val="1"/>
        </dgm:presLayoutVars>
      </dgm:prSet>
      <dgm:spPr/>
    </dgm:pt>
    <dgm:pt modelId="{39C3996B-A428-5F4D-B6E6-198D065DC5DC}" type="pres">
      <dgm:prSet presAssocID="{58B42460-3DDC-6741-8014-B50242128BB2}" presName="sibTrans" presStyleLbl="sibTrans2D1" presStyleIdx="2" presStyleCnt="6"/>
      <dgm:spPr/>
    </dgm:pt>
    <dgm:pt modelId="{BDCA82A8-4F58-C748-85F2-2FDD8B61E59B}" type="pres">
      <dgm:prSet presAssocID="{58B42460-3DDC-6741-8014-B50242128BB2}" presName="connectorText" presStyleLbl="sibTrans2D1" presStyleIdx="2" presStyleCnt="6"/>
      <dgm:spPr/>
    </dgm:pt>
    <dgm:pt modelId="{EFA82B21-BCEB-BF4E-8539-27D30F56C806}" type="pres">
      <dgm:prSet presAssocID="{46B693AD-E2A0-0644-B76A-D8BBBCBD4B2D}" presName="node" presStyleLbl="node1" presStyleIdx="3" presStyleCnt="7" custScaleX="343847">
        <dgm:presLayoutVars>
          <dgm:bulletEnabled val="1"/>
        </dgm:presLayoutVars>
      </dgm:prSet>
      <dgm:spPr/>
    </dgm:pt>
    <dgm:pt modelId="{AB163D47-422B-7247-876F-2078D705DA82}" type="pres">
      <dgm:prSet presAssocID="{E5D27641-4DA9-1B42-BE42-FBA0744188B7}" presName="sibTrans" presStyleLbl="sibTrans2D1" presStyleIdx="3" presStyleCnt="6"/>
      <dgm:spPr/>
    </dgm:pt>
    <dgm:pt modelId="{2DF2E1B2-D750-554B-AD82-0EE69AA0062F}" type="pres">
      <dgm:prSet presAssocID="{E5D27641-4DA9-1B42-BE42-FBA0744188B7}" presName="connectorText" presStyleLbl="sibTrans2D1" presStyleIdx="3" presStyleCnt="6"/>
      <dgm:spPr/>
    </dgm:pt>
    <dgm:pt modelId="{20B612BD-570A-A647-9ABA-6A4965BC2DDD}" type="pres">
      <dgm:prSet presAssocID="{398AA6F3-2C93-374E-9BFD-6747204C7557}" presName="node" presStyleLbl="node1" presStyleIdx="4" presStyleCnt="7" custScaleX="344984">
        <dgm:presLayoutVars>
          <dgm:bulletEnabled val="1"/>
        </dgm:presLayoutVars>
      </dgm:prSet>
      <dgm:spPr/>
    </dgm:pt>
    <dgm:pt modelId="{8BC18782-F328-F745-B797-2641FFAF5A5C}" type="pres">
      <dgm:prSet presAssocID="{CE227C34-22E6-CF40-A7D8-0E3448965323}" presName="sibTrans" presStyleLbl="sibTrans2D1" presStyleIdx="4" presStyleCnt="6"/>
      <dgm:spPr/>
    </dgm:pt>
    <dgm:pt modelId="{C78149BD-4ACE-974F-B271-F67BB9291F73}" type="pres">
      <dgm:prSet presAssocID="{CE227C34-22E6-CF40-A7D8-0E3448965323}" presName="connectorText" presStyleLbl="sibTrans2D1" presStyleIdx="4" presStyleCnt="6"/>
      <dgm:spPr/>
    </dgm:pt>
    <dgm:pt modelId="{5BBCAC69-D759-4E44-B31B-687118CEA329}" type="pres">
      <dgm:prSet presAssocID="{C6C6D259-621B-274C-BD4C-8884FBE5BA21}" presName="node" presStyleLbl="node1" presStyleIdx="5" presStyleCnt="7" custScaleX="344984">
        <dgm:presLayoutVars>
          <dgm:bulletEnabled val="1"/>
        </dgm:presLayoutVars>
      </dgm:prSet>
      <dgm:spPr/>
    </dgm:pt>
    <dgm:pt modelId="{F5A4D9D6-0DE1-0746-8D7B-EA53DC633844}" type="pres">
      <dgm:prSet presAssocID="{9F20D16B-BFD7-444F-8AA2-D659B734F046}" presName="sibTrans" presStyleLbl="sibTrans2D1" presStyleIdx="5" presStyleCnt="6"/>
      <dgm:spPr/>
    </dgm:pt>
    <dgm:pt modelId="{42FD1BBD-BB34-B345-8580-3729A57056EF}" type="pres">
      <dgm:prSet presAssocID="{9F20D16B-BFD7-444F-8AA2-D659B734F046}" presName="connectorText" presStyleLbl="sibTrans2D1" presStyleIdx="5" presStyleCnt="6"/>
      <dgm:spPr/>
    </dgm:pt>
    <dgm:pt modelId="{AE116705-A0FD-6C43-8388-1EB0A1A9B0FE}" type="pres">
      <dgm:prSet presAssocID="{074B0C9E-6CFC-C549-B57E-A1E420A43A67}" presName="node" presStyleLbl="node1" presStyleIdx="6" presStyleCnt="7" custScaleX="344984">
        <dgm:presLayoutVars>
          <dgm:bulletEnabled val="1"/>
        </dgm:presLayoutVars>
      </dgm:prSet>
      <dgm:spPr/>
    </dgm:pt>
  </dgm:ptLst>
  <dgm:cxnLst>
    <dgm:cxn modelId="{12539305-7E31-2548-AF8D-123D17A2FAFE}" type="presOf" srcId="{644BB8B1-8363-5840-8A8A-081C5FB7673D}" destId="{8A2EE99D-A4C1-C44B-A3E0-F3C29608C530}" srcOrd="1" destOrd="0" presId="urn:microsoft.com/office/officeart/2005/8/layout/process2"/>
    <dgm:cxn modelId="{0550D207-0A03-4641-B6B2-D07DCF8680B7}" type="presOf" srcId="{5F9E7BBC-D2FA-1E44-8930-8CE3400C93F4}" destId="{37DEFC90-6869-624A-8427-D56D1487269B}" srcOrd="0" destOrd="0" presId="urn:microsoft.com/office/officeart/2005/8/layout/process2"/>
    <dgm:cxn modelId="{25E6420B-9173-6A4C-81B5-C03867CBA9E0}" type="presOf" srcId="{46B693AD-E2A0-0644-B76A-D8BBBCBD4B2D}" destId="{EFA82B21-BCEB-BF4E-8539-27D30F56C806}" srcOrd="0" destOrd="0" presId="urn:microsoft.com/office/officeart/2005/8/layout/process2"/>
    <dgm:cxn modelId="{90094315-A250-1C44-8917-225206D4E229}" type="presOf" srcId="{E5D27641-4DA9-1B42-BE42-FBA0744188B7}" destId="{AB163D47-422B-7247-876F-2078D705DA82}" srcOrd="0" destOrd="0" presId="urn:microsoft.com/office/officeart/2005/8/layout/process2"/>
    <dgm:cxn modelId="{5EE5821C-9134-B04B-B09E-A83EF92E8386}" srcId="{041EE57E-E6B1-014E-82CF-F570F224C643}" destId="{46B693AD-E2A0-0644-B76A-D8BBBCBD4B2D}" srcOrd="3" destOrd="0" parTransId="{FD2FDF95-43A9-7D4D-A1FE-D603CE856670}" sibTransId="{E5D27641-4DA9-1B42-BE42-FBA0744188B7}"/>
    <dgm:cxn modelId="{0336CE24-FD50-D54E-9457-2291A87EDEBB}" srcId="{041EE57E-E6B1-014E-82CF-F570F224C643}" destId="{C6C6D259-621B-274C-BD4C-8884FBE5BA21}" srcOrd="5" destOrd="0" parTransId="{227100C4-5929-2D44-90C0-32B611183250}" sibTransId="{9F20D16B-BFD7-444F-8AA2-D659B734F046}"/>
    <dgm:cxn modelId="{A8FB1128-9BF6-3047-A18A-F1A7E4355DBC}" type="presOf" srcId="{58B42460-3DDC-6741-8014-B50242128BB2}" destId="{BDCA82A8-4F58-C748-85F2-2FDD8B61E59B}" srcOrd="1" destOrd="0" presId="urn:microsoft.com/office/officeart/2005/8/layout/process2"/>
    <dgm:cxn modelId="{C9054932-ACBB-A649-8FED-F7493B354926}" type="presOf" srcId="{CE227C34-22E6-CF40-A7D8-0E3448965323}" destId="{C78149BD-4ACE-974F-B271-F67BB9291F73}" srcOrd="1" destOrd="0" presId="urn:microsoft.com/office/officeart/2005/8/layout/process2"/>
    <dgm:cxn modelId="{006FA437-5F19-AE4B-980C-2B0F823D30E9}" type="presOf" srcId="{CE227C34-22E6-CF40-A7D8-0E3448965323}" destId="{8BC18782-F328-F745-B797-2641FFAF5A5C}" srcOrd="0" destOrd="0" presId="urn:microsoft.com/office/officeart/2005/8/layout/process2"/>
    <dgm:cxn modelId="{1FF8F33B-0A46-4443-9304-B72BE0542CC8}" type="presOf" srcId="{1F4837E7-05FF-E841-AE76-86B2295E6B77}" destId="{95760030-4DDF-9F45-9F45-41A91D8911E3}" srcOrd="0" destOrd="0" presId="urn:microsoft.com/office/officeart/2005/8/layout/process2"/>
    <dgm:cxn modelId="{82207B55-0C9B-3043-9C70-EA7282E1CCB4}" type="presOf" srcId="{C6C6D259-621B-274C-BD4C-8884FBE5BA21}" destId="{5BBCAC69-D759-4E44-B31B-687118CEA329}" srcOrd="0" destOrd="0" presId="urn:microsoft.com/office/officeart/2005/8/layout/process2"/>
    <dgm:cxn modelId="{7B29C75B-EECF-F94E-9907-F0B20FBE8F10}" srcId="{041EE57E-E6B1-014E-82CF-F570F224C643}" destId="{1F4837E7-05FF-E841-AE76-86B2295E6B77}" srcOrd="2" destOrd="0" parTransId="{0B789986-9F94-1D49-A8A2-BAB00C686755}" sibTransId="{58B42460-3DDC-6741-8014-B50242128BB2}"/>
    <dgm:cxn modelId="{15D4075C-64C2-0B44-9D98-432658F7B296}" srcId="{041EE57E-E6B1-014E-82CF-F570F224C643}" destId="{5F9E7BBC-D2FA-1E44-8930-8CE3400C93F4}" srcOrd="1" destOrd="0" parTransId="{22E5B645-7044-504B-BF62-33E2CF59AF4C}" sibTransId="{644BB8B1-8363-5840-8A8A-081C5FB7673D}"/>
    <dgm:cxn modelId="{2E47E45E-0359-1941-8E9D-B8BE552B51B9}" type="presOf" srcId="{E5D27641-4DA9-1B42-BE42-FBA0744188B7}" destId="{2DF2E1B2-D750-554B-AD82-0EE69AA0062F}" srcOrd="1" destOrd="0" presId="urn:microsoft.com/office/officeart/2005/8/layout/process2"/>
    <dgm:cxn modelId="{43ADA162-1E5A-C546-BF99-7892CDE45504}" srcId="{041EE57E-E6B1-014E-82CF-F570F224C643}" destId="{398AA6F3-2C93-374E-9BFD-6747204C7557}" srcOrd="4" destOrd="0" parTransId="{7B572242-23C8-5442-AFDA-008AE0796851}" sibTransId="{CE227C34-22E6-CF40-A7D8-0E3448965323}"/>
    <dgm:cxn modelId="{3FFA8B66-4EE9-5E46-AEED-FF42C4941C0C}" type="presOf" srcId="{644BB8B1-8363-5840-8A8A-081C5FB7673D}" destId="{C4C1925C-7359-2C4B-85DB-F18D7F986685}" srcOrd="0" destOrd="0" presId="urn:microsoft.com/office/officeart/2005/8/layout/process2"/>
    <dgm:cxn modelId="{4F18D971-4A66-AA4B-8AD8-299715401212}" srcId="{041EE57E-E6B1-014E-82CF-F570F224C643}" destId="{074B0C9E-6CFC-C549-B57E-A1E420A43A67}" srcOrd="6" destOrd="0" parTransId="{DFE2C050-F4AB-F046-9335-61EB23BC3FBE}" sibTransId="{A6C055C5-1422-C141-92DD-AC76A62000B0}"/>
    <dgm:cxn modelId="{D272C375-FA5A-8D4E-8E0D-EDA0CE3F1E3B}" type="presOf" srcId="{074B0C9E-6CFC-C549-B57E-A1E420A43A67}" destId="{AE116705-A0FD-6C43-8388-1EB0A1A9B0FE}" srcOrd="0" destOrd="0" presId="urn:microsoft.com/office/officeart/2005/8/layout/process2"/>
    <dgm:cxn modelId="{3A9BE189-D40F-AD43-AD60-82E42EB4C207}" type="presOf" srcId="{494195E0-C40E-6647-B33D-8E9DAC3C756D}" destId="{67DCF788-9AD8-3944-B554-A0F4633D2BB8}" srcOrd="0" destOrd="0" presId="urn:microsoft.com/office/officeart/2005/8/layout/process2"/>
    <dgm:cxn modelId="{2FE3808E-A45A-5D41-8ED4-0828696AA56F}" type="presOf" srcId="{041EE57E-E6B1-014E-82CF-F570F224C643}" destId="{B988EC40-3FEC-6D40-8F68-35DE4936158D}" srcOrd="0" destOrd="0" presId="urn:microsoft.com/office/officeart/2005/8/layout/process2"/>
    <dgm:cxn modelId="{7D6FC38E-157E-5A44-8FDE-EE386E31A6B7}" type="presOf" srcId="{A124E7FE-2392-A545-A406-5A61B623A304}" destId="{04E7A6DA-B52A-9949-9902-77FF305FF49E}" srcOrd="0" destOrd="0" presId="urn:microsoft.com/office/officeart/2005/8/layout/process2"/>
    <dgm:cxn modelId="{8AE43DB9-2CE7-4C4D-9267-A505B0570C5E}" type="presOf" srcId="{58B42460-3DDC-6741-8014-B50242128BB2}" destId="{39C3996B-A428-5F4D-B6E6-198D065DC5DC}" srcOrd="0" destOrd="0" presId="urn:microsoft.com/office/officeart/2005/8/layout/process2"/>
    <dgm:cxn modelId="{72C1B9D4-C659-B34F-BB2D-F5F1B99CE600}" type="presOf" srcId="{9F20D16B-BFD7-444F-8AA2-D659B734F046}" destId="{F5A4D9D6-0DE1-0746-8D7B-EA53DC633844}" srcOrd="0" destOrd="0" presId="urn:microsoft.com/office/officeart/2005/8/layout/process2"/>
    <dgm:cxn modelId="{B74927D6-3535-6042-AFA4-40E6CD5AA070}" srcId="{041EE57E-E6B1-014E-82CF-F570F224C643}" destId="{494195E0-C40E-6647-B33D-8E9DAC3C756D}" srcOrd="0" destOrd="0" parTransId="{1F71CCA9-99B8-574A-AF36-13E374622F39}" sibTransId="{A124E7FE-2392-A545-A406-5A61B623A304}"/>
    <dgm:cxn modelId="{69DC85EB-2E82-134C-AD85-3F07C49B37E4}" type="presOf" srcId="{A124E7FE-2392-A545-A406-5A61B623A304}" destId="{2DA5DC80-9741-1A43-A97F-71A40D73CB84}" srcOrd="1" destOrd="0" presId="urn:microsoft.com/office/officeart/2005/8/layout/process2"/>
    <dgm:cxn modelId="{9F1C9EF5-B659-4B46-8D73-6772AC5C852E}" type="presOf" srcId="{398AA6F3-2C93-374E-9BFD-6747204C7557}" destId="{20B612BD-570A-A647-9ABA-6A4965BC2DDD}" srcOrd="0" destOrd="0" presId="urn:microsoft.com/office/officeart/2005/8/layout/process2"/>
    <dgm:cxn modelId="{004B1DFF-4B16-9342-8939-B063F2AA5EF9}" type="presOf" srcId="{9F20D16B-BFD7-444F-8AA2-D659B734F046}" destId="{42FD1BBD-BB34-B345-8580-3729A57056EF}" srcOrd="1" destOrd="0" presId="urn:microsoft.com/office/officeart/2005/8/layout/process2"/>
    <dgm:cxn modelId="{26CD99F7-FFFD-1844-AACF-334A7955C607}" type="presParOf" srcId="{B988EC40-3FEC-6D40-8F68-35DE4936158D}" destId="{67DCF788-9AD8-3944-B554-A0F4633D2BB8}" srcOrd="0" destOrd="0" presId="urn:microsoft.com/office/officeart/2005/8/layout/process2"/>
    <dgm:cxn modelId="{824BC2F5-4D27-4742-8D87-C055185F2A37}" type="presParOf" srcId="{B988EC40-3FEC-6D40-8F68-35DE4936158D}" destId="{04E7A6DA-B52A-9949-9902-77FF305FF49E}" srcOrd="1" destOrd="0" presId="urn:microsoft.com/office/officeart/2005/8/layout/process2"/>
    <dgm:cxn modelId="{24B1C045-8B2D-E84C-B59A-2569D679D10D}" type="presParOf" srcId="{04E7A6DA-B52A-9949-9902-77FF305FF49E}" destId="{2DA5DC80-9741-1A43-A97F-71A40D73CB84}" srcOrd="0" destOrd="0" presId="urn:microsoft.com/office/officeart/2005/8/layout/process2"/>
    <dgm:cxn modelId="{13711A4F-64BA-7442-9460-36B6EE202DF3}" type="presParOf" srcId="{B988EC40-3FEC-6D40-8F68-35DE4936158D}" destId="{37DEFC90-6869-624A-8427-D56D1487269B}" srcOrd="2" destOrd="0" presId="urn:microsoft.com/office/officeart/2005/8/layout/process2"/>
    <dgm:cxn modelId="{2F891A58-776B-2246-9C28-51362D3450B9}" type="presParOf" srcId="{B988EC40-3FEC-6D40-8F68-35DE4936158D}" destId="{C4C1925C-7359-2C4B-85DB-F18D7F986685}" srcOrd="3" destOrd="0" presId="urn:microsoft.com/office/officeart/2005/8/layout/process2"/>
    <dgm:cxn modelId="{D3C5C4EE-C21B-D34A-BC42-854F510DF88B}" type="presParOf" srcId="{C4C1925C-7359-2C4B-85DB-F18D7F986685}" destId="{8A2EE99D-A4C1-C44B-A3E0-F3C29608C530}" srcOrd="0" destOrd="0" presId="urn:microsoft.com/office/officeart/2005/8/layout/process2"/>
    <dgm:cxn modelId="{34E28D57-573B-AD4D-A889-FBACFA52785E}" type="presParOf" srcId="{B988EC40-3FEC-6D40-8F68-35DE4936158D}" destId="{95760030-4DDF-9F45-9F45-41A91D8911E3}" srcOrd="4" destOrd="0" presId="urn:microsoft.com/office/officeart/2005/8/layout/process2"/>
    <dgm:cxn modelId="{C226DB60-2CBE-3142-BE0D-5F6698F398E0}" type="presParOf" srcId="{B988EC40-3FEC-6D40-8F68-35DE4936158D}" destId="{39C3996B-A428-5F4D-B6E6-198D065DC5DC}" srcOrd="5" destOrd="0" presId="urn:microsoft.com/office/officeart/2005/8/layout/process2"/>
    <dgm:cxn modelId="{B4370164-F75B-F741-9735-98E9923580C1}" type="presParOf" srcId="{39C3996B-A428-5F4D-B6E6-198D065DC5DC}" destId="{BDCA82A8-4F58-C748-85F2-2FDD8B61E59B}" srcOrd="0" destOrd="0" presId="urn:microsoft.com/office/officeart/2005/8/layout/process2"/>
    <dgm:cxn modelId="{BD3BEBFF-F3AF-2F41-8DFF-BD3587E2F6D4}" type="presParOf" srcId="{B988EC40-3FEC-6D40-8F68-35DE4936158D}" destId="{EFA82B21-BCEB-BF4E-8539-27D30F56C806}" srcOrd="6" destOrd="0" presId="urn:microsoft.com/office/officeart/2005/8/layout/process2"/>
    <dgm:cxn modelId="{2A2C81A8-36F4-8548-AC82-3E9E7B0BF4F5}" type="presParOf" srcId="{B988EC40-3FEC-6D40-8F68-35DE4936158D}" destId="{AB163D47-422B-7247-876F-2078D705DA82}" srcOrd="7" destOrd="0" presId="urn:microsoft.com/office/officeart/2005/8/layout/process2"/>
    <dgm:cxn modelId="{D844769E-BA3D-904E-86A5-10E42298F14F}" type="presParOf" srcId="{AB163D47-422B-7247-876F-2078D705DA82}" destId="{2DF2E1B2-D750-554B-AD82-0EE69AA0062F}" srcOrd="0" destOrd="0" presId="urn:microsoft.com/office/officeart/2005/8/layout/process2"/>
    <dgm:cxn modelId="{47A24504-6A29-A24C-8A81-6EC46975D52F}" type="presParOf" srcId="{B988EC40-3FEC-6D40-8F68-35DE4936158D}" destId="{20B612BD-570A-A647-9ABA-6A4965BC2DDD}" srcOrd="8" destOrd="0" presId="urn:microsoft.com/office/officeart/2005/8/layout/process2"/>
    <dgm:cxn modelId="{232A5455-9588-8C40-AE5B-ED36383A36F3}" type="presParOf" srcId="{B988EC40-3FEC-6D40-8F68-35DE4936158D}" destId="{8BC18782-F328-F745-B797-2641FFAF5A5C}" srcOrd="9" destOrd="0" presId="urn:microsoft.com/office/officeart/2005/8/layout/process2"/>
    <dgm:cxn modelId="{B494EF98-489D-974D-9073-63CBB7A4A390}" type="presParOf" srcId="{8BC18782-F328-F745-B797-2641FFAF5A5C}" destId="{C78149BD-4ACE-974F-B271-F67BB9291F73}" srcOrd="0" destOrd="0" presId="urn:microsoft.com/office/officeart/2005/8/layout/process2"/>
    <dgm:cxn modelId="{7F676132-35DC-1F45-93C1-2B77C6825587}" type="presParOf" srcId="{B988EC40-3FEC-6D40-8F68-35DE4936158D}" destId="{5BBCAC69-D759-4E44-B31B-687118CEA329}" srcOrd="10" destOrd="0" presId="urn:microsoft.com/office/officeart/2005/8/layout/process2"/>
    <dgm:cxn modelId="{352B7091-7E52-4143-8994-D267545880FF}" type="presParOf" srcId="{B988EC40-3FEC-6D40-8F68-35DE4936158D}" destId="{F5A4D9D6-0DE1-0746-8D7B-EA53DC633844}" srcOrd="11" destOrd="0" presId="urn:microsoft.com/office/officeart/2005/8/layout/process2"/>
    <dgm:cxn modelId="{5627E195-DCC6-C344-9D1B-1FF33E5A15DA}" type="presParOf" srcId="{F5A4D9D6-0DE1-0746-8D7B-EA53DC633844}" destId="{42FD1BBD-BB34-B345-8580-3729A57056EF}" srcOrd="0" destOrd="0" presId="urn:microsoft.com/office/officeart/2005/8/layout/process2"/>
    <dgm:cxn modelId="{3405C033-A48C-8D4B-9E5D-BEE6AC81EF52}" type="presParOf" srcId="{B988EC40-3FEC-6D40-8F68-35DE4936158D}" destId="{AE116705-A0FD-6C43-8388-1EB0A1A9B0FE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EE57E-E6B1-014E-82CF-F570F224C643}" type="doc">
      <dgm:prSet loTypeId="urn:microsoft.com/office/officeart/2005/8/layout/process2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F4837E7-05FF-E841-AE76-86B2295E6B77}">
      <dgm:prSet phldrT="[Text]" custT="1"/>
      <dgm:spPr/>
      <dgm:t>
        <a:bodyPr/>
        <a:lstStyle/>
        <a:p>
          <a:pPr algn="l"/>
          <a:r>
            <a:rPr lang="en-US" sz="1600" b="1" dirty="0"/>
            <a:t>STEP 2: Line Manager provides brief overview, view and rationale</a:t>
          </a:r>
        </a:p>
      </dgm:t>
    </dgm:pt>
    <dgm:pt modelId="{0B789986-9F94-1D49-A8A2-BAB00C686755}" type="parTrans" cxnId="{7B29C75B-EECF-F94E-9907-F0B20FBE8F10}">
      <dgm:prSet/>
      <dgm:spPr/>
      <dgm:t>
        <a:bodyPr/>
        <a:lstStyle/>
        <a:p>
          <a:pPr algn="l"/>
          <a:endParaRPr lang="en-US"/>
        </a:p>
      </dgm:t>
    </dgm:pt>
    <dgm:pt modelId="{58B42460-3DDC-6741-8014-B50242128BB2}" type="sibTrans" cxnId="{7B29C75B-EECF-F94E-9907-F0B20FBE8F10}">
      <dgm:prSet/>
      <dgm:spPr/>
      <dgm:t>
        <a:bodyPr/>
        <a:lstStyle/>
        <a:p>
          <a:pPr algn="l"/>
          <a:endParaRPr lang="en-US" dirty="0"/>
        </a:p>
      </dgm:t>
    </dgm:pt>
    <dgm:pt modelId="{398AA6F3-2C93-374E-9BFD-6747204C7557}">
      <dgm:prSet phldrT="[Text]" custT="1"/>
      <dgm:spPr/>
      <dgm:t>
        <a:bodyPr/>
        <a:lstStyle/>
        <a:p>
          <a:pPr algn="l"/>
          <a:r>
            <a:rPr lang="en-US" sz="1600" b="1" dirty="0"/>
            <a:t>STEP 4: Contributors provide their evidence/examples</a:t>
          </a:r>
        </a:p>
      </dgm:t>
    </dgm:pt>
    <dgm:pt modelId="{7B572242-23C8-5442-AFDA-008AE0796851}" type="parTrans" cxnId="{43ADA162-1E5A-C546-BF99-7892CDE45504}">
      <dgm:prSet/>
      <dgm:spPr/>
      <dgm:t>
        <a:bodyPr/>
        <a:lstStyle/>
        <a:p>
          <a:pPr algn="l"/>
          <a:endParaRPr lang="en-US"/>
        </a:p>
      </dgm:t>
    </dgm:pt>
    <dgm:pt modelId="{CE227C34-22E6-CF40-A7D8-0E3448965323}" type="sibTrans" cxnId="{43ADA162-1E5A-C546-BF99-7892CDE45504}">
      <dgm:prSet/>
      <dgm:spPr/>
      <dgm:t>
        <a:bodyPr/>
        <a:lstStyle/>
        <a:p>
          <a:pPr algn="l"/>
          <a:endParaRPr lang="en-US" dirty="0"/>
        </a:p>
      </dgm:t>
    </dgm:pt>
    <dgm:pt modelId="{C6C6D259-621B-274C-BD4C-8884FBE5BA21}">
      <dgm:prSet phldrT="[Text]" custT="1"/>
      <dgm:spPr/>
      <dgm:t>
        <a:bodyPr/>
        <a:lstStyle/>
        <a:p>
          <a:pPr algn="l"/>
          <a:r>
            <a:rPr lang="en-US" sz="1600" b="1" dirty="0"/>
            <a:t>STEP 5: Facilitator brokers decisions about development, succession and feedback</a:t>
          </a:r>
        </a:p>
      </dgm:t>
    </dgm:pt>
    <dgm:pt modelId="{227100C4-5929-2D44-90C0-32B611183250}" type="parTrans" cxnId="{0336CE24-FD50-D54E-9457-2291A87EDEBB}">
      <dgm:prSet/>
      <dgm:spPr/>
      <dgm:t>
        <a:bodyPr/>
        <a:lstStyle/>
        <a:p>
          <a:pPr algn="l"/>
          <a:endParaRPr lang="en-US"/>
        </a:p>
      </dgm:t>
    </dgm:pt>
    <dgm:pt modelId="{9F20D16B-BFD7-444F-8AA2-D659B734F046}" type="sibTrans" cxnId="{0336CE24-FD50-D54E-9457-2291A87EDEBB}">
      <dgm:prSet/>
      <dgm:spPr/>
      <dgm:t>
        <a:bodyPr/>
        <a:lstStyle/>
        <a:p>
          <a:pPr algn="l"/>
          <a:endParaRPr lang="en-US" dirty="0"/>
        </a:p>
      </dgm:t>
    </dgm:pt>
    <dgm:pt modelId="{5F9E7BBC-D2FA-1E44-8930-8CE3400C93F4}">
      <dgm:prSet phldrT="[Text]" custT="1"/>
      <dgm:spPr/>
      <dgm:t>
        <a:bodyPr/>
        <a:lstStyle/>
        <a:p>
          <a:pPr algn="l"/>
          <a:r>
            <a:rPr lang="en-US" sz="1600" b="1" dirty="0"/>
            <a:t>STEP 1: Facilitator positions the session and steers discussion</a:t>
          </a:r>
        </a:p>
      </dgm:t>
    </dgm:pt>
    <dgm:pt modelId="{22E5B645-7044-504B-BF62-33E2CF59AF4C}" type="parTrans" cxnId="{15D4075C-64C2-0B44-9D98-432658F7B296}">
      <dgm:prSet/>
      <dgm:spPr/>
      <dgm:t>
        <a:bodyPr/>
        <a:lstStyle/>
        <a:p>
          <a:endParaRPr lang="en-US"/>
        </a:p>
      </dgm:t>
    </dgm:pt>
    <dgm:pt modelId="{644BB8B1-8363-5840-8A8A-081C5FB7673D}" type="sibTrans" cxnId="{15D4075C-64C2-0B44-9D98-432658F7B296}">
      <dgm:prSet/>
      <dgm:spPr/>
      <dgm:t>
        <a:bodyPr/>
        <a:lstStyle/>
        <a:p>
          <a:endParaRPr lang="en-US" dirty="0"/>
        </a:p>
      </dgm:t>
    </dgm:pt>
    <dgm:pt modelId="{46B693AD-E2A0-0644-B76A-D8BBBCBD4B2D}">
      <dgm:prSet phldrT="[Text]" custT="1"/>
      <dgm:spPr/>
      <dgm:t>
        <a:bodyPr/>
        <a:lstStyle/>
        <a:p>
          <a:pPr algn="l"/>
          <a:r>
            <a:rPr lang="en-US" sz="1600" b="1" dirty="0"/>
            <a:t>STEP 3: Contributors ask questions, Line Manager responds</a:t>
          </a:r>
        </a:p>
      </dgm:t>
    </dgm:pt>
    <dgm:pt modelId="{FD2FDF95-43A9-7D4D-A1FE-D603CE856670}" type="parTrans" cxnId="{5EE5821C-9134-B04B-B09E-A83EF92E8386}">
      <dgm:prSet/>
      <dgm:spPr/>
      <dgm:t>
        <a:bodyPr/>
        <a:lstStyle/>
        <a:p>
          <a:endParaRPr lang="en-US"/>
        </a:p>
      </dgm:t>
    </dgm:pt>
    <dgm:pt modelId="{E5D27641-4DA9-1B42-BE42-FBA0744188B7}" type="sibTrans" cxnId="{5EE5821C-9134-B04B-B09E-A83EF92E8386}">
      <dgm:prSet/>
      <dgm:spPr/>
      <dgm:t>
        <a:bodyPr/>
        <a:lstStyle/>
        <a:p>
          <a:endParaRPr lang="en-US" dirty="0"/>
        </a:p>
      </dgm:t>
    </dgm:pt>
    <dgm:pt modelId="{B988EC40-3FEC-6D40-8F68-35DE4936158D}" type="pres">
      <dgm:prSet presAssocID="{041EE57E-E6B1-014E-82CF-F570F224C643}" presName="linearFlow" presStyleCnt="0">
        <dgm:presLayoutVars>
          <dgm:resizeHandles val="exact"/>
        </dgm:presLayoutVars>
      </dgm:prSet>
      <dgm:spPr/>
    </dgm:pt>
    <dgm:pt modelId="{37DEFC90-6869-624A-8427-D56D1487269B}" type="pres">
      <dgm:prSet presAssocID="{5F9E7BBC-D2FA-1E44-8930-8CE3400C93F4}" presName="node" presStyleLbl="node1" presStyleIdx="0" presStyleCnt="5" custScaleX="343847">
        <dgm:presLayoutVars>
          <dgm:bulletEnabled val="1"/>
        </dgm:presLayoutVars>
      </dgm:prSet>
      <dgm:spPr/>
    </dgm:pt>
    <dgm:pt modelId="{C4C1925C-7359-2C4B-85DB-F18D7F986685}" type="pres">
      <dgm:prSet presAssocID="{644BB8B1-8363-5840-8A8A-081C5FB7673D}" presName="sibTrans" presStyleLbl="sibTrans2D1" presStyleIdx="0" presStyleCnt="4"/>
      <dgm:spPr/>
    </dgm:pt>
    <dgm:pt modelId="{8A2EE99D-A4C1-C44B-A3E0-F3C29608C530}" type="pres">
      <dgm:prSet presAssocID="{644BB8B1-8363-5840-8A8A-081C5FB7673D}" presName="connectorText" presStyleLbl="sibTrans2D1" presStyleIdx="0" presStyleCnt="4"/>
      <dgm:spPr/>
    </dgm:pt>
    <dgm:pt modelId="{95760030-4DDF-9F45-9F45-41A91D8911E3}" type="pres">
      <dgm:prSet presAssocID="{1F4837E7-05FF-E841-AE76-86B2295E6B77}" presName="node" presStyleLbl="node1" presStyleIdx="1" presStyleCnt="5" custScaleX="344984">
        <dgm:presLayoutVars>
          <dgm:bulletEnabled val="1"/>
        </dgm:presLayoutVars>
      </dgm:prSet>
      <dgm:spPr/>
    </dgm:pt>
    <dgm:pt modelId="{39C3996B-A428-5F4D-B6E6-198D065DC5DC}" type="pres">
      <dgm:prSet presAssocID="{58B42460-3DDC-6741-8014-B50242128BB2}" presName="sibTrans" presStyleLbl="sibTrans2D1" presStyleIdx="1" presStyleCnt="4"/>
      <dgm:spPr/>
    </dgm:pt>
    <dgm:pt modelId="{BDCA82A8-4F58-C748-85F2-2FDD8B61E59B}" type="pres">
      <dgm:prSet presAssocID="{58B42460-3DDC-6741-8014-B50242128BB2}" presName="connectorText" presStyleLbl="sibTrans2D1" presStyleIdx="1" presStyleCnt="4"/>
      <dgm:spPr/>
    </dgm:pt>
    <dgm:pt modelId="{EFA82B21-BCEB-BF4E-8539-27D30F56C806}" type="pres">
      <dgm:prSet presAssocID="{46B693AD-E2A0-0644-B76A-D8BBBCBD4B2D}" presName="node" presStyleLbl="node1" presStyleIdx="2" presStyleCnt="5" custScaleX="343847">
        <dgm:presLayoutVars>
          <dgm:bulletEnabled val="1"/>
        </dgm:presLayoutVars>
      </dgm:prSet>
      <dgm:spPr/>
    </dgm:pt>
    <dgm:pt modelId="{AB163D47-422B-7247-876F-2078D705DA82}" type="pres">
      <dgm:prSet presAssocID="{E5D27641-4DA9-1B42-BE42-FBA0744188B7}" presName="sibTrans" presStyleLbl="sibTrans2D1" presStyleIdx="2" presStyleCnt="4"/>
      <dgm:spPr/>
    </dgm:pt>
    <dgm:pt modelId="{2DF2E1B2-D750-554B-AD82-0EE69AA0062F}" type="pres">
      <dgm:prSet presAssocID="{E5D27641-4DA9-1B42-BE42-FBA0744188B7}" presName="connectorText" presStyleLbl="sibTrans2D1" presStyleIdx="2" presStyleCnt="4"/>
      <dgm:spPr/>
    </dgm:pt>
    <dgm:pt modelId="{20B612BD-570A-A647-9ABA-6A4965BC2DDD}" type="pres">
      <dgm:prSet presAssocID="{398AA6F3-2C93-374E-9BFD-6747204C7557}" presName="node" presStyleLbl="node1" presStyleIdx="3" presStyleCnt="5" custScaleX="344984">
        <dgm:presLayoutVars>
          <dgm:bulletEnabled val="1"/>
        </dgm:presLayoutVars>
      </dgm:prSet>
      <dgm:spPr/>
    </dgm:pt>
    <dgm:pt modelId="{8BC18782-F328-F745-B797-2641FFAF5A5C}" type="pres">
      <dgm:prSet presAssocID="{CE227C34-22E6-CF40-A7D8-0E3448965323}" presName="sibTrans" presStyleLbl="sibTrans2D1" presStyleIdx="3" presStyleCnt="4"/>
      <dgm:spPr/>
    </dgm:pt>
    <dgm:pt modelId="{C78149BD-4ACE-974F-B271-F67BB9291F73}" type="pres">
      <dgm:prSet presAssocID="{CE227C34-22E6-CF40-A7D8-0E3448965323}" presName="connectorText" presStyleLbl="sibTrans2D1" presStyleIdx="3" presStyleCnt="4"/>
      <dgm:spPr/>
    </dgm:pt>
    <dgm:pt modelId="{5BBCAC69-D759-4E44-B31B-687118CEA329}" type="pres">
      <dgm:prSet presAssocID="{C6C6D259-621B-274C-BD4C-8884FBE5BA21}" presName="node" presStyleLbl="node1" presStyleIdx="4" presStyleCnt="5" custScaleX="344984">
        <dgm:presLayoutVars>
          <dgm:bulletEnabled val="1"/>
        </dgm:presLayoutVars>
      </dgm:prSet>
      <dgm:spPr/>
    </dgm:pt>
  </dgm:ptLst>
  <dgm:cxnLst>
    <dgm:cxn modelId="{12539305-7E31-2548-AF8D-123D17A2FAFE}" type="presOf" srcId="{644BB8B1-8363-5840-8A8A-081C5FB7673D}" destId="{8A2EE99D-A4C1-C44B-A3E0-F3C29608C530}" srcOrd="1" destOrd="0" presId="urn:microsoft.com/office/officeart/2005/8/layout/process2"/>
    <dgm:cxn modelId="{0550D207-0A03-4641-B6B2-D07DCF8680B7}" type="presOf" srcId="{5F9E7BBC-D2FA-1E44-8930-8CE3400C93F4}" destId="{37DEFC90-6869-624A-8427-D56D1487269B}" srcOrd="0" destOrd="0" presId="urn:microsoft.com/office/officeart/2005/8/layout/process2"/>
    <dgm:cxn modelId="{25E6420B-9173-6A4C-81B5-C03867CBA9E0}" type="presOf" srcId="{46B693AD-E2A0-0644-B76A-D8BBBCBD4B2D}" destId="{EFA82B21-BCEB-BF4E-8539-27D30F56C806}" srcOrd="0" destOrd="0" presId="urn:microsoft.com/office/officeart/2005/8/layout/process2"/>
    <dgm:cxn modelId="{90094315-A250-1C44-8917-225206D4E229}" type="presOf" srcId="{E5D27641-4DA9-1B42-BE42-FBA0744188B7}" destId="{AB163D47-422B-7247-876F-2078D705DA82}" srcOrd="0" destOrd="0" presId="urn:microsoft.com/office/officeart/2005/8/layout/process2"/>
    <dgm:cxn modelId="{5EE5821C-9134-B04B-B09E-A83EF92E8386}" srcId="{041EE57E-E6B1-014E-82CF-F570F224C643}" destId="{46B693AD-E2A0-0644-B76A-D8BBBCBD4B2D}" srcOrd="2" destOrd="0" parTransId="{FD2FDF95-43A9-7D4D-A1FE-D603CE856670}" sibTransId="{E5D27641-4DA9-1B42-BE42-FBA0744188B7}"/>
    <dgm:cxn modelId="{0336CE24-FD50-D54E-9457-2291A87EDEBB}" srcId="{041EE57E-E6B1-014E-82CF-F570F224C643}" destId="{C6C6D259-621B-274C-BD4C-8884FBE5BA21}" srcOrd="4" destOrd="0" parTransId="{227100C4-5929-2D44-90C0-32B611183250}" sibTransId="{9F20D16B-BFD7-444F-8AA2-D659B734F046}"/>
    <dgm:cxn modelId="{A8FB1128-9BF6-3047-A18A-F1A7E4355DBC}" type="presOf" srcId="{58B42460-3DDC-6741-8014-B50242128BB2}" destId="{BDCA82A8-4F58-C748-85F2-2FDD8B61E59B}" srcOrd="1" destOrd="0" presId="urn:microsoft.com/office/officeart/2005/8/layout/process2"/>
    <dgm:cxn modelId="{C9054932-ACBB-A649-8FED-F7493B354926}" type="presOf" srcId="{CE227C34-22E6-CF40-A7D8-0E3448965323}" destId="{C78149BD-4ACE-974F-B271-F67BB9291F73}" srcOrd="1" destOrd="0" presId="urn:microsoft.com/office/officeart/2005/8/layout/process2"/>
    <dgm:cxn modelId="{006FA437-5F19-AE4B-980C-2B0F823D30E9}" type="presOf" srcId="{CE227C34-22E6-CF40-A7D8-0E3448965323}" destId="{8BC18782-F328-F745-B797-2641FFAF5A5C}" srcOrd="0" destOrd="0" presId="urn:microsoft.com/office/officeart/2005/8/layout/process2"/>
    <dgm:cxn modelId="{1FF8F33B-0A46-4443-9304-B72BE0542CC8}" type="presOf" srcId="{1F4837E7-05FF-E841-AE76-86B2295E6B77}" destId="{95760030-4DDF-9F45-9F45-41A91D8911E3}" srcOrd="0" destOrd="0" presId="urn:microsoft.com/office/officeart/2005/8/layout/process2"/>
    <dgm:cxn modelId="{82207B55-0C9B-3043-9C70-EA7282E1CCB4}" type="presOf" srcId="{C6C6D259-621B-274C-BD4C-8884FBE5BA21}" destId="{5BBCAC69-D759-4E44-B31B-687118CEA329}" srcOrd="0" destOrd="0" presId="urn:microsoft.com/office/officeart/2005/8/layout/process2"/>
    <dgm:cxn modelId="{7B29C75B-EECF-F94E-9907-F0B20FBE8F10}" srcId="{041EE57E-E6B1-014E-82CF-F570F224C643}" destId="{1F4837E7-05FF-E841-AE76-86B2295E6B77}" srcOrd="1" destOrd="0" parTransId="{0B789986-9F94-1D49-A8A2-BAB00C686755}" sibTransId="{58B42460-3DDC-6741-8014-B50242128BB2}"/>
    <dgm:cxn modelId="{15D4075C-64C2-0B44-9D98-432658F7B296}" srcId="{041EE57E-E6B1-014E-82CF-F570F224C643}" destId="{5F9E7BBC-D2FA-1E44-8930-8CE3400C93F4}" srcOrd="0" destOrd="0" parTransId="{22E5B645-7044-504B-BF62-33E2CF59AF4C}" sibTransId="{644BB8B1-8363-5840-8A8A-081C5FB7673D}"/>
    <dgm:cxn modelId="{2E47E45E-0359-1941-8E9D-B8BE552B51B9}" type="presOf" srcId="{E5D27641-4DA9-1B42-BE42-FBA0744188B7}" destId="{2DF2E1B2-D750-554B-AD82-0EE69AA0062F}" srcOrd="1" destOrd="0" presId="urn:microsoft.com/office/officeart/2005/8/layout/process2"/>
    <dgm:cxn modelId="{43ADA162-1E5A-C546-BF99-7892CDE45504}" srcId="{041EE57E-E6B1-014E-82CF-F570F224C643}" destId="{398AA6F3-2C93-374E-9BFD-6747204C7557}" srcOrd="3" destOrd="0" parTransId="{7B572242-23C8-5442-AFDA-008AE0796851}" sibTransId="{CE227C34-22E6-CF40-A7D8-0E3448965323}"/>
    <dgm:cxn modelId="{3FFA8B66-4EE9-5E46-AEED-FF42C4941C0C}" type="presOf" srcId="{644BB8B1-8363-5840-8A8A-081C5FB7673D}" destId="{C4C1925C-7359-2C4B-85DB-F18D7F986685}" srcOrd="0" destOrd="0" presId="urn:microsoft.com/office/officeart/2005/8/layout/process2"/>
    <dgm:cxn modelId="{2FE3808E-A45A-5D41-8ED4-0828696AA56F}" type="presOf" srcId="{041EE57E-E6B1-014E-82CF-F570F224C643}" destId="{B988EC40-3FEC-6D40-8F68-35DE4936158D}" srcOrd="0" destOrd="0" presId="urn:microsoft.com/office/officeart/2005/8/layout/process2"/>
    <dgm:cxn modelId="{8AE43DB9-2CE7-4C4D-9267-A505B0570C5E}" type="presOf" srcId="{58B42460-3DDC-6741-8014-B50242128BB2}" destId="{39C3996B-A428-5F4D-B6E6-198D065DC5DC}" srcOrd="0" destOrd="0" presId="urn:microsoft.com/office/officeart/2005/8/layout/process2"/>
    <dgm:cxn modelId="{9F1C9EF5-B659-4B46-8D73-6772AC5C852E}" type="presOf" srcId="{398AA6F3-2C93-374E-9BFD-6747204C7557}" destId="{20B612BD-570A-A647-9ABA-6A4965BC2DDD}" srcOrd="0" destOrd="0" presId="urn:microsoft.com/office/officeart/2005/8/layout/process2"/>
    <dgm:cxn modelId="{13711A4F-64BA-7442-9460-36B6EE202DF3}" type="presParOf" srcId="{B988EC40-3FEC-6D40-8F68-35DE4936158D}" destId="{37DEFC90-6869-624A-8427-D56D1487269B}" srcOrd="0" destOrd="0" presId="urn:microsoft.com/office/officeart/2005/8/layout/process2"/>
    <dgm:cxn modelId="{2F891A58-776B-2246-9C28-51362D3450B9}" type="presParOf" srcId="{B988EC40-3FEC-6D40-8F68-35DE4936158D}" destId="{C4C1925C-7359-2C4B-85DB-F18D7F986685}" srcOrd="1" destOrd="0" presId="urn:microsoft.com/office/officeart/2005/8/layout/process2"/>
    <dgm:cxn modelId="{D3C5C4EE-C21B-D34A-BC42-854F510DF88B}" type="presParOf" srcId="{C4C1925C-7359-2C4B-85DB-F18D7F986685}" destId="{8A2EE99D-A4C1-C44B-A3E0-F3C29608C530}" srcOrd="0" destOrd="0" presId="urn:microsoft.com/office/officeart/2005/8/layout/process2"/>
    <dgm:cxn modelId="{34E28D57-573B-AD4D-A889-FBACFA52785E}" type="presParOf" srcId="{B988EC40-3FEC-6D40-8F68-35DE4936158D}" destId="{95760030-4DDF-9F45-9F45-41A91D8911E3}" srcOrd="2" destOrd="0" presId="urn:microsoft.com/office/officeart/2005/8/layout/process2"/>
    <dgm:cxn modelId="{C226DB60-2CBE-3142-BE0D-5F6698F398E0}" type="presParOf" srcId="{B988EC40-3FEC-6D40-8F68-35DE4936158D}" destId="{39C3996B-A428-5F4D-B6E6-198D065DC5DC}" srcOrd="3" destOrd="0" presId="urn:microsoft.com/office/officeart/2005/8/layout/process2"/>
    <dgm:cxn modelId="{B4370164-F75B-F741-9735-98E9923580C1}" type="presParOf" srcId="{39C3996B-A428-5F4D-B6E6-198D065DC5DC}" destId="{BDCA82A8-4F58-C748-85F2-2FDD8B61E59B}" srcOrd="0" destOrd="0" presId="urn:microsoft.com/office/officeart/2005/8/layout/process2"/>
    <dgm:cxn modelId="{BD3BEBFF-F3AF-2F41-8DFF-BD3587E2F6D4}" type="presParOf" srcId="{B988EC40-3FEC-6D40-8F68-35DE4936158D}" destId="{EFA82B21-BCEB-BF4E-8539-27D30F56C806}" srcOrd="4" destOrd="0" presId="urn:microsoft.com/office/officeart/2005/8/layout/process2"/>
    <dgm:cxn modelId="{2A2C81A8-36F4-8548-AC82-3E9E7B0BF4F5}" type="presParOf" srcId="{B988EC40-3FEC-6D40-8F68-35DE4936158D}" destId="{AB163D47-422B-7247-876F-2078D705DA82}" srcOrd="5" destOrd="0" presId="urn:microsoft.com/office/officeart/2005/8/layout/process2"/>
    <dgm:cxn modelId="{D844769E-BA3D-904E-86A5-10E42298F14F}" type="presParOf" srcId="{AB163D47-422B-7247-876F-2078D705DA82}" destId="{2DF2E1B2-D750-554B-AD82-0EE69AA0062F}" srcOrd="0" destOrd="0" presId="urn:microsoft.com/office/officeart/2005/8/layout/process2"/>
    <dgm:cxn modelId="{47A24504-6A29-A24C-8A81-6EC46975D52F}" type="presParOf" srcId="{B988EC40-3FEC-6D40-8F68-35DE4936158D}" destId="{20B612BD-570A-A647-9ABA-6A4965BC2DDD}" srcOrd="6" destOrd="0" presId="urn:microsoft.com/office/officeart/2005/8/layout/process2"/>
    <dgm:cxn modelId="{232A5455-9588-8C40-AE5B-ED36383A36F3}" type="presParOf" srcId="{B988EC40-3FEC-6D40-8F68-35DE4936158D}" destId="{8BC18782-F328-F745-B797-2641FFAF5A5C}" srcOrd="7" destOrd="0" presId="urn:microsoft.com/office/officeart/2005/8/layout/process2"/>
    <dgm:cxn modelId="{B494EF98-489D-974D-9073-63CBB7A4A390}" type="presParOf" srcId="{8BC18782-F328-F745-B797-2641FFAF5A5C}" destId="{C78149BD-4ACE-974F-B271-F67BB9291F73}" srcOrd="0" destOrd="0" presId="urn:microsoft.com/office/officeart/2005/8/layout/process2"/>
    <dgm:cxn modelId="{7F676132-35DC-1F45-93C1-2B77C6825587}" type="presParOf" srcId="{B988EC40-3FEC-6D40-8F68-35DE4936158D}" destId="{5BBCAC69-D759-4E44-B31B-687118CEA32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CF788-9AD8-3944-B554-A0F4633D2BB8}">
      <dsp:nvSpPr>
        <dsp:cNvPr id="0" name=""/>
        <dsp:cNvSpPr/>
      </dsp:nvSpPr>
      <dsp:spPr>
        <a:xfrm>
          <a:off x="587107" y="3257"/>
          <a:ext cx="7322729" cy="53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1: Preparation/Briefing</a:t>
          </a:r>
        </a:p>
      </dsp:txBody>
      <dsp:txXfrm>
        <a:off x="602722" y="18872"/>
        <a:ext cx="7291499" cy="501890"/>
      </dsp:txXfrm>
    </dsp:sp>
    <dsp:sp modelId="{04E7A6DA-B52A-9949-9902-77FF305FF49E}">
      <dsp:nvSpPr>
        <dsp:cNvPr id="0" name=""/>
        <dsp:cNvSpPr/>
      </dsp:nvSpPr>
      <dsp:spPr>
        <a:xfrm rot="5400000">
          <a:off x="4148511" y="549705"/>
          <a:ext cx="199920" cy="239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4176500" y="569697"/>
        <a:ext cx="143942" cy="139944"/>
      </dsp:txXfrm>
    </dsp:sp>
    <dsp:sp modelId="{37DEFC90-6869-624A-8427-D56D1487269B}">
      <dsp:nvSpPr>
        <dsp:cNvPr id="0" name=""/>
        <dsp:cNvSpPr/>
      </dsp:nvSpPr>
      <dsp:spPr>
        <a:xfrm>
          <a:off x="582234" y="802937"/>
          <a:ext cx="7332474" cy="53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2: Facilitator positions the session and steers discussion</a:t>
          </a:r>
        </a:p>
      </dsp:txBody>
      <dsp:txXfrm>
        <a:off x="597849" y="818552"/>
        <a:ext cx="7301244" cy="501890"/>
      </dsp:txXfrm>
    </dsp:sp>
    <dsp:sp modelId="{C4C1925C-7359-2C4B-85DB-F18D7F986685}">
      <dsp:nvSpPr>
        <dsp:cNvPr id="0" name=""/>
        <dsp:cNvSpPr/>
      </dsp:nvSpPr>
      <dsp:spPr>
        <a:xfrm rot="5400000">
          <a:off x="4148511" y="1349386"/>
          <a:ext cx="199920" cy="239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0105"/>
                <a:satOff val="-10098"/>
                <a:lumOff val="875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0105"/>
                <a:satOff val="-10098"/>
                <a:lumOff val="875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0105"/>
                <a:satOff val="-10098"/>
                <a:lumOff val="8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4176500" y="1369378"/>
        <a:ext cx="143942" cy="139944"/>
      </dsp:txXfrm>
    </dsp:sp>
    <dsp:sp modelId="{95760030-4DDF-9F45-9F45-41A91D8911E3}">
      <dsp:nvSpPr>
        <dsp:cNvPr id="0" name=""/>
        <dsp:cNvSpPr/>
      </dsp:nvSpPr>
      <dsp:spPr>
        <a:xfrm>
          <a:off x="570111" y="1602618"/>
          <a:ext cx="7356721" cy="53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3: Line Managers provide brief overview, view and rationale</a:t>
          </a:r>
        </a:p>
      </dsp:txBody>
      <dsp:txXfrm>
        <a:off x="585726" y="1618233"/>
        <a:ext cx="7325491" cy="501890"/>
      </dsp:txXfrm>
    </dsp:sp>
    <dsp:sp modelId="{39C3996B-A428-5F4D-B6E6-198D065DC5DC}">
      <dsp:nvSpPr>
        <dsp:cNvPr id="0" name=""/>
        <dsp:cNvSpPr/>
      </dsp:nvSpPr>
      <dsp:spPr>
        <a:xfrm rot="5400000">
          <a:off x="4148511" y="2149067"/>
          <a:ext cx="199920" cy="239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60209"/>
                <a:satOff val="-20197"/>
                <a:lumOff val="1750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60209"/>
                <a:satOff val="-20197"/>
                <a:lumOff val="1750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60209"/>
                <a:satOff val="-20197"/>
                <a:lumOff val="175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4176500" y="2169059"/>
        <a:ext cx="143942" cy="139944"/>
      </dsp:txXfrm>
    </dsp:sp>
    <dsp:sp modelId="{EFA82B21-BCEB-BF4E-8539-27D30F56C806}">
      <dsp:nvSpPr>
        <dsp:cNvPr id="0" name=""/>
        <dsp:cNvSpPr/>
      </dsp:nvSpPr>
      <dsp:spPr>
        <a:xfrm>
          <a:off x="582234" y="2402299"/>
          <a:ext cx="7332474" cy="53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4: Contributors ask questions, Line Managers responds</a:t>
          </a:r>
        </a:p>
      </dsp:txBody>
      <dsp:txXfrm>
        <a:off x="597849" y="2417914"/>
        <a:ext cx="7301244" cy="501890"/>
      </dsp:txXfrm>
    </dsp:sp>
    <dsp:sp modelId="{AB163D47-422B-7247-876F-2078D705DA82}">
      <dsp:nvSpPr>
        <dsp:cNvPr id="0" name=""/>
        <dsp:cNvSpPr/>
      </dsp:nvSpPr>
      <dsp:spPr>
        <a:xfrm rot="5400000">
          <a:off x="4148511" y="2948747"/>
          <a:ext cx="199920" cy="239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40314"/>
                <a:satOff val="-30295"/>
                <a:lumOff val="26256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540314"/>
                <a:satOff val="-30295"/>
                <a:lumOff val="26256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540314"/>
                <a:satOff val="-30295"/>
                <a:lumOff val="262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4176500" y="2968739"/>
        <a:ext cx="143942" cy="139944"/>
      </dsp:txXfrm>
    </dsp:sp>
    <dsp:sp modelId="{20B612BD-570A-A647-9ABA-6A4965BC2DDD}">
      <dsp:nvSpPr>
        <dsp:cNvPr id="0" name=""/>
        <dsp:cNvSpPr/>
      </dsp:nvSpPr>
      <dsp:spPr>
        <a:xfrm>
          <a:off x="570111" y="3201979"/>
          <a:ext cx="7356721" cy="53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5: Contributors provide their evidence/examples</a:t>
          </a:r>
        </a:p>
      </dsp:txBody>
      <dsp:txXfrm>
        <a:off x="585726" y="3217594"/>
        <a:ext cx="7325491" cy="501890"/>
      </dsp:txXfrm>
    </dsp:sp>
    <dsp:sp modelId="{8BC18782-F328-F745-B797-2641FFAF5A5C}">
      <dsp:nvSpPr>
        <dsp:cNvPr id="0" name=""/>
        <dsp:cNvSpPr/>
      </dsp:nvSpPr>
      <dsp:spPr>
        <a:xfrm rot="5400000">
          <a:off x="4148511" y="3748428"/>
          <a:ext cx="199920" cy="239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720418"/>
                <a:satOff val="-40394"/>
                <a:lumOff val="3500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720418"/>
                <a:satOff val="-40394"/>
                <a:lumOff val="3500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720418"/>
                <a:satOff val="-40394"/>
                <a:lumOff val="350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4176500" y="3768420"/>
        <a:ext cx="143942" cy="139944"/>
      </dsp:txXfrm>
    </dsp:sp>
    <dsp:sp modelId="{5BBCAC69-D759-4E44-B31B-687118CEA329}">
      <dsp:nvSpPr>
        <dsp:cNvPr id="0" name=""/>
        <dsp:cNvSpPr/>
      </dsp:nvSpPr>
      <dsp:spPr>
        <a:xfrm>
          <a:off x="570111" y="4001660"/>
          <a:ext cx="7356721" cy="53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6: Facilitator brokers decisions about development, succession and feedback</a:t>
          </a:r>
        </a:p>
      </dsp:txBody>
      <dsp:txXfrm>
        <a:off x="585726" y="4017275"/>
        <a:ext cx="7325491" cy="501890"/>
      </dsp:txXfrm>
    </dsp:sp>
    <dsp:sp modelId="{F5A4D9D6-0DE1-0746-8D7B-EA53DC633844}">
      <dsp:nvSpPr>
        <dsp:cNvPr id="0" name=""/>
        <dsp:cNvSpPr/>
      </dsp:nvSpPr>
      <dsp:spPr>
        <a:xfrm rot="5400000">
          <a:off x="4148511" y="4548109"/>
          <a:ext cx="199920" cy="239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900523"/>
                <a:satOff val="-50492"/>
                <a:lumOff val="4376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900523"/>
                <a:satOff val="-50492"/>
                <a:lumOff val="4376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900523"/>
                <a:satOff val="-50492"/>
                <a:lumOff val="437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4176500" y="4568101"/>
        <a:ext cx="143942" cy="139944"/>
      </dsp:txXfrm>
    </dsp:sp>
    <dsp:sp modelId="{AE116705-A0FD-6C43-8388-1EB0A1A9B0FE}">
      <dsp:nvSpPr>
        <dsp:cNvPr id="0" name=""/>
        <dsp:cNvSpPr/>
      </dsp:nvSpPr>
      <dsp:spPr>
        <a:xfrm>
          <a:off x="570111" y="4801341"/>
          <a:ext cx="7356721" cy="53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7: S</a:t>
          </a:r>
          <a:r>
            <a:rPr lang="en-US" altLang="en-US" sz="1600" b="1" kern="1200" dirty="0"/>
            <a:t>uccession plan finalised,  feedback given to individual, actions implemented</a:t>
          </a:r>
          <a:endParaRPr lang="en-US" sz="1600" b="1" kern="1200" dirty="0"/>
        </a:p>
      </dsp:txBody>
      <dsp:txXfrm>
        <a:off x="585726" y="4816956"/>
        <a:ext cx="7325491" cy="501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EFC90-6869-624A-8427-D56D1487269B}">
      <dsp:nvSpPr>
        <dsp:cNvPr id="0" name=""/>
        <dsp:cNvSpPr/>
      </dsp:nvSpPr>
      <dsp:spPr>
        <a:xfrm>
          <a:off x="13883" y="3031"/>
          <a:ext cx="8397168" cy="70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1: Facilitator positions the session and steers discussion</a:t>
          </a:r>
        </a:p>
      </dsp:txBody>
      <dsp:txXfrm>
        <a:off x="34647" y="23795"/>
        <a:ext cx="8355640" cy="667398"/>
      </dsp:txXfrm>
    </dsp:sp>
    <dsp:sp modelId="{C4C1925C-7359-2C4B-85DB-F18D7F986685}">
      <dsp:nvSpPr>
        <dsp:cNvPr id="0" name=""/>
        <dsp:cNvSpPr/>
      </dsp:nvSpPr>
      <dsp:spPr>
        <a:xfrm rot="5400000">
          <a:off x="4079543" y="729681"/>
          <a:ext cx="265847" cy="319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4116761" y="756266"/>
        <a:ext cx="191411" cy="186093"/>
      </dsp:txXfrm>
    </dsp:sp>
    <dsp:sp modelId="{95760030-4DDF-9F45-9F45-41A91D8911E3}">
      <dsp:nvSpPr>
        <dsp:cNvPr id="0" name=""/>
        <dsp:cNvSpPr/>
      </dsp:nvSpPr>
      <dsp:spPr>
        <a:xfrm>
          <a:off x="0" y="1066422"/>
          <a:ext cx="8424935" cy="70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2: Line Manager provides brief overview, view and rationale</a:t>
          </a:r>
        </a:p>
      </dsp:txBody>
      <dsp:txXfrm>
        <a:off x="20764" y="1087186"/>
        <a:ext cx="8383407" cy="667398"/>
      </dsp:txXfrm>
    </dsp:sp>
    <dsp:sp modelId="{39C3996B-A428-5F4D-B6E6-198D065DC5DC}">
      <dsp:nvSpPr>
        <dsp:cNvPr id="0" name=""/>
        <dsp:cNvSpPr/>
      </dsp:nvSpPr>
      <dsp:spPr>
        <a:xfrm rot="5400000">
          <a:off x="4079543" y="1793071"/>
          <a:ext cx="265847" cy="319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0174"/>
                <a:satOff val="-16831"/>
                <a:lumOff val="1458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00174"/>
                <a:satOff val="-16831"/>
                <a:lumOff val="1458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00174"/>
                <a:satOff val="-16831"/>
                <a:lumOff val="145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4116761" y="1819656"/>
        <a:ext cx="191411" cy="186093"/>
      </dsp:txXfrm>
    </dsp:sp>
    <dsp:sp modelId="{EFA82B21-BCEB-BF4E-8539-27D30F56C806}">
      <dsp:nvSpPr>
        <dsp:cNvPr id="0" name=""/>
        <dsp:cNvSpPr/>
      </dsp:nvSpPr>
      <dsp:spPr>
        <a:xfrm>
          <a:off x="13883" y="2129812"/>
          <a:ext cx="8397168" cy="70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3: Contributors ask questions, Line Manager responds</a:t>
          </a:r>
        </a:p>
      </dsp:txBody>
      <dsp:txXfrm>
        <a:off x="34647" y="2150576"/>
        <a:ext cx="8355640" cy="667398"/>
      </dsp:txXfrm>
    </dsp:sp>
    <dsp:sp modelId="{AB163D47-422B-7247-876F-2078D705DA82}">
      <dsp:nvSpPr>
        <dsp:cNvPr id="0" name=""/>
        <dsp:cNvSpPr/>
      </dsp:nvSpPr>
      <dsp:spPr>
        <a:xfrm rot="5400000">
          <a:off x="4079543" y="2856462"/>
          <a:ext cx="265847" cy="319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00349"/>
                <a:satOff val="-33661"/>
                <a:lumOff val="29173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600349"/>
                <a:satOff val="-33661"/>
                <a:lumOff val="29173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600349"/>
                <a:satOff val="-33661"/>
                <a:lumOff val="291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4116761" y="2883047"/>
        <a:ext cx="191411" cy="186093"/>
      </dsp:txXfrm>
    </dsp:sp>
    <dsp:sp modelId="{20B612BD-570A-A647-9ABA-6A4965BC2DDD}">
      <dsp:nvSpPr>
        <dsp:cNvPr id="0" name=""/>
        <dsp:cNvSpPr/>
      </dsp:nvSpPr>
      <dsp:spPr>
        <a:xfrm>
          <a:off x="0" y="3193202"/>
          <a:ext cx="8424935" cy="70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4: Contributors provide their evidence/examples</a:t>
          </a:r>
        </a:p>
      </dsp:txBody>
      <dsp:txXfrm>
        <a:off x="20764" y="3213966"/>
        <a:ext cx="8383407" cy="667398"/>
      </dsp:txXfrm>
    </dsp:sp>
    <dsp:sp modelId="{8BC18782-F328-F745-B797-2641FFAF5A5C}">
      <dsp:nvSpPr>
        <dsp:cNvPr id="0" name=""/>
        <dsp:cNvSpPr/>
      </dsp:nvSpPr>
      <dsp:spPr>
        <a:xfrm rot="5400000">
          <a:off x="4079543" y="3919852"/>
          <a:ext cx="265847" cy="319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900523"/>
                <a:satOff val="-50492"/>
                <a:lumOff val="4376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900523"/>
                <a:satOff val="-50492"/>
                <a:lumOff val="4376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900523"/>
                <a:satOff val="-50492"/>
                <a:lumOff val="437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-5400000">
        <a:off x="4116761" y="3946437"/>
        <a:ext cx="191411" cy="186093"/>
      </dsp:txXfrm>
    </dsp:sp>
    <dsp:sp modelId="{5BBCAC69-D759-4E44-B31B-687118CEA329}">
      <dsp:nvSpPr>
        <dsp:cNvPr id="0" name=""/>
        <dsp:cNvSpPr/>
      </dsp:nvSpPr>
      <dsp:spPr>
        <a:xfrm>
          <a:off x="0" y="4256592"/>
          <a:ext cx="8424935" cy="70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STEP 5: Facilitator brokers decisions about development, succession and feedback</a:t>
          </a:r>
        </a:p>
      </dsp:txBody>
      <dsp:txXfrm>
        <a:off x="20764" y="4277356"/>
        <a:ext cx="8383407" cy="667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29208" y="298376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z="1400" dirty="0"/>
              <a:t>The NHS Leadership Academy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89040" y="298376"/>
            <a:ext cx="252028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04F3-867E-436D-A923-E8583AA432EE}" type="datetimeFigureOut">
              <a:rPr lang="en-GB" smtClean="0"/>
              <a:pPr/>
              <a:t>11/06/2019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57200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www.leadershipacademy.nhs.uk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25144" y="8532440"/>
            <a:ext cx="160364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75CB-EDA2-4555-8248-9F4935DE9C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459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529208" y="298376"/>
            <a:ext cx="2971800" cy="313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z="1400" dirty="0"/>
              <a:t>The NHS Leadership Academy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89040" y="298376"/>
            <a:ext cx="2520280" cy="313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04F3-867E-436D-A923-E8583AA432EE}" type="datetimeFigureOut">
              <a:rPr lang="en-GB" smtClean="0"/>
              <a:pPr/>
              <a:t>11/06/2019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57200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www.leadershipacademy.nhs.uk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4725144" y="8532440"/>
            <a:ext cx="160364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75CB-EDA2-4555-8248-9F4935DE9C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38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F374D-40F9-FC4A-B605-BDF00680C7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A539E4C-98D7-4549-98D0-79094B63A29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46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508104" y="0"/>
            <a:ext cx="3635896" cy="1268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1772816"/>
            <a:ext cx="8208911" cy="1512168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4500" b="0" i="0" baseline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67545" y="3212976"/>
            <a:ext cx="3960439" cy="25922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i="0" baseline="0">
                <a:solidFill>
                  <a:srgbClr val="6373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Title here</a:t>
            </a:r>
          </a:p>
        </p:txBody>
      </p:sp>
      <p:pic>
        <p:nvPicPr>
          <p:cNvPr id="9" name="Picture 8" descr="Core rosette_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47" b="9807"/>
          <a:stretch/>
        </p:blipFill>
        <p:spPr>
          <a:xfrm>
            <a:off x="4776017" y="3264839"/>
            <a:ext cx="4367983" cy="3593161"/>
          </a:xfrm>
          <a:prstGeom prst="rect">
            <a:avLst/>
          </a:prstGeom>
        </p:spPr>
      </p:pic>
      <p:pic>
        <p:nvPicPr>
          <p:cNvPr id="10" name="Picture 9" descr="NHS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9166"/>
            <a:ext cx="2812910" cy="85578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7C46FEA-FED0-43EE-930E-D855D3FF338D}"/>
              </a:ext>
            </a:extLst>
          </p:cNvPr>
          <p:cNvSpPr txBox="1">
            <a:spLocks/>
          </p:cNvSpPr>
          <p:nvPr userDrawn="1"/>
        </p:nvSpPr>
        <p:spPr>
          <a:xfrm>
            <a:off x="467544" y="6165304"/>
            <a:ext cx="2592288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rgbClr val="63738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dirty="0">
                <a:latin typeface="Arial"/>
                <a:cs typeface="Arial"/>
              </a:rPr>
              <a:t>www.leadershipacademy.nhs.uk</a:t>
            </a:r>
            <a:endParaRPr lang="en-GB" sz="1300" b="0" i="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91264" cy="854968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412776"/>
            <a:ext cx="8291264" cy="5040560"/>
          </a:xfrm>
        </p:spPr>
        <p:txBody>
          <a:bodyPr/>
          <a:lstStyle>
            <a:lvl1pPr>
              <a:defRPr sz="3200" baseline="0"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bullet point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76672"/>
            <a:ext cx="8291264" cy="5976664"/>
          </a:xfrm>
        </p:spPr>
        <p:txBody>
          <a:bodyPr/>
          <a:lstStyle>
            <a:lvl1pPr>
              <a:defRPr sz="3200" baseline="0"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bullet point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4042792" cy="5040560"/>
          </a:xfrm>
        </p:spPr>
        <p:txBody>
          <a:bodyPr/>
          <a:lstStyle>
            <a:lvl1pPr>
              <a:defRPr sz="2500" baseline="0"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 sz="2300"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bullet point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44008" y="1412776"/>
            <a:ext cx="4042792" cy="5040560"/>
          </a:xfrm>
        </p:spPr>
        <p:txBody>
          <a:bodyPr/>
          <a:lstStyle>
            <a:lvl1pPr>
              <a:defRPr sz="2500" baseline="0"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 sz="2300"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bullet point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91264" cy="854968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Slide Title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91264" cy="854968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Slide Title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8280920" cy="5976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F76BF7-CD2C-4FF3-9CE1-E5D15583E8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05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8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82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3" r:id="rId3"/>
    <p:sldLayoutId id="2147483760" r:id="rId4"/>
    <p:sldLayoutId id="2147483762" r:id="rId5"/>
    <p:sldLayoutId id="2147483765" r:id="rId6"/>
    <p:sldLayoutId id="2147483766" r:id="rId7"/>
    <p:sldLayoutId id="214748376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</a:t>
            </a:r>
            <a:r>
              <a:rPr lang="en-US"/>
              <a:t>Review Briefing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67545" y="3212976"/>
            <a:ext cx="5040559" cy="2592288"/>
          </a:xfrm>
        </p:spPr>
        <p:txBody>
          <a:bodyPr/>
          <a:lstStyle/>
          <a:p>
            <a:r>
              <a:rPr lang="en-US" dirty="0"/>
              <a:t>For Board/</a:t>
            </a:r>
            <a:r>
              <a:rPr lang="en-US"/>
              <a:t>Panel Members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998" y="1772816"/>
            <a:ext cx="8530003" cy="2306516"/>
          </a:xfrm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Clr>
                <a:srgbClr val="005EB8"/>
              </a:buClr>
              <a:buNone/>
            </a:pPr>
            <a:endParaRPr lang="en-US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Ground rules – confidentiality, avoid bias, present, evidence</a:t>
            </a:r>
          </a:p>
          <a:p>
            <a:pPr marL="0" indent="0">
              <a:spcAft>
                <a:spcPct val="0"/>
              </a:spcAft>
              <a:buClr>
                <a:srgbClr val="005EB8"/>
              </a:buClr>
              <a:buNone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Managing conflicts of interest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3ECA35-96BD-E840-A1F3-E316B1A82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77" y="5301208"/>
            <a:ext cx="2430424" cy="11539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650B7F-AA11-2C4C-82D1-96CAE7ED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Talent Review Mindset</a:t>
            </a:r>
          </a:p>
        </p:txBody>
      </p:sp>
    </p:spTree>
    <p:extLst>
      <p:ext uri="{BB962C8B-B14F-4D97-AF65-F5344CB8AC3E}">
        <p14:creationId xmlns:p14="http://schemas.microsoft.com/office/powerpoint/2010/main" val="13622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172200" cy="2844249"/>
          </a:xfrm>
        </p:spPr>
        <p:txBody>
          <a:bodyPr>
            <a:noAutofit/>
          </a:bodyPr>
          <a:lstStyle/>
          <a:p>
            <a:pPr algn="just">
              <a:buClr>
                <a:srgbClr val="005EB8"/>
              </a:buClr>
              <a:defRPr/>
            </a:pPr>
            <a:endParaRPr lang="en-GB" sz="22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301367" indent="-301367" algn="just">
              <a:buClr>
                <a:srgbClr val="005EB8"/>
              </a:buClr>
              <a:buFont typeface="Arial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Halo and horns</a:t>
            </a:r>
          </a:p>
          <a:p>
            <a:pPr marL="301367" indent="-301367" algn="just">
              <a:buClr>
                <a:srgbClr val="005EB8"/>
              </a:buClr>
              <a:buFont typeface="Arial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Leniency </a:t>
            </a:r>
          </a:p>
          <a:p>
            <a:pPr marL="301367" indent="-301367" algn="just">
              <a:buClr>
                <a:srgbClr val="005EB8"/>
              </a:buClr>
              <a:buFont typeface="Arial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Harshness </a:t>
            </a:r>
          </a:p>
          <a:p>
            <a:pPr marL="301367" indent="-301367" algn="just">
              <a:buClr>
                <a:srgbClr val="005EB8"/>
              </a:buClr>
              <a:buFont typeface="Arial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First impressions</a:t>
            </a:r>
          </a:p>
          <a:p>
            <a:pPr marL="301367" indent="-301367" algn="just">
              <a:buClr>
                <a:srgbClr val="005EB8"/>
              </a:buClr>
              <a:buFont typeface="Arial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Recency</a:t>
            </a:r>
          </a:p>
          <a:p>
            <a:pPr marL="301367" indent="-301367" algn="just">
              <a:buClr>
                <a:srgbClr val="005EB8"/>
              </a:buClr>
              <a:buFont typeface="Arial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Stereotyping</a:t>
            </a:r>
          </a:p>
          <a:p>
            <a:pPr marL="301367" indent="-301367" algn="just">
              <a:buClr>
                <a:srgbClr val="005EB8"/>
              </a:buClr>
              <a:buFont typeface="Arial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Rushed decision making</a:t>
            </a:r>
          </a:p>
          <a:p>
            <a:pPr marL="301367" indent="-301367" algn="just">
              <a:buClr>
                <a:srgbClr val="005EB8"/>
              </a:buClr>
              <a:buFont typeface="Arial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Similarity/attractiveness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78" y="4725144"/>
            <a:ext cx="2658413" cy="16913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3D2AC7-123D-744B-B4C0-2C8EFE0A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Sources of error</a:t>
            </a:r>
          </a:p>
        </p:txBody>
      </p:sp>
    </p:spTree>
    <p:extLst>
      <p:ext uri="{BB962C8B-B14F-4D97-AF65-F5344CB8AC3E}">
        <p14:creationId xmlns:p14="http://schemas.microsoft.com/office/powerpoint/2010/main" val="40135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998" y="1484784"/>
            <a:ext cx="8530003" cy="3378851"/>
          </a:xfrm>
        </p:spPr>
        <p:txBody>
          <a:bodyPr>
            <a:noAutofit/>
          </a:bodyPr>
          <a:lstStyle/>
          <a:p>
            <a:pPr algn="just">
              <a:buClr>
                <a:srgbClr val="005EB8"/>
              </a:buClr>
            </a:pPr>
            <a:r>
              <a:rPr lang="en-GB" sz="2200" dirty="0"/>
              <a:t>Views and opinions that we are unaware of, yet are automatically activated and frequently affect our everyday behaviour and decision making. </a:t>
            </a:r>
          </a:p>
          <a:p>
            <a:pPr algn="just">
              <a:buClr>
                <a:srgbClr val="005EB8"/>
              </a:buClr>
            </a:pPr>
            <a:endParaRPr lang="en-GB" sz="2200" dirty="0"/>
          </a:p>
          <a:p>
            <a:pPr algn="just">
              <a:buClr>
                <a:srgbClr val="005EB8"/>
              </a:buClr>
            </a:pPr>
            <a:r>
              <a:rPr lang="en-GB" sz="2200" dirty="0"/>
              <a:t>Our unconscious biases are influenced by our background, culture, context and personal experiences </a:t>
            </a:r>
            <a:r>
              <a:rPr lang="en-GB" sz="1200" i="1" dirty="0"/>
              <a:t>(Atewologun, Cornish &amp; Tresh, 2018)</a:t>
            </a:r>
          </a:p>
          <a:p>
            <a:pPr algn="just">
              <a:buClr>
                <a:srgbClr val="005EB8"/>
              </a:buClr>
            </a:pPr>
            <a:endParaRPr lang="en-US" sz="2200" dirty="0">
              <a:cs typeface="Arial" panose="020B0604020202020204" pitchFamily="34" charset="0"/>
            </a:endParaRPr>
          </a:p>
          <a:p>
            <a:pPr algn="just">
              <a:buClr>
                <a:srgbClr val="005EB8"/>
              </a:buClr>
            </a:pPr>
            <a:r>
              <a:rPr lang="en-GB" sz="2200" dirty="0"/>
              <a:t>We are hard wired to use lenses or filters we use to view the world, hence the need to focus on conscious decision-making that relies less on our assumptions</a:t>
            </a:r>
          </a:p>
          <a:p>
            <a:pPr marL="0" indent="0" algn="just">
              <a:buNone/>
            </a:pPr>
            <a:endParaRPr lang="en-GB" altLang="x-none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E56698-A406-F445-8481-11A8F2B3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Unconscious (implicit) bias</a:t>
            </a:r>
          </a:p>
        </p:txBody>
      </p:sp>
    </p:spTree>
    <p:extLst>
      <p:ext uri="{BB962C8B-B14F-4D97-AF65-F5344CB8AC3E}">
        <p14:creationId xmlns:p14="http://schemas.microsoft.com/office/powerpoint/2010/main" val="350835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556792"/>
            <a:ext cx="8530003" cy="3378851"/>
          </a:xfrm>
        </p:spPr>
        <p:txBody>
          <a:bodyPr>
            <a:noAutofit/>
          </a:bodyPr>
          <a:lstStyle/>
          <a:p>
            <a:pPr>
              <a:buClr>
                <a:srgbClr val="005EB8"/>
              </a:buClr>
            </a:pPr>
            <a:r>
              <a:rPr lang="en-GB" sz="2200" dirty="0"/>
              <a:t>When we are hurrying to make a decision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When we are under pressure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When we need to access/surmise information quickly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When we are overloaded or tired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When we are nervous, unsure, lack confidence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When we see or hear specific characteristics or behaviours that confirms what we already ‘know’ to be true</a:t>
            </a:r>
          </a:p>
          <a:p>
            <a:pPr>
              <a:buClr>
                <a:srgbClr val="005EB8"/>
              </a:buClr>
            </a:pPr>
            <a:endParaRPr lang="en-GB" sz="2200" dirty="0"/>
          </a:p>
          <a:p>
            <a:pPr marL="0" indent="0" algn="ctr">
              <a:buClr>
                <a:srgbClr val="005EB8"/>
              </a:buClr>
              <a:buNone/>
            </a:pPr>
            <a:r>
              <a:rPr lang="en-GB" altLang="en-US" sz="2200" b="1" i="1" dirty="0">
                <a:solidFill>
                  <a:srgbClr val="005EB8"/>
                </a:solidFill>
              </a:rPr>
              <a:t>When is my bias most likely to be triggered?</a:t>
            </a:r>
          </a:p>
          <a:p>
            <a:pPr marL="0" indent="0" algn="ctr">
              <a:buClr>
                <a:srgbClr val="005EB8"/>
              </a:buClr>
              <a:buNone/>
            </a:pPr>
            <a:r>
              <a:rPr lang="en-GB" altLang="en-US" sz="2200" b="1" i="1" dirty="0">
                <a:solidFill>
                  <a:srgbClr val="005EB8"/>
                </a:solidFill>
              </a:rPr>
              <a:t>When might I need to pay extra attention to conscious decision-making?</a:t>
            </a:r>
          </a:p>
          <a:p>
            <a:pPr>
              <a:buClr>
                <a:srgbClr val="005EB8"/>
              </a:buClr>
            </a:pPr>
            <a:endParaRPr lang="en-GB" sz="2200" dirty="0"/>
          </a:p>
          <a:p>
            <a:pPr marL="0" indent="0">
              <a:buClr>
                <a:srgbClr val="005EB8"/>
              </a:buClr>
              <a:buNone/>
            </a:pPr>
            <a:endParaRPr lang="en-GB" altLang="x-none" sz="2200" dirty="0"/>
          </a:p>
          <a:p>
            <a:pPr marL="0" indent="0">
              <a:buClr>
                <a:srgbClr val="005EB8"/>
              </a:buClr>
              <a:buNone/>
            </a:pPr>
            <a:endParaRPr lang="en-GB" altLang="x-none" sz="2200" dirty="0"/>
          </a:p>
          <a:p>
            <a:pPr marL="0" indent="0">
              <a:buNone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6196D0-268A-1C43-92E3-15A7C815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Triggers of bias</a:t>
            </a:r>
          </a:p>
        </p:txBody>
      </p:sp>
    </p:spTree>
    <p:extLst>
      <p:ext uri="{BB962C8B-B14F-4D97-AF65-F5344CB8AC3E}">
        <p14:creationId xmlns:p14="http://schemas.microsoft.com/office/powerpoint/2010/main" val="280180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430F9E-96B0-BC4E-841D-73BBBA437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44" y="1714359"/>
            <a:ext cx="7876616" cy="2443163"/>
          </a:xfrm>
        </p:spPr>
        <p:txBody>
          <a:bodyPr/>
          <a:lstStyle/>
          <a:p>
            <a:pPr>
              <a:buClr>
                <a:srgbClr val="005EB8"/>
              </a:buClr>
            </a:pPr>
            <a:r>
              <a:rPr lang="en-GB" sz="2200" dirty="0"/>
              <a:t>Facial expressions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Tone of voice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Hand gestures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Choice of behaviours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Questions &amp; interactions</a:t>
            </a:r>
          </a:p>
          <a:p>
            <a:pPr>
              <a:buClr>
                <a:srgbClr val="005EB8"/>
              </a:buClr>
            </a:pPr>
            <a:r>
              <a:rPr lang="en-GB" sz="2200" dirty="0"/>
              <a:t>Eye contact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34D25-3D39-8246-8323-F0665172F6B2}"/>
              </a:ext>
            </a:extLst>
          </p:cNvPr>
          <p:cNvSpPr/>
          <p:nvPr/>
        </p:nvSpPr>
        <p:spPr>
          <a:xfrm>
            <a:off x="458844" y="4556700"/>
            <a:ext cx="8291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solidFill>
                  <a:srgbClr val="005EB8"/>
                </a:solidFill>
              </a:rPr>
              <a:t>Where you sit, how you greet, where you look, who you ask, when you interrupt, how you challenge, and how you do nothing - all tell a story</a:t>
            </a:r>
          </a:p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101C7C-1FE3-D840-8D88-2F1CEF80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Other behaviours</a:t>
            </a:r>
          </a:p>
        </p:txBody>
      </p:sp>
    </p:spTree>
    <p:extLst>
      <p:ext uri="{BB962C8B-B14F-4D97-AF65-F5344CB8AC3E}">
        <p14:creationId xmlns:p14="http://schemas.microsoft.com/office/powerpoint/2010/main" val="327671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C743579-A26D-2446-9144-E82E09EB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61" y="2025457"/>
            <a:ext cx="8583058" cy="3550943"/>
          </a:xfrm>
        </p:spPr>
        <p:txBody>
          <a:bodyPr>
            <a:noAutofit/>
          </a:bodyPr>
          <a:lstStyle/>
          <a:p>
            <a:r>
              <a:rPr lang="en-US" altLang="en-US" sz="2200" dirty="0">
                <a:ea typeface="Calibri" charset="0"/>
                <a:cs typeface="Calibri" charset="0"/>
              </a:rPr>
              <a:t>Familiarisation with the process/approach</a:t>
            </a:r>
          </a:p>
          <a:p>
            <a:pPr marL="0" indent="0">
              <a:buNone/>
            </a:pPr>
            <a:endParaRPr lang="en-US" altLang="en-US" sz="2200" dirty="0">
              <a:ea typeface="Calibri" charset="0"/>
              <a:cs typeface="Calibri" charset="0"/>
            </a:endParaRPr>
          </a:p>
          <a:p>
            <a:r>
              <a:rPr lang="en-US" altLang="en-US" sz="2200" dirty="0">
                <a:ea typeface="Calibri" charset="0"/>
                <a:cs typeface="Calibri" charset="0"/>
              </a:rPr>
              <a:t>Reflecting on the individual’s performance, potential, aspirations, readiness and development/support requirements </a:t>
            </a:r>
          </a:p>
          <a:p>
            <a:endParaRPr lang="en-US" altLang="en-US" sz="2200" dirty="0">
              <a:ea typeface="Calibri" charset="0"/>
              <a:cs typeface="Calibri" charset="0"/>
            </a:endParaRPr>
          </a:p>
          <a:p>
            <a:r>
              <a:rPr lang="en-US" altLang="en-US" sz="2200" dirty="0">
                <a:ea typeface="Calibri" charset="0"/>
                <a:cs typeface="Calibri" charset="0"/>
              </a:rPr>
              <a:t>Anticipating responses</a:t>
            </a:r>
          </a:p>
          <a:p>
            <a:pPr marL="0" indent="0">
              <a:buNone/>
            </a:pPr>
            <a:endParaRPr lang="en-US" altLang="en-US" sz="2200" b="1" dirty="0">
              <a:solidFill>
                <a:srgbClr val="005EB8"/>
              </a:solidFill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altLang="en-US" sz="1950" b="1" dirty="0">
              <a:solidFill>
                <a:srgbClr val="005EB8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DC7499-7E50-0A4A-9370-95D89F37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98043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046" y="2654028"/>
            <a:ext cx="1768414" cy="113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6839EC-82C7-2140-B57A-6D79C03B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613358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571471712"/>
              </p:ext>
            </p:extLst>
          </p:nvPr>
        </p:nvGraphicFramePr>
        <p:xfrm>
          <a:off x="251520" y="1340768"/>
          <a:ext cx="8424935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E91CD1F-8275-8E40-9780-A54F48DF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Talent Review Structure</a:t>
            </a:r>
          </a:p>
        </p:txBody>
      </p:sp>
    </p:spTree>
    <p:extLst>
      <p:ext uri="{BB962C8B-B14F-4D97-AF65-F5344CB8AC3E}">
        <p14:creationId xmlns:p14="http://schemas.microsoft.com/office/powerpoint/2010/main" val="404269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53" y="1182231"/>
            <a:ext cx="84160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Set up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Exceptions 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Reviews 1 – 5</a:t>
            </a:r>
          </a:p>
          <a:p>
            <a:pPr>
              <a:buClr>
                <a:srgbClr val="005EB8"/>
              </a:buClr>
            </a:pPr>
            <a:endParaRPr lang="en-US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rgbClr val="005EB8"/>
              </a:buClr>
            </a:pPr>
            <a:r>
              <a:rPr lang="en-US" altLang="en-US" sz="2200" i="1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Break</a:t>
            </a:r>
          </a:p>
          <a:p>
            <a:pPr>
              <a:buClr>
                <a:srgbClr val="005EB8"/>
              </a:buClr>
            </a:pPr>
            <a:endParaRPr lang="en-US" altLang="en-US" sz="2200" i="1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Reviews 6 – 10 </a:t>
            </a:r>
          </a:p>
          <a:p>
            <a:pPr>
              <a:buClr>
                <a:srgbClr val="005EB8"/>
              </a:buClr>
            </a:pPr>
            <a:endParaRPr lang="en-US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rgbClr val="005EB8"/>
              </a:buClr>
            </a:pPr>
            <a:r>
              <a:rPr lang="en-US" altLang="en-US" sz="2200" i="1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Lunch</a:t>
            </a:r>
          </a:p>
          <a:p>
            <a:pPr>
              <a:buClr>
                <a:srgbClr val="005EB8"/>
              </a:buClr>
            </a:pPr>
            <a:endParaRPr lang="en-US" altLang="en-US" sz="2200" i="1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Reviews 11 – 15</a:t>
            </a:r>
          </a:p>
          <a:p>
            <a:pPr>
              <a:buClr>
                <a:srgbClr val="005EB8"/>
              </a:buClr>
            </a:pPr>
            <a:endParaRPr lang="en-US" altLang="en-US" sz="2200" i="1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rgbClr val="005EB8"/>
              </a:buClr>
            </a:pPr>
            <a:r>
              <a:rPr lang="en-US" altLang="en-US" sz="2200" i="1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Break</a:t>
            </a:r>
          </a:p>
          <a:p>
            <a:pPr>
              <a:buClr>
                <a:srgbClr val="005EB8"/>
              </a:buClr>
            </a:pPr>
            <a:endParaRPr lang="en-US" altLang="en-US" sz="2200" i="1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Reviews 16 - 20</a:t>
            </a: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							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Reflections, summing up and actions 	</a:t>
            </a:r>
            <a:r>
              <a:rPr lang="en-GB" altLang="en-US" sz="1650" dirty="0"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0C02A-BBCE-F040-B938-232F4F33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5157192"/>
            <a:ext cx="1956184" cy="13281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807BDE-7F32-B948-BCDE-F50B210E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Talent Review Agenda</a:t>
            </a:r>
          </a:p>
        </p:txBody>
      </p:sp>
    </p:spTree>
    <p:extLst>
      <p:ext uri="{BB962C8B-B14F-4D97-AF65-F5344CB8AC3E}">
        <p14:creationId xmlns:p14="http://schemas.microsoft.com/office/powerpoint/2010/main" val="3920122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04602"/>
            <a:ext cx="8640960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endParaRPr lang="en-US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05EB8"/>
                </a:solidFill>
                <a:cs typeface="Arial" panose="020B0604020202020204" pitchFamily="34" charset="0"/>
              </a:rPr>
              <a:t>Facilitator</a:t>
            </a: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 – chair and manage the structure of the review, manage time, ensure feedback and outcomes are captured, support and challenge as appropriate</a:t>
            </a:r>
          </a:p>
          <a:p>
            <a:pPr marL="342900" indent="-342900" algn="just">
              <a:buClr>
                <a:srgbClr val="005EB8"/>
              </a:buClr>
              <a:buFont typeface="Arial" charset="0"/>
              <a:buChar char="•"/>
            </a:pPr>
            <a:endParaRPr lang="en-US" altLang="en-US" sz="1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257175" indent="-257175" algn="just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altLang="en-US" sz="2200" b="1" dirty="0">
                <a:solidFill>
                  <a:srgbClr val="005EB8"/>
                </a:solidFill>
                <a:cs typeface="Arial" panose="020B0604020202020204" pitchFamily="34" charset="0"/>
              </a:rPr>
              <a:t>Presenter</a:t>
            </a:r>
            <a:r>
              <a:rPr lang="en-GB" altLang="en-US" sz="2200" b="1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– </a:t>
            </a: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be prepared to present information about performance, potential, aspirations, readiness, support required and your view on your reports as potential successors – temporary and substantive</a:t>
            </a:r>
          </a:p>
          <a:p>
            <a:pPr marL="342900" indent="-342900" algn="just">
              <a:buClr>
                <a:srgbClr val="005EB8"/>
              </a:buClr>
              <a:buFont typeface="Arial" charset="0"/>
              <a:buChar char="•"/>
            </a:pPr>
            <a:endParaRPr lang="en-US" altLang="en-US" sz="1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257175" indent="-257175" algn="just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altLang="en-US" sz="2200" b="1" dirty="0">
                <a:solidFill>
                  <a:srgbClr val="005EB8"/>
                </a:solidFill>
                <a:cs typeface="Arial" panose="020B0604020202020204" pitchFamily="34" charset="0"/>
              </a:rPr>
              <a:t>Contributor </a:t>
            </a: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– </a:t>
            </a: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be prepared to share your experience of working with the individuals being discussed, along with your view on them as a potential successor – temporary and substantive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GB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altLang="en-US" sz="2200" b="1" dirty="0">
              <a:solidFill>
                <a:srgbClr val="005EB8"/>
              </a:solidFill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altLang="en-US" sz="2200" b="1" dirty="0">
                <a:solidFill>
                  <a:srgbClr val="005EB8"/>
                </a:solidFill>
                <a:cs typeface="Arial" panose="020B0604020202020204" pitchFamily="34" charset="0"/>
              </a:rPr>
              <a:t>KEEP THE DISCUSSIONS EVIDENCE BASED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GB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endParaRPr lang="en-US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ct val="0"/>
              </a:spcAft>
            </a:pPr>
            <a:endParaRPr lang="en-US" altLang="en-US" sz="19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E39E73-EB2C-7E44-A2E9-AE2BB6452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460" y="5254943"/>
            <a:ext cx="1850020" cy="13353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E1957A-CB05-C94D-9799-10BAC1DF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Talent Review - Roles</a:t>
            </a:r>
          </a:p>
        </p:txBody>
      </p:sp>
    </p:spTree>
    <p:extLst>
      <p:ext uri="{BB962C8B-B14F-4D97-AF65-F5344CB8AC3E}">
        <p14:creationId xmlns:p14="http://schemas.microsoft.com/office/powerpoint/2010/main" val="57359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5446654"/>
            <a:ext cx="1727521" cy="113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5598E1-4A85-874F-84B6-121A89F4DF23}"/>
              </a:ext>
            </a:extLst>
          </p:cNvPr>
          <p:cNvSpPr txBox="1">
            <a:spLocks/>
          </p:cNvSpPr>
          <p:nvPr/>
        </p:nvSpPr>
        <p:spPr>
          <a:xfrm>
            <a:off x="261911" y="1340768"/>
            <a:ext cx="6653684" cy="337537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</a:pPr>
            <a:endParaRPr lang="en-US" altLang="en-US" dirty="0">
              <a:solidFill>
                <a:schemeClr val="accent6"/>
              </a:solidFill>
              <a:ea typeface="Calibri" charset="0"/>
              <a:cs typeface="Calibri" charset="0"/>
            </a:endParaRP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Talent management – wider context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The process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Purpose, benefits and mindset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Preparation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The Review Panel/Board itself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Succession Planning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Feedback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Q&amp;A</a:t>
            </a: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257175" indent="-257175">
              <a:buClr>
                <a:srgbClr val="005EB8"/>
              </a:buClr>
              <a:buFont typeface="Arial" panose="020B0604020202020204" pitchFamily="34" charset="0"/>
              <a:buChar char="•"/>
            </a:pPr>
            <a:endParaRPr lang="en-GB" sz="1950" dirty="0">
              <a:cs typeface="Arial" panose="020B0604020202020204" pitchFamily="34" charset="0"/>
            </a:endParaRPr>
          </a:p>
          <a:p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B780E5-45CF-5E4D-A98B-D3BFA3D9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8125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87C01D-5B30-2D44-A568-2AD97A4EEEE3}"/>
              </a:ext>
            </a:extLst>
          </p:cNvPr>
          <p:cNvSpPr/>
          <p:nvPr/>
        </p:nvSpPr>
        <p:spPr>
          <a:xfrm>
            <a:off x="3864428" y="1637392"/>
            <a:ext cx="467273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endParaRPr lang="en-US" altLang="en-US" sz="19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ct val="0"/>
              </a:spcAft>
            </a:pPr>
            <a:r>
              <a:rPr lang="en-US" altLang="en-US" sz="2200" b="1" dirty="0">
                <a:solidFill>
                  <a:srgbClr val="005EB8"/>
                </a:solidFill>
                <a:cs typeface="Arial" panose="020B0604020202020204" pitchFamily="34" charset="0"/>
              </a:rPr>
              <a:t>Best practice: 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en-US" altLang="en-US" sz="2200" b="1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257175" indent="-257175" algn="just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Capture the feedback about your direct reports yourselves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just">
              <a:spcAft>
                <a:spcPct val="0"/>
              </a:spcAft>
            </a:pPr>
            <a:r>
              <a:rPr lang="en-US" altLang="en-US" sz="2200" b="1" i="1" dirty="0">
                <a:solidFill>
                  <a:srgbClr val="005EB8"/>
                </a:solidFill>
                <a:cs typeface="Arial" panose="020B0604020202020204" pitchFamily="34" charset="0"/>
              </a:rPr>
              <a:t>OR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en-US" altLang="en-US" sz="2200" b="1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257175" indent="-257175" algn="just">
              <a:buClr>
                <a:srgbClr val="005EB8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Others take notes about your direct reports so that you can add to the feedback you will be providing</a:t>
            </a:r>
          </a:p>
          <a:p>
            <a:pPr algn="just">
              <a:spcAft>
                <a:spcPct val="0"/>
              </a:spcAft>
            </a:pPr>
            <a:endParaRPr lang="en-US" altLang="en-US" sz="1650" dirty="0"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97EE0E-7619-B74A-B4F4-4085EBA4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Capturing feedback/outputs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9E7C9-4265-C342-9C83-FB72BD8C4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1" y="1412775"/>
            <a:ext cx="3466083" cy="51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7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340302" cy="5328592"/>
          </a:xfrm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Clr>
                <a:srgbClr val="005EB8"/>
              </a:buClr>
              <a:buNone/>
            </a:pPr>
            <a:r>
              <a:rPr lang="en-US" altLang="en-US" sz="2200" b="1" i="1" dirty="0">
                <a:solidFill>
                  <a:srgbClr val="005EB8"/>
                </a:solidFill>
                <a:cs typeface="Arial" panose="020B0604020202020204" pitchFamily="34" charset="0"/>
              </a:rPr>
              <a:t>Should</a:t>
            </a:r>
            <a:r>
              <a:rPr lang="en-US" altLang="en-US" sz="2200" b="1" dirty="0">
                <a:solidFill>
                  <a:srgbClr val="005EB8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>
                <a:cs typeface="Arial" panose="020B0604020202020204" pitchFamily="34" charset="0"/>
              </a:rPr>
              <a:t>be done based on talent conversation!</a:t>
            </a:r>
          </a:p>
          <a:p>
            <a:pPr marL="0" indent="0">
              <a:spcAft>
                <a:spcPct val="0"/>
              </a:spcAft>
              <a:buClr>
                <a:srgbClr val="005EB8"/>
              </a:buClr>
              <a:buNone/>
            </a:pPr>
            <a:r>
              <a:rPr lang="en-US" altLang="en-US" sz="2200" b="1" i="1" dirty="0">
                <a:solidFill>
                  <a:srgbClr val="005EB8"/>
                </a:solidFill>
                <a:cs typeface="Arial" panose="020B0604020202020204" pitchFamily="34" charset="0"/>
              </a:rPr>
              <a:t>Often </a:t>
            </a:r>
            <a:r>
              <a:rPr lang="en-US" altLang="en-US" sz="2200" dirty="0">
                <a:cs typeface="Arial" panose="020B0604020202020204" pitchFamily="34" charset="0"/>
              </a:rPr>
              <a:t>done in splendid isolation!</a:t>
            </a:r>
          </a:p>
          <a:p>
            <a:pPr marL="0" indent="0">
              <a:spcAft>
                <a:spcPct val="0"/>
              </a:spcAft>
              <a:buClr>
                <a:srgbClr val="005EB8"/>
              </a:buClr>
              <a:buNone/>
            </a:pPr>
            <a:endParaRPr lang="en-US" altLang="en-US" sz="2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5EB8"/>
              </a:buClr>
              <a:buNone/>
            </a:pPr>
            <a:r>
              <a:rPr lang="en-US" altLang="en-US" sz="2200" b="1" dirty="0">
                <a:solidFill>
                  <a:srgbClr val="005EB8"/>
                </a:solidFill>
                <a:cs typeface="Arial" panose="020B0604020202020204" pitchFamily="34" charset="0"/>
              </a:rPr>
              <a:t>Can be considered from different perspectives</a:t>
            </a:r>
          </a:p>
          <a:p>
            <a:pPr marL="0" indent="0">
              <a:spcAft>
                <a:spcPct val="0"/>
              </a:spcAft>
              <a:buClr>
                <a:srgbClr val="005EB8"/>
              </a:buClr>
              <a:buNone/>
            </a:pPr>
            <a:endParaRPr lang="en-US" altLang="en-US" sz="2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Top roles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Replacement at different levels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Critical roles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Leadership development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Technical competency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2200" dirty="0">
              <a:cs typeface="Arial" panose="020B0604020202020204" pitchFamily="34" charset="0"/>
            </a:endParaRPr>
          </a:p>
          <a:p>
            <a:pPr marL="0" indent="0" algn="ctr">
              <a:spcAft>
                <a:spcPct val="0"/>
              </a:spcAft>
              <a:buClr>
                <a:srgbClr val="005EB8"/>
              </a:buClr>
              <a:buNone/>
            </a:pPr>
            <a:r>
              <a:rPr lang="en-US" altLang="en-US" sz="2200" b="1" dirty="0">
                <a:solidFill>
                  <a:srgbClr val="005EB8"/>
                </a:solidFill>
                <a:cs typeface="Arial" panose="020B0604020202020204" pitchFamily="34" charset="0"/>
              </a:rPr>
              <a:t>Important to look at succession in the short and long-term </a:t>
            </a:r>
          </a:p>
          <a:p>
            <a:pPr>
              <a:buFont typeface="Arial" charset="0"/>
              <a:buChar char="•"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643" y="3435821"/>
            <a:ext cx="1895195" cy="11418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252D4D-92C1-7446-AE78-CAC4A19D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Succession planning</a:t>
            </a:r>
          </a:p>
        </p:txBody>
      </p:sp>
    </p:spTree>
    <p:extLst>
      <p:ext uri="{BB962C8B-B14F-4D97-AF65-F5344CB8AC3E}">
        <p14:creationId xmlns:p14="http://schemas.microsoft.com/office/powerpoint/2010/main" val="15324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FF87BE-757F-4A41-BCBD-6824C623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Succession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B6574-18E4-5F45-A325-365B0B83A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83643"/>
            <a:ext cx="848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2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962" y="1412776"/>
            <a:ext cx="84160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US" altLang="en-US" sz="2200" b="1" dirty="0">
                <a:solidFill>
                  <a:schemeClr val="accent4">
                    <a:lumMod val="10000"/>
                  </a:schemeClr>
                </a:solidFill>
              </a:rPr>
              <a:t>Capturing risks</a:t>
            </a:r>
          </a:p>
          <a:p>
            <a:pPr>
              <a:spcAft>
                <a:spcPct val="0"/>
              </a:spcAft>
            </a:pPr>
            <a:endParaRPr lang="en-US" altLang="en-US" sz="22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Role title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Description 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Action to be taken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Who is responsible for the action and by when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endParaRPr lang="en-GB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en-US" altLang="en-US" sz="2200" b="1" dirty="0">
                <a:solidFill>
                  <a:schemeClr val="accent4">
                    <a:lumMod val="10000"/>
                  </a:schemeClr>
                </a:solidFill>
              </a:rPr>
              <a:t>Mitigating actions</a:t>
            </a:r>
          </a:p>
          <a:p>
            <a:pPr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endParaRPr lang="en-US" altLang="en-US" sz="22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Temporary solutions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Long term solutions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Recruitment implications 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Structural/role changes?</a:t>
            </a:r>
            <a:endParaRPr lang="en-US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6A994D-2E98-5C47-B995-94AA18FBA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507" y="5520921"/>
            <a:ext cx="1662345" cy="10681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40CDD7-AE27-384E-94FA-9F955D2E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Succession planning</a:t>
            </a:r>
          </a:p>
        </p:txBody>
      </p:sp>
    </p:spTree>
    <p:extLst>
      <p:ext uri="{BB962C8B-B14F-4D97-AF65-F5344CB8AC3E}">
        <p14:creationId xmlns:p14="http://schemas.microsoft.com/office/powerpoint/2010/main" val="3174907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962" y="1579180"/>
            <a:ext cx="8416076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rgbClr val="005EB8"/>
              </a:buClr>
            </a:pPr>
            <a:endParaRPr lang="en-US" altLang="en-US" sz="22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Consequences of closing/not closing the loop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Feedback within 2 weeks of the Talent Review Board 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Two way conversation – coaching approach 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endParaRPr lang="en-GB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endParaRPr lang="en-US" altLang="en-US" sz="165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69495-8E21-3941-B69F-FD789DFD8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2" y="4941168"/>
            <a:ext cx="2028826" cy="15298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10496E-6061-0C46-861A-C9F9DF7B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4223456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778" y="1628800"/>
            <a:ext cx="8273006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Encourage your reports to prepare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endParaRPr lang="en-GB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GB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Prepare for the conversations yourselves – anticipate potential high and low points so that you can hold considered discussions</a:t>
            </a:r>
            <a:endParaRPr lang="en-US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endParaRPr lang="en-US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Ensure your talent conversations are complete by </a:t>
            </a:r>
            <a:r>
              <a:rPr lang="en-US" alt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insert date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endParaRPr lang="en-US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Return your documentation </a:t>
            </a:r>
            <a:r>
              <a:rPr lang="en-US" alt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insert date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endParaRPr lang="en-US" altLang="en-US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Please contact us if you have any queries/questions</a:t>
            </a:r>
          </a:p>
          <a:p>
            <a:pPr marL="342900" indent="-342900">
              <a:buClr>
                <a:srgbClr val="005EB8"/>
              </a:buClr>
              <a:buFont typeface="Arial" charset="0"/>
              <a:buChar char="•"/>
            </a:pPr>
            <a:endParaRPr lang="en-US" altLang="en-US" sz="19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CBDDF8-8621-184C-9BAB-ED21BB4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Quick recap</a:t>
            </a:r>
          </a:p>
        </p:txBody>
      </p:sp>
    </p:spTree>
    <p:extLst>
      <p:ext uri="{BB962C8B-B14F-4D97-AF65-F5344CB8AC3E}">
        <p14:creationId xmlns:p14="http://schemas.microsoft.com/office/powerpoint/2010/main" val="237359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967" y="2616761"/>
            <a:ext cx="1768414" cy="141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596EBB-C999-FF4D-B36D-CF987C64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Your questions</a:t>
            </a:r>
          </a:p>
        </p:txBody>
      </p:sp>
    </p:spTree>
    <p:extLst>
      <p:ext uri="{BB962C8B-B14F-4D97-AF65-F5344CB8AC3E}">
        <p14:creationId xmlns:p14="http://schemas.microsoft.com/office/powerpoint/2010/main" val="124947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5423" y="1412776"/>
            <a:ext cx="8493153" cy="3745345"/>
          </a:xfrm>
        </p:spPr>
        <p:txBody>
          <a:bodyPr>
            <a:normAutofit fontScale="25000" lnSpcReduction="20000"/>
          </a:bodyPr>
          <a:lstStyle/>
          <a:p>
            <a:pPr algn="just">
              <a:buClr>
                <a:srgbClr val="005EB8"/>
              </a:buClr>
            </a:pPr>
            <a:r>
              <a:rPr lang="en-US" altLang="en-US" sz="8800" dirty="0">
                <a:ea typeface="Calibri" charset="0"/>
                <a:cs typeface="Arial" panose="020B0604020202020204" pitchFamily="34" charset="0"/>
              </a:rPr>
              <a:t>Developed by health and care partners and backed by regulators and inspectors</a:t>
            </a:r>
          </a:p>
          <a:p>
            <a:pPr algn="just">
              <a:buClr>
                <a:srgbClr val="005EB8"/>
              </a:buClr>
            </a:pPr>
            <a:endParaRPr lang="en-US" altLang="en-US" sz="8800" dirty="0">
              <a:ea typeface="Calibri" charset="0"/>
              <a:cs typeface="Arial" panose="020B0604020202020204" pitchFamily="34" charset="0"/>
            </a:endParaRPr>
          </a:p>
          <a:p>
            <a:pPr algn="just">
              <a:buClr>
                <a:srgbClr val="005EB8"/>
              </a:buClr>
            </a:pPr>
            <a:r>
              <a:rPr lang="en-US" altLang="en-US" sz="8800" b="1" dirty="0">
                <a:solidFill>
                  <a:srgbClr val="005EB8"/>
                </a:solidFill>
                <a:ea typeface="Calibri" charset="0"/>
                <a:cs typeface="Arial" panose="020B0604020202020204" pitchFamily="34" charset="0"/>
              </a:rPr>
              <a:t>Main purpose:</a:t>
            </a:r>
            <a:r>
              <a:rPr lang="en-US" altLang="en-US" sz="8800" dirty="0">
                <a:solidFill>
                  <a:srgbClr val="005EB8"/>
                </a:solidFill>
                <a:ea typeface="Calibri" charset="0"/>
                <a:cs typeface="Arial" panose="020B0604020202020204" pitchFamily="34" charset="0"/>
              </a:rPr>
              <a:t> </a:t>
            </a:r>
            <a:r>
              <a:rPr lang="en-US" altLang="en-US" sz="8800" dirty="0">
                <a:ea typeface="Calibri" charset="0"/>
                <a:cs typeface="Arial" panose="020B0604020202020204" pitchFamily="34" charset="0"/>
              </a:rPr>
              <a:t>to equip NHS funded organisations to deliver continuous improvement in local health and care systems and to encourage development of a critical set of improvement and leadership capabilities among staff</a:t>
            </a:r>
          </a:p>
          <a:p>
            <a:pPr algn="just">
              <a:buClr>
                <a:srgbClr val="005EB8"/>
              </a:buClr>
            </a:pPr>
            <a:endParaRPr lang="en-US" altLang="en-US" sz="8800" dirty="0">
              <a:ea typeface="Calibri" charset="0"/>
              <a:cs typeface="Arial" panose="020B0604020202020204" pitchFamily="34" charset="0"/>
            </a:endParaRPr>
          </a:p>
          <a:p>
            <a:pPr algn="just">
              <a:buClr>
                <a:srgbClr val="005EB8"/>
              </a:buClr>
            </a:pPr>
            <a:r>
              <a:rPr lang="en-US" altLang="en-US" sz="8800" b="1" dirty="0">
                <a:solidFill>
                  <a:srgbClr val="005EB8"/>
                </a:solidFill>
                <a:ea typeface="Calibri" charset="0"/>
                <a:cs typeface="Arial" panose="020B0604020202020204" pitchFamily="34" charset="0"/>
              </a:rPr>
              <a:t>Critical capabilities: </a:t>
            </a:r>
          </a:p>
          <a:p>
            <a:pPr marL="0" indent="0" algn="just">
              <a:buClr>
                <a:srgbClr val="005EB8"/>
              </a:buClr>
              <a:buNone/>
            </a:pPr>
            <a:endParaRPr lang="en-US" altLang="en-US" sz="4800" b="1" dirty="0">
              <a:solidFill>
                <a:schemeClr val="accent1">
                  <a:lumMod val="50000"/>
                </a:schemeClr>
              </a:solidFill>
              <a:ea typeface="Calibri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EB8"/>
              </a:buClr>
              <a:buNone/>
            </a:pPr>
            <a:r>
              <a:rPr lang="en-US" altLang="en-US" sz="1950" b="1" dirty="0">
                <a:solidFill>
                  <a:srgbClr val="005EB8"/>
                </a:solidFill>
                <a:ea typeface="Calibri" charset="0"/>
                <a:cs typeface="Arial" panose="020B0604020202020204" pitchFamily="34" charset="0"/>
              </a:rPr>
              <a:t>	</a:t>
            </a:r>
            <a:r>
              <a:rPr lang="en-US" altLang="en-US" sz="8000" i="1" dirty="0">
                <a:ea typeface="Calibri" charset="0"/>
                <a:cs typeface="Arial" panose="020B0604020202020204" pitchFamily="34" charset="0"/>
              </a:rPr>
              <a:t>Systems leadership skills</a:t>
            </a:r>
          </a:p>
          <a:p>
            <a:pPr marL="0" indent="0" algn="just">
              <a:buClr>
                <a:srgbClr val="005EB8"/>
              </a:buClr>
              <a:buNone/>
            </a:pPr>
            <a:r>
              <a:rPr lang="en-US" altLang="en-US" sz="8000" i="1" dirty="0">
                <a:ea typeface="Calibri" charset="0"/>
                <a:cs typeface="Arial" panose="020B0604020202020204" pitchFamily="34" charset="0"/>
              </a:rPr>
              <a:t>	Improvement skills</a:t>
            </a:r>
          </a:p>
          <a:p>
            <a:pPr marL="0" indent="0" algn="just">
              <a:buClr>
                <a:srgbClr val="005EB8"/>
              </a:buClr>
              <a:buNone/>
            </a:pPr>
            <a:r>
              <a:rPr lang="en-US" altLang="en-US" sz="8000" i="1" dirty="0">
                <a:ea typeface="Calibri" charset="0"/>
                <a:cs typeface="Arial" panose="020B0604020202020204" pitchFamily="34" charset="0"/>
              </a:rPr>
              <a:t>	Compassionate, inclusive leadership skills</a:t>
            </a:r>
          </a:p>
          <a:p>
            <a:pPr marL="0" indent="0" algn="just">
              <a:buClr>
                <a:srgbClr val="005EB8"/>
              </a:buClr>
              <a:buNone/>
            </a:pPr>
            <a:r>
              <a:rPr lang="en-US" altLang="en-US" sz="8000" i="1" dirty="0">
                <a:ea typeface="Calibri" charset="0"/>
                <a:cs typeface="Arial" panose="020B0604020202020204" pitchFamily="34" charset="0"/>
              </a:rPr>
              <a:t>	Talent management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9CE595-206D-FA46-AA42-3B3930BE7295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91264" cy="8549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b="0" dirty="0">
                <a:solidFill>
                  <a:srgbClr val="005EB8"/>
                </a:solidFill>
              </a:rPr>
              <a:t>Developing People: Improving Care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98A7ED1-FB63-354B-8B6C-29875994F8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1" y="4478651"/>
            <a:ext cx="2563555" cy="19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5536" y="1511451"/>
            <a:ext cx="8460762" cy="2790497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2200" dirty="0">
                <a:ea typeface="Calibri" charset="0"/>
                <a:cs typeface="Arial" panose="020B0604020202020204" pitchFamily="34" charset="0"/>
              </a:rPr>
              <a:t>Strengthens content on leadership, culture, system working and quality improvement</a:t>
            </a:r>
          </a:p>
          <a:p>
            <a:pPr>
              <a:buFont typeface="Arial" charset="0"/>
              <a:buChar char="•"/>
            </a:pPr>
            <a:endParaRPr lang="en-US" altLang="en-US" sz="2200" dirty="0">
              <a:cs typeface="Arial" panose="020B0604020202020204" pitchFamily="34" charset="0"/>
            </a:endParaRPr>
          </a:p>
          <a:p>
            <a:pPr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ea typeface="Calibri" charset="0"/>
                <a:cs typeface="Arial" panose="020B0604020202020204" pitchFamily="34" charset="0"/>
              </a:rPr>
              <a:t>Strategic approach to managing talent</a:t>
            </a:r>
          </a:p>
          <a:p>
            <a:pPr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ea typeface="Calibri" charset="0"/>
                <a:cs typeface="Arial" panose="020B0604020202020204" pitchFamily="34" charset="0"/>
              </a:rPr>
              <a:t>Leadership strategy and succession plan</a:t>
            </a:r>
          </a:p>
          <a:p>
            <a:pPr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ea typeface="Calibri" charset="0"/>
                <a:cs typeface="Arial" panose="020B0604020202020204" pitchFamily="34" charset="0"/>
              </a:rPr>
              <a:t>Flexible, agile responses to change</a:t>
            </a:r>
          </a:p>
          <a:p>
            <a:pPr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ea typeface="Calibri" charset="0"/>
                <a:cs typeface="Arial" panose="020B0604020202020204" pitchFamily="34" charset="0"/>
              </a:rPr>
              <a:t>Participation in pooled activity including local area talent planning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459" y="4725144"/>
            <a:ext cx="1305839" cy="17285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36F2BF-4221-DC47-95D4-6DE6C4796883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91264" cy="8549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b="0" dirty="0">
                <a:solidFill>
                  <a:srgbClr val="005EB8"/>
                </a:solidFill>
              </a:rPr>
              <a:t>Well Led Framework</a:t>
            </a:r>
          </a:p>
        </p:txBody>
      </p:sp>
    </p:spTree>
    <p:extLst>
      <p:ext uri="{BB962C8B-B14F-4D97-AF65-F5344CB8AC3E}">
        <p14:creationId xmlns:p14="http://schemas.microsoft.com/office/powerpoint/2010/main" val="34455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ACAB70-34D9-194C-8C33-DEADD00CFD52}"/>
              </a:ext>
            </a:extLst>
          </p:cNvPr>
          <p:cNvSpPr txBox="1">
            <a:spLocks/>
          </p:cNvSpPr>
          <p:nvPr/>
        </p:nvSpPr>
        <p:spPr>
          <a:xfrm>
            <a:off x="293492" y="1412776"/>
            <a:ext cx="8557015" cy="2760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600" dirty="0">
              <a:cs typeface="Arial" panose="020B0604020202020204" pitchFamily="34" charset="0"/>
            </a:endParaRP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Primary aims: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endParaRPr lang="en-GB" sz="220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5EB8"/>
              </a:buClr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Clear visibility of current and future talent at sub-Board level</a:t>
            </a:r>
          </a:p>
          <a:p>
            <a:pPr algn="just">
              <a:buClr>
                <a:srgbClr val="005EB8"/>
              </a:buClr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A better understanding of the profile of and demand for emerging talent pipeline across the region</a:t>
            </a:r>
          </a:p>
          <a:p>
            <a:pPr algn="just">
              <a:buClr>
                <a:srgbClr val="005EB8"/>
              </a:buClr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Acting as ‘One NHS’ in relation to talent</a:t>
            </a:r>
          </a:p>
          <a:p>
            <a:pPr algn="just">
              <a:buClr>
                <a:srgbClr val="005EB8"/>
              </a:buClr>
            </a:pPr>
            <a:r>
              <a:rPr lang="en-GB" sz="22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Streamlined approach for identifying , assessing and in the future, mobilising talent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GB" sz="195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GB" sz="1200" dirty="0"/>
          </a:p>
          <a:p>
            <a:endParaRPr lang="en-US" sz="2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C58E03-269F-444B-8F13-FF99E384F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395" y="5776160"/>
            <a:ext cx="1704975" cy="6953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DDC2F5-497B-5544-8BA6-A6BEF24472BF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91264" cy="8549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b="0" dirty="0">
                <a:solidFill>
                  <a:srgbClr val="005EB8"/>
                </a:solidFill>
              </a:rPr>
              <a:t>Regional Talent Boards</a:t>
            </a:r>
          </a:p>
        </p:txBody>
      </p:sp>
    </p:spTree>
    <p:extLst>
      <p:ext uri="{BB962C8B-B14F-4D97-AF65-F5344CB8AC3E}">
        <p14:creationId xmlns:p14="http://schemas.microsoft.com/office/powerpoint/2010/main" val="157764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417D3B-16F1-EB4C-A005-7ED6A0763D16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91264" cy="8549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b="0" dirty="0">
                <a:solidFill>
                  <a:srgbClr val="005EB8"/>
                </a:solidFill>
              </a:rPr>
              <a:t>Making connections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71CB3-79B5-434B-B1BB-53393B55E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681"/>
            <a:ext cx="9144000" cy="32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4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264018"/>
            <a:ext cx="8646856" cy="35509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ea typeface="Calibri" charset="0"/>
                <a:cs typeface="Calibri" charset="0"/>
              </a:rPr>
              <a:t>To encourage people to maximise their performance and potential, and tailor development interventions that are specific to their needs</a:t>
            </a:r>
            <a:r>
              <a:rPr lang="en-US" altLang="en-US" sz="2200" b="1" dirty="0">
                <a:ea typeface="Calibri" charset="0"/>
                <a:cs typeface="Calibri" charset="0"/>
              </a:rPr>
              <a:t> </a:t>
            </a:r>
            <a:r>
              <a:rPr lang="en-US" altLang="en-US" sz="2200" b="1" dirty="0">
                <a:solidFill>
                  <a:srgbClr val="005EB8"/>
                </a:solidFill>
                <a:ea typeface="Calibri" charset="0"/>
                <a:cs typeface="Calibri" charset="0"/>
              </a:rPr>
              <a:t>– individual</a:t>
            </a:r>
          </a:p>
          <a:p>
            <a:pPr algn="just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ea typeface="Calibri" charset="0"/>
                <a:cs typeface="Calibri" charset="0"/>
              </a:rPr>
              <a:t>To inform the organisation’s succession plan, based on robust information </a:t>
            </a:r>
            <a:r>
              <a:rPr lang="en-US" altLang="en-US" sz="2200" b="1" dirty="0">
                <a:solidFill>
                  <a:srgbClr val="005EB8"/>
                </a:solidFill>
                <a:ea typeface="Calibri" charset="0"/>
                <a:cs typeface="Calibri" charset="0"/>
              </a:rPr>
              <a:t>– organisation</a:t>
            </a:r>
          </a:p>
          <a:p>
            <a:pPr algn="just"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ea typeface="Calibri" charset="0"/>
                <a:cs typeface="Calibri" charset="0"/>
              </a:rPr>
              <a:t>Readiness to participate in </a:t>
            </a:r>
            <a:r>
              <a:rPr lang="en-US" altLang="en-US" sz="2200" b="1" dirty="0">
                <a:solidFill>
                  <a:srgbClr val="005EB8"/>
                </a:solidFill>
                <a:ea typeface="Calibri" charset="0"/>
                <a:cs typeface="Calibri" charset="0"/>
              </a:rPr>
              <a:t>system</a:t>
            </a:r>
            <a:r>
              <a:rPr lang="en-US" altLang="en-US" sz="2200" dirty="0">
                <a:ea typeface="Calibri" charset="0"/>
                <a:cs typeface="Calibri" charset="0"/>
              </a:rPr>
              <a:t> and </a:t>
            </a:r>
            <a:r>
              <a:rPr lang="en-US" altLang="en-US" sz="2200" b="1" dirty="0">
                <a:solidFill>
                  <a:srgbClr val="005EB8"/>
                </a:solidFill>
                <a:ea typeface="Calibri" charset="0"/>
                <a:cs typeface="Calibri" charset="0"/>
              </a:rPr>
              <a:t>regional</a:t>
            </a: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Calibri" charset="0"/>
              </a:rPr>
              <a:t> </a:t>
            </a:r>
            <a:r>
              <a:rPr lang="en-US" altLang="en-US" sz="2200" dirty="0">
                <a:ea typeface="Calibri" charset="0"/>
                <a:cs typeface="Calibri" charset="0"/>
              </a:rPr>
              <a:t>talent management interventions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304C2-6C4A-1942-B513-0EBD7ABBC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127" y="4980026"/>
            <a:ext cx="1601249" cy="14757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A8F2B5-BB7D-D148-86F2-60DDF6BA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Talent Review – purpose and benefits</a:t>
            </a:r>
          </a:p>
        </p:txBody>
      </p:sp>
    </p:spTree>
    <p:extLst>
      <p:ext uri="{BB962C8B-B14F-4D97-AF65-F5344CB8AC3E}">
        <p14:creationId xmlns:p14="http://schemas.microsoft.com/office/powerpoint/2010/main" val="10776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85885584"/>
              </p:ext>
            </p:extLst>
          </p:nvPr>
        </p:nvGraphicFramePr>
        <p:xfrm>
          <a:off x="251520" y="1115616"/>
          <a:ext cx="8496944" cy="533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5935D73-35C8-E442-A69D-DFA01F6B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Talent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139282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998" y="1412776"/>
            <a:ext cx="8530003" cy="3291765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Briefings – </a:t>
            </a:r>
            <a:r>
              <a:rPr lang="en-US" alt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insert date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2200" dirty="0"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Review and Career Conversations (incorporating talent elements) – </a:t>
            </a:r>
            <a:r>
              <a:rPr lang="en-US" alt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insert date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2200" dirty="0"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Talent Review Board – </a:t>
            </a:r>
            <a:r>
              <a:rPr lang="en-US" alt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insert date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2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Feedback discussions with individuals - </a:t>
            </a:r>
            <a:r>
              <a:rPr lang="en-US" alt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insert date</a:t>
            </a:r>
          </a:p>
          <a:p>
            <a:pPr marL="0" indent="0">
              <a:spcAft>
                <a:spcPct val="0"/>
              </a:spcAft>
              <a:buClr>
                <a:srgbClr val="005EB8"/>
              </a:buClr>
              <a:buNone/>
            </a:pPr>
            <a:endParaRPr lang="en-US" altLang="en-US" sz="2200" dirty="0"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Refinements to the process/documentation – </a:t>
            </a:r>
            <a:r>
              <a:rPr lang="en-US" alt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insert date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2200" dirty="0"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Suggested checkpoint/follow up on actions – </a:t>
            </a:r>
            <a:r>
              <a:rPr lang="en-US" alt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insert date </a:t>
            </a:r>
            <a:r>
              <a:rPr lang="en-US" altLang="en-US" sz="2200" dirty="0">
                <a:cs typeface="Arial" panose="020B0604020202020204" pitchFamily="34" charset="0"/>
              </a:rPr>
              <a:t>(ideally quarterly, but six-monthly minimum)</a:t>
            </a: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1800" dirty="0"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5EB8"/>
              </a:buClr>
              <a:buNone/>
            </a:pPr>
            <a:endParaRPr lang="en-US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rgbClr val="005EB8"/>
              </a:buClr>
              <a:buFont typeface="Arial" charset="0"/>
              <a:buChar char="•"/>
            </a:pPr>
            <a:endParaRPr lang="en-US" alt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GB" altLang="x-non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A2318C-7628-0A48-B6A8-ABABC9F0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854968"/>
          </a:xfrm>
        </p:spPr>
        <p:txBody>
          <a:bodyPr>
            <a:normAutofit/>
          </a:bodyPr>
          <a:lstStyle/>
          <a:p>
            <a:r>
              <a:rPr lang="en-GB" sz="3600" dirty="0"/>
              <a:t>Talent review timeline</a:t>
            </a:r>
          </a:p>
        </p:txBody>
      </p:sp>
    </p:spTree>
    <p:extLst>
      <p:ext uri="{BB962C8B-B14F-4D97-AF65-F5344CB8AC3E}">
        <p14:creationId xmlns:p14="http://schemas.microsoft.com/office/powerpoint/2010/main" val="17734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uation Slide">
  <a:themeElements>
    <a:clrScheme name="Custom 1">
      <a:dk1>
        <a:srgbClr val="003087"/>
      </a:dk1>
      <a:lt1>
        <a:srgbClr val="FFFFFF"/>
      </a:lt1>
      <a:dk2>
        <a:srgbClr val="005EB8"/>
      </a:dk2>
      <a:lt2>
        <a:srgbClr val="EEECE1"/>
      </a:lt2>
      <a:accent1>
        <a:srgbClr val="0072CE"/>
      </a:accent1>
      <a:accent2>
        <a:srgbClr val="A5A5A5"/>
      </a:accent2>
      <a:accent3>
        <a:srgbClr val="71716C"/>
      </a:accent3>
      <a:accent4>
        <a:srgbClr val="D8D8D8"/>
      </a:accent4>
      <a:accent5>
        <a:srgbClr val="FFFFFF"/>
      </a:accent5>
      <a:accent6>
        <a:srgbClr val="2F164E"/>
      </a:accent6>
      <a:hlink>
        <a:srgbClr val="56428B"/>
      </a:hlink>
      <a:folHlink>
        <a:srgbClr val="9797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 Colour Scheme">
      <a:dk1>
        <a:srgbClr val="2F164E"/>
      </a:dk1>
      <a:lt1>
        <a:srgbClr val="FFFFFF"/>
      </a:lt1>
      <a:dk2>
        <a:srgbClr val="2F164E"/>
      </a:dk2>
      <a:lt2>
        <a:srgbClr val="EEECE1"/>
      </a:lt2>
      <a:accent1>
        <a:srgbClr val="00AA9E"/>
      </a:accent1>
      <a:accent2>
        <a:srgbClr val="A5A5A5"/>
      </a:accent2>
      <a:accent3>
        <a:srgbClr val="71716C"/>
      </a:accent3>
      <a:accent4>
        <a:srgbClr val="D8D8D8"/>
      </a:accent4>
      <a:accent5>
        <a:srgbClr val="FFFFFF"/>
      </a:accent5>
      <a:accent6>
        <a:srgbClr val="2F164E"/>
      </a:accent6>
      <a:hlink>
        <a:srgbClr val="00AA9E"/>
      </a:hlink>
      <a:folHlink>
        <a:srgbClr val="9797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Colour Scheme">
      <a:dk1>
        <a:srgbClr val="2F164E"/>
      </a:dk1>
      <a:lt1>
        <a:srgbClr val="FFFFFF"/>
      </a:lt1>
      <a:dk2>
        <a:srgbClr val="2F164E"/>
      </a:dk2>
      <a:lt2>
        <a:srgbClr val="EEECE1"/>
      </a:lt2>
      <a:accent1>
        <a:srgbClr val="00AA9E"/>
      </a:accent1>
      <a:accent2>
        <a:srgbClr val="A5A5A5"/>
      </a:accent2>
      <a:accent3>
        <a:srgbClr val="71716C"/>
      </a:accent3>
      <a:accent4>
        <a:srgbClr val="D8D8D8"/>
      </a:accent4>
      <a:accent5>
        <a:srgbClr val="FFFFFF"/>
      </a:accent5>
      <a:accent6>
        <a:srgbClr val="2F164E"/>
      </a:accent6>
      <a:hlink>
        <a:srgbClr val="00AA9E"/>
      </a:hlink>
      <a:folHlink>
        <a:srgbClr val="9797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1015</Words>
  <Application>Microsoft Macintosh PowerPoint</Application>
  <PresentationFormat>On-screen Show (4:3)</PresentationFormat>
  <Paragraphs>210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Continuation Slide</vt:lpstr>
      <vt:lpstr>Talent Review Briefing </vt:lpstr>
      <vt:lpstr>Agenda</vt:lpstr>
      <vt:lpstr>PowerPoint Presentation</vt:lpstr>
      <vt:lpstr>PowerPoint Presentation</vt:lpstr>
      <vt:lpstr>PowerPoint Presentation</vt:lpstr>
      <vt:lpstr>PowerPoint Presentation</vt:lpstr>
      <vt:lpstr>Talent Review – purpose and benefits</vt:lpstr>
      <vt:lpstr>Talent Review Process</vt:lpstr>
      <vt:lpstr>Talent review timeline</vt:lpstr>
      <vt:lpstr>Talent Review Mindset</vt:lpstr>
      <vt:lpstr>Sources of error</vt:lpstr>
      <vt:lpstr>Unconscious (implicit) bias</vt:lpstr>
      <vt:lpstr>Triggers of bias</vt:lpstr>
      <vt:lpstr>Other behaviours</vt:lpstr>
      <vt:lpstr>Preparation</vt:lpstr>
      <vt:lpstr>Break</vt:lpstr>
      <vt:lpstr>Talent Review Structure</vt:lpstr>
      <vt:lpstr>Talent Review Agenda</vt:lpstr>
      <vt:lpstr>Talent Review - Roles</vt:lpstr>
      <vt:lpstr>Capturing feedback/outputs</vt:lpstr>
      <vt:lpstr>Succession planning</vt:lpstr>
      <vt:lpstr>Succession planning</vt:lpstr>
      <vt:lpstr>Succession planning</vt:lpstr>
      <vt:lpstr>Feedback</vt:lpstr>
      <vt:lpstr>Quick recap</vt:lpstr>
      <vt:lpstr>Your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fiona</dc:creator>
  <cp:lastModifiedBy>Andrea Glover</cp:lastModifiedBy>
  <cp:revision>136</cp:revision>
  <dcterms:created xsi:type="dcterms:W3CDTF">2013-01-07T17:07:06Z</dcterms:created>
  <dcterms:modified xsi:type="dcterms:W3CDTF">2019-06-11T11:47:39Z</dcterms:modified>
</cp:coreProperties>
</file>