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handoutMasterIdLst>
    <p:handoutMasterId r:id="rId19"/>
  </p:handoutMasterIdLst>
  <p:sldIdLst>
    <p:sldId id="256" r:id="rId2"/>
    <p:sldId id="510" r:id="rId3"/>
    <p:sldId id="530" r:id="rId4"/>
    <p:sldId id="512" r:id="rId5"/>
    <p:sldId id="527" r:id="rId6"/>
    <p:sldId id="528" r:id="rId7"/>
    <p:sldId id="529" r:id="rId8"/>
    <p:sldId id="513" r:id="rId9"/>
    <p:sldId id="514" r:id="rId10"/>
    <p:sldId id="531" r:id="rId11"/>
    <p:sldId id="516" r:id="rId12"/>
    <p:sldId id="517" r:id="rId13"/>
    <p:sldId id="515" r:id="rId14"/>
    <p:sldId id="518" r:id="rId15"/>
    <p:sldId id="519" r:id="rId16"/>
    <p:sldId id="29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EB8"/>
    <a:srgbClr val="25005E"/>
    <a:srgbClr val="005EA9"/>
    <a:srgbClr val="0847A9"/>
    <a:srgbClr val="637380"/>
    <a:srgbClr val="334350"/>
    <a:srgbClr val="504B4B"/>
    <a:srgbClr val="005A9B"/>
    <a:srgbClr val="979792"/>
    <a:srgbClr val="00A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1" autoAdjust="0"/>
    <p:restoredTop sz="94771" autoAdjust="0"/>
  </p:normalViewPr>
  <p:slideViewPr>
    <p:cSldViewPr>
      <p:cViewPr varScale="1">
        <p:scale>
          <a:sx n="88" d="100"/>
          <a:sy n="88" d="100"/>
        </p:scale>
        <p:origin x="19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McSherry" userId="d5570103-688a-4b14-ac98-da438f5fda34" providerId="ADAL" clId="{F303D6D3-EC1B-4E8E-83B2-3DF429D08997}"/>
    <pc:docChg chg="custSel delSld modMainMaster">
      <pc:chgData name="Paul McSherry" userId="d5570103-688a-4b14-ac98-da438f5fda34" providerId="ADAL" clId="{F303D6D3-EC1B-4E8E-83B2-3DF429D08997}" dt="2019-02-11T15:13:52.531" v="2"/>
      <pc:docMkLst>
        <pc:docMk/>
      </pc:docMkLst>
      <pc:sldChg chg="del">
        <pc:chgData name="Paul McSherry" userId="d5570103-688a-4b14-ac98-da438f5fda34" providerId="ADAL" clId="{F303D6D3-EC1B-4E8E-83B2-3DF429D08997}" dt="2019-02-11T15:13:41.440" v="0" actId="2696"/>
        <pc:sldMkLst>
          <pc:docMk/>
          <pc:sldMk cId="3470148608" sldId="258"/>
        </pc:sldMkLst>
      </pc:sldChg>
      <pc:sldMasterChg chg="modSldLayout">
        <pc:chgData name="Paul McSherry" userId="d5570103-688a-4b14-ac98-da438f5fda34" providerId="ADAL" clId="{F303D6D3-EC1B-4E8E-83B2-3DF429D08997}" dt="2019-02-11T15:13:52.531" v="2"/>
        <pc:sldMasterMkLst>
          <pc:docMk/>
          <pc:sldMasterMk cId="0" sldId="2147483756"/>
        </pc:sldMasterMkLst>
        <pc:sldLayoutChg chg="addSp delSp">
          <pc:chgData name="Paul McSherry" userId="d5570103-688a-4b14-ac98-da438f5fda34" providerId="ADAL" clId="{F303D6D3-EC1B-4E8E-83B2-3DF429D08997}" dt="2019-02-11T15:13:52.531" v="2"/>
          <pc:sldLayoutMkLst>
            <pc:docMk/>
            <pc:sldMasterMk cId="0" sldId="2147483756"/>
            <pc:sldLayoutMk cId="0" sldId="2147483757"/>
          </pc:sldLayoutMkLst>
          <pc:spChg chg="add">
            <ac:chgData name="Paul McSherry" userId="d5570103-688a-4b14-ac98-da438f5fda34" providerId="ADAL" clId="{F303D6D3-EC1B-4E8E-83B2-3DF429D08997}" dt="2019-02-11T15:13:52.531" v="2"/>
            <ac:spMkLst>
              <pc:docMk/>
              <pc:sldMasterMk cId="0" sldId="2147483756"/>
              <pc:sldLayoutMk cId="0" sldId="2147483757"/>
              <ac:spMk id="11" creationId="{D7C46FEA-FED0-43EE-930E-D855D3FF338D}"/>
            </ac:spMkLst>
          </pc:spChg>
          <pc:picChg chg="del">
            <ac:chgData name="Paul McSherry" userId="d5570103-688a-4b14-ac98-da438f5fda34" providerId="ADAL" clId="{F303D6D3-EC1B-4E8E-83B2-3DF429D08997}" dt="2019-02-11T15:13:51.439" v="1" actId="478"/>
            <ac:picMkLst>
              <pc:docMk/>
              <pc:sldMasterMk cId="0" sldId="2147483756"/>
              <pc:sldLayoutMk cId="0" sldId="2147483757"/>
              <ac:picMk id="7" creationId="{62A78B52-BCC2-48FE-87C2-5103EB126262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29208" y="298376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400" dirty="0"/>
              <a:t>The NHS Leadership Academy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89040" y="298376"/>
            <a:ext cx="252028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A04F3-867E-436D-A923-E8583AA432EE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5720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www.leadershipacademy.nhs.uk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25144" y="8532440"/>
            <a:ext cx="160364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575CB-EDA2-4555-8248-9F4935DE9C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459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Header Placeholder 1"/>
          <p:cNvSpPr>
            <a:spLocks noGrp="1"/>
          </p:cNvSpPr>
          <p:nvPr>
            <p:ph type="hdr" sz="quarter"/>
          </p:nvPr>
        </p:nvSpPr>
        <p:spPr>
          <a:xfrm>
            <a:off x="529208" y="29837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400" dirty="0"/>
              <a:t>The NHS Leadership Academy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89040" y="298376"/>
            <a:ext cx="2520280" cy="313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A04F3-867E-436D-A923-E8583AA432EE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45720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www.leadershipacademy.nhs.uk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4725144" y="8532440"/>
            <a:ext cx="160364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575CB-EDA2-4555-8248-9F4935DE9C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38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5508104" y="0"/>
            <a:ext cx="3635896" cy="12687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67545" y="1772816"/>
            <a:ext cx="8208911" cy="1512168"/>
          </a:xfrm>
        </p:spPr>
        <p:txBody>
          <a:bodyPr anchor="t">
            <a:normAutofit/>
          </a:bodyPr>
          <a:lstStyle>
            <a:lvl1pPr>
              <a:lnSpc>
                <a:spcPct val="90000"/>
              </a:lnSpc>
              <a:defRPr sz="4500" b="0" i="0" baseline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endParaRPr lang="en-GB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467545" y="3212976"/>
            <a:ext cx="3960439" cy="259228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000" b="1" i="0" baseline="0">
                <a:solidFill>
                  <a:srgbClr val="63738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 Title here</a:t>
            </a:r>
          </a:p>
        </p:txBody>
      </p:sp>
      <p:pic>
        <p:nvPicPr>
          <p:cNvPr id="9" name="Picture 8" descr="Core rosette_RGB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47" b="9807"/>
          <a:stretch/>
        </p:blipFill>
        <p:spPr>
          <a:xfrm>
            <a:off x="4776017" y="3264839"/>
            <a:ext cx="4367983" cy="3593161"/>
          </a:xfrm>
          <a:prstGeom prst="rect">
            <a:avLst/>
          </a:prstGeom>
        </p:spPr>
      </p:pic>
      <p:pic>
        <p:nvPicPr>
          <p:cNvPr id="10" name="Picture 9" descr="NHS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69166"/>
            <a:ext cx="2812910" cy="85578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D7C46FEA-FED0-43EE-930E-D855D3FF338D}"/>
              </a:ext>
            </a:extLst>
          </p:cNvPr>
          <p:cNvSpPr txBox="1">
            <a:spLocks/>
          </p:cNvSpPr>
          <p:nvPr userDrawn="1"/>
        </p:nvSpPr>
        <p:spPr>
          <a:xfrm>
            <a:off x="467544" y="6165304"/>
            <a:ext cx="2592288" cy="2880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 baseline="0">
                <a:solidFill>
                  <a:srgbClr val="63738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0" i="0" dirty="0">
                <a:latin typeface="Arial"/>
                <a:cs typeface="Arial"/>
              </a:rPr>
              <a:t>www.leadershipacademy.nhs.uk</a:t>
            </a:r>
            <a:endParaRPr lang="en-GB" sz="1300" b="0" i="0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ation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412776"/>
            <a:ext cx="8291264" cy="5040560"/>
          </a:xfrm>
        </p:spPr>
        <p:txBody>
          <a:bodyPr/>
          <a:lstStyle>
            <a:lvl1pPr>
              <a:defRPr sz="32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ation - 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476672"/>
            <a:ext cx="8291264" cy="5976664"/>
          </a:xfrm>
        </p:spPr>
        <p:txBody>
          <a:bodyPr/>
          <a:lstStyle>
            <a:lvl1pPr>
              <a:defRPr sz="32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4042792" cy="5040560"/>
          </a:xfrm>
        </p:spPr>
        <p:txBody>
          <a:bodyPr/>
          <a:lstStyle>
            <a:lvl1pPr>
              <a:defRPr sz="25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3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44008" y="1412776"/>
            <a:ext cx="4042792" cy="5040560"/>
          </a:xfrm>
        </p:spPr>
        <p:txBody>
          <a:bodyPr/>
          <a:lstStyle>
            <a:lvl1pPr>
              <a:defRPr sz="25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3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7544" y="476672"/>
            <a:ext cx="8280920" cy="59766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F76BF7-CD2C-4FF3-9CE1-E5D15583E8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8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177928"/>
            <a:ext cx="7772400" cy="679449"/>
          </a:xfrm>
          <a:prstGeom prst="rect">
            <a:avLst/>
          </a:prstGeom>
        </p:spPr>
        <p:txBody>
          <a:bodyPr/>
          <a:lstStyle>
            <a:lvl1pPr algn="l">
              <a:defRPr sz="2700" b="1" baseline="0">
                <a:solidFill>
                  <a:srgbClr val="A00054"/>
                </a:solidFill>
              </a:defRPr>
            </a:lvl1pPr>
          </a:lstStyle>
          <a:p>
            <a:r>
              <a:rPr lang="en-US" dirty="0"/>
              <a:t>Slide title – Arial, 36, Bold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1" y="1954924"/>
            <a:ext cx="7839075" cy="372066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 Body text – Arial,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17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19256" cy="86409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3" r:id="rId3"/>
    <p:sldLayoutId id="2147483760" r:id="rId4"/>
    <p:sldLayoutId id="2147483762" r:id="rId5"/>
    <p:sldLayoutId id="2147483765" r:id="rId6"/>
    <p:sldLayoutId id="2147483766" r:id="rId7"/>
    <p:sldLayoutId id="2147483767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5EB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Talent </a:t>
            </a:r>
            <a:r>
              <a:rPr lang="en-US"/>
              <a:t>Review Briefing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467545" y="3212976"/>
            <a:ext cx="4464495" cy="2592288"/>
          </a:xfrm>
        </p:spPr>
        <p:txBody>
          <a:bodyPr/>
          <a:lstStyle/>
          <a:p>
            <a:r>
              <a:rPr lang="en-US"/>
              <a:t>For staff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598E1-4A85-874F-84B6-121A89F4DF23}"/>
              </a:ext>
            </a:extLst>
          </p:cNvPr>
          <p:cNvSpPr txBox="1">
            <a:spLocks/>
          </p:cNvSpPr>
          <p:nvPr/>
        </p:nvSpPr>
        <p:spPr>
          <a:xfrm>
            <a:off x="326422" y="2078850"/>
            <a:ext cx="8580296" cy="337537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FF0000"/>
                </a:solidFill>
                <a:cs typeface="Arial" panose="020B0604020202020204" pitchFamily="34" charset="0"/>
              </a:rPr>
              <a:t>Insert information about/discuss the conversation framework you are using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1950" dirty="0">
              <a:cs typeface="Arial" panose="020B0604020202020204" pitchFamily="34" charset="0"/>
            </a:endParaRPr>
          </a:p>
          <a:p>
            <a:endParaRPr lang="en-GB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8412DF-0187-0442-97E7-D38122455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Conversation framework</a:t>
            </a:r>
          </a:p>
        </p:txBody>
      </p:sp>
    </p:spTree>
    <p:extLst>
      <p:ext uri="{BB962C8B-B14F-4D97-AF65-F5344CB8AC3E}">
        <p14:creationId xmlns:p14="http://schemas.microsoft.com/office/powerpoint/2010/main" val="3442666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598E1-4A85-874F-84B6-121A89F4DF23}"/>
              </a:ext>
            </a:extLst>
          </p:cNvPr>
          <p:cNvSpPr txBox="1">
            <a:spLocks/>
          </p:cNvSpPr>
          <p:nvPr/>
        </p:nvSpPr>
        <p:spPr>
          <a:xfrm>
            <a:off x="281852" y="1556792"/>
            <a:ext cx="8580296" cy="4752528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How well does your manager understand you? 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How good is the quality of the conversation you have about your performance /career?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How aligned your development is to your individual needs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The extent to which succession plans are formed on the basis of objective information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cs typeface="Arial" panose="020B0604020202020204" pitchFamily="34" charset="0"/>
            </a:endParaRPr>
          </a:p>
          <a:p>
            <a:pPr>
              <a:buClr>
                <a:srgbClr val="005EB8"/>
              </a:buClr>
            </a:pPr>
            <a:endParaRPr lang="en-GB" sz="1950" dirty="0"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195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D9E9C18-8652-DF43-8E2D-7F82BB63E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You and your manager …</a:t>
            </a:r>
          </a:p>
        </p:txBody>
      </p:sp>
    </p:spTree>
    <p:extLst>
      <p:ext uri="{BB962C8B-B14F-4D97-AF65-F5344CB8AC3E}">
        <p14:creationId xmlns:p14="http://schemas.microsoft.com/office/powerpoint/2010/main" val="1916703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D1B5220-9E96-594F-9246-7ED6A25D64D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28022" y="1122905"/>
            <a:ext cx="6687955" cy="513493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BD01547-4F01-4248-9FB8-C93178218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You and your manager …</a:t>
            </a:r>
          </a:p>
        </p:txBody>
      </p:sp>
    </p:spTree>
    <p:extLst>
      <p:ext uri="{BB962C8B-B14F-4D97-AF65-F5344CB8AC3E}">
        <p14:creationId xmlns:p14="http://schemas.microsoft.com/office/powerpoint/2010/main" val="3069009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598E1-4A85-874F-84B6-121A89F4DF23}"/>
              </a:ext>
            </a:extLst>
          </p:cNvPr>
          <p:cNvSpPr txBox="1">
            <a:spLocks/>
          </p:cNvSpPr>
          <p:nvPr/>
        </p:nvSpPr>
        <p:spPr>
          <a:xfrm>
            <a:off x="326422" y="2078850"/>
            <a:ext cx="8580296" cy="337537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What do you need to do to make this work?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What do you need from your manager to make this work?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What needs to be avoided? 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1950" dirty="0">
              <a:cs typeface="Arial" panose="020B0604020202020204" pitchFamily="34" charset="0"/>
            </a:endParaRPr>
          </a:p>
          <a:p>
            <a:endParaRPr lang="en-GB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8412DF-0187-0442-97E7-D38122455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Considerations for you …</a:t>
            </a:r>
          </a:p>
        </p:txBody>
      </p:sp>
    </p:spTree>
    <p:extLst>
      <p:ext uri="{BB962C8B-B14F-4D97-AF65-F5344CB8AC3E}">
        <p14:creationId xmlns:p14="http://schemas.microsoft.com/office/powerpoint/2010/main" val="2964344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598E1-4A85-874F-84B6-121A89F4DF23}"/>
              </a:ext>
            </a:extLst>
          </p:cNvPr>
          <p:cNvSpPr txBox="1">
            <a:spLocks/>
          </p:cNvSpPr>
          <p:nvPr/>
        </p:nvSpPr>
        <p:spPr>
          <a:xfrm>
            <a:off x="326422" y="2078850"/>
            <a:ext cx="8580296" cy="337537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How do you like to receive feedback?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In which areas do you believe feedback would be most valid? 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What would surprise you? 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How can you best prepare yourself? </a:t>
            </a:r>
          </a:p>
          <a:p>
            <a:pPr>
              <a:buClr>
                <a:srgbClr val="005EB8"/>
              </a:buClr>
            </a:pPr>
            <a:endParaRPr lang="en-GB" sz="1950" dirty="0">
              <a:cs typeface="Arial" panose="020B0604020202020204" pitchFamily="34" charset="0"/>
            </a:endParaRPr>
          </a:p>
          <a:p>
            <a:pPr>
              <a:buClr>
                <a:srgbClr val="005EB8"/>
              </a:buClr>
            </a:pPr>
            <a:endParaRPr lang="en-GB" sz="1950" dirty="0"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1950" dirty="0">
              <a:cs typeface="Arial" panose="020B0604020202020204" pitchFamily="34" charset="0"/>
            </a:endParaRPr>
          </a:p>
          <a:p>
            <a:endParaRPr lang="en-GB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24AB88-47BE-AD40-8A71-2AAC7D04B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2692820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598E1-4A85-874F-84B6-121A89F4DF23}"/>
              </a:ext>
            </a:extLst>
          </p:cNvPr>
          <p:cNvSpPr txBox="1">
            <a:spLocks/>
          </p:cNvSpPr>
          <p:nvPr/>
        </p:nvSpPr>
        <p:spPr>
          <a:xfrm>
            <a:off x="326422" y="2078850"/>
            <a:ext cx="8580296" cy="337537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Your plan 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Exploring development options 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>
              <a:buClr>
                <a:srgbClr val="005EB8"/>
              </a:buClr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endParaRPr lang="en-GB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84D1D43-0575-1F4E-9346-169E51B20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Owning the actions</a:t>
            </a:r>
          </a:p>
        </p:txBody>
      </p:sp>
    </p:spTree>
    <p:extLst>
      <p:ext uri="{BB962C8B-B14F-4D97-AF65-F5344CB8AC3E}">
        <p14:creationId xmlns:p14="http://schemas.microsoft.com/office/powerpoint/2010/main" val="4169497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1C083E3-648E-BE43-AC38-8FBC855B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Your questions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22CE8CED-1768-1F47-8203-A0C24D043F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021" y="2117923"/>
            <a:ext cx="3186354" cy="2483681"/>
          </a:xfrm>
        </p:spPr>
      </p:pic>
    </p:spTree>
    <p:extLst>
      <p:ext uri="{BB962C8B-B14F-4D97-AF65-F5344CB8AC3E}">
        <p14:creationId xmlns:p14="http://schemas.microsoft.com/office/powerpoint/2010/main" val="116764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598E1-4A85-874F-84B6-121A89F4DF23}"/>
              </a:ext>
            </a:extLst>
          </p:cNvPr>
          <p:cNvSpPr txBox="1">
            <a:spLocks/>
          </p:cNvSpPr>
          <p:nvPr/>
        </p:nvSpPr>
        <p:spPr>
          <a:xfrm>
            <a:off x="277172" y="1520724"/>
            <a:ext cx="6653684" cy="337537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/>
              </a:buClr>
            </a:pPr>
            <a:endParaRPr lang="en-US" altLang="en-US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Purpose/background/context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Preparation for the conversation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Feedback/follow up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Q&amp;A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1950" dirty="0"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1950" dirty="0">
              <a:cs typeface="Arial" panose="020B0604020202020204" pitchFamily="34" charset="0"/>
            </a:endParaRPr>
          </a:p>
          <a:p>
            <a:endParaRPr lang="en-GB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BB1A886-EDC5-BE4B-B3DC-119F28A3E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55536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0432" y="1299777"/>
            <a:ext cx="8623137" cy="35509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  <a:p>
            <a:pPr algn="just"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To encourage </a:t>
            </a:r>
            <a:r>
              <a:rPr lang="en-US" altLang="en-US" sz="2200" b="1" dirty="0">
                <a:solidFill>
                  <a:srgbClr val="005EB8"/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you</a:t>
            </a:r>
            <a:r>
              <a:rPr lang="en-US" altLang="en-US" sz="2200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to maximise your performance and potential, and tailor development interventions that are specific to your needs</a:t>
            </a:r>
            <a:r>
              <a:rPr lang="en-US" altLang="en-US" sz="2200" b="1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</a:t>
            </a:r>
          </a:p>
          <a:p>
            <a:pPr algn="just"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To inform the </a:t>
            </a:r>
            <a:r>
              <a:rPr lang="en-US" altLang="en-US" sz="2200" b="1" dirty="0">
                <a:solidFill>
                  <a:srgbClr val="005EB8"/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organisation’s</a:t>
            </a:r>
            <a:r>
              <a:rPr lang="en-US" altLang="en-US" sz="2200" dirty="0">
                <a:solidFill>
                  <a:srgbClr val="005EB8"/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</a:t>
            </a:r>
            <a:r>
              <a:rPr lang="en-US" altLang="en-US" sz="2200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succession plan, based on robust information </a:t>
            </a:r>
          </a:p>
          <a:p>
            <a:pPr algn="just"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Readiness to participate in </a:t>
            </a:r>
            <a:r>
              <a:rPr lang="en-US" altLang="en-US" sz="2200" b="1" dirty="0">
                <a:solidFill>
                  <a:srgbClr val="005EB8"/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system</a:t>
            </a:r>
            <a:r>
              <a:rPr lang="en-US" altLang="en-US" sz="2200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and </a:t>
            </a:r>
            <a:r>
              <a:rPr lang="en-US" altLang="en-US" sz="2200" b="1" dirty="0">
                <a:solidFill>
                  <a:srgbClr val="005EB8"/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regional</a:t>
            </a:r>
            <a:r>
              <a:rPr lang="en-US" altLang="en-US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</a:t>
            </a:r>
            <a:r>
              <a:rPr lang="en-US" altLang="en-US" sz="2200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talent management interventions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4A67B28-3719-B648-8F00-1AC7C6DE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Talent Review – purpose and benefits</a:t>
            </a:r>
          </a:p>
        </p:txBody>
      </p:sp>
    </p:spTree>
    <p:extLst>
      <p:ext uri="{BB962C8B-B14F-4D97-AF65-F5344CB8AC3E}">
        <p14:creationId xmlns:p14="http://schemas.microsoft.com/office/powerpoint/2010/main" val="17041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598E1-4A85-874F-84B6-121A89F4DF23}"/>
              </a:ext>
            </a:extLst>
          </p:cNvPr>
          <p:cNvSpPr txBox="1">
            <a:spLocks/>
          </p:cNvSpPr>
          <p:nvPr/>
        </p:nvSpPr>
        <p:spPr>
          <a:xfrm>
            <a:off x="251520" y="1340768"/>
            <a:ext cx="8464287" cy="396044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/>
              </a:buClr>
            </a:pPr>
            <a:endParaRPr lang="en-US" altLang="en-US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A mindset as much as a process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A more objective, fair and precise way of understanding people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Interdependent with values, recruitment, appraisal and development</a:t>
            </a:r>
          </a:p>
          <a:p>
            <a:pPr marL="342900" indent="-342900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Combines multiple measures – performance, potential, aspirations and readiness</a:t>
            </a:r>
          </a:p>
          <a:p>
            <a:pPr>
              <a:buClr>
                <a:srgbClr val="005EB8"/>
              </a:buClr>
            </a:pPr>
            <a:endParaRPr lang="en-GB" sz="2200" dirty="0"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1950" dirty="0">
              <a:cs typeface="Arial" panose="020B0604020202020204" pitchFamily="34" charset="0"/>
            </a:endParaRPr>
          </a:p>
          <a:p>
            <a:endParaRPr lang="en-GB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32ED05A-C66E-7148-81D3-E15696F8B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Principles</a:t>
            </a:r>
          </a:p>
        </p:txBody>
      </p:sp>
    </p:spTree>
    <p:extLst>
      <p:ext uri="{BB962C8B-B14F-4D97-AF65-F5344CB8AC3E}">
        <p14:creationId xmlns:p14="http://schemas.microsoft.com/office/powerpoint/2010/main" val="318881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74328" y="1340768"/>
            <a:ext cx="8546144" cy="3745345"/>
          </a:xfrm>
        </p:spPr>
        <p:txBody>
          <a:bodyPr>
            <a:noAutofit/>
          </a:bodyPr>
          <a:lstStyle/>
          <a:p>
            <a:pPr algn="just"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dirty="0">
                <a:ea typeface="Calibri" charset="0"/>
                <a:cs typeface="Arial" panose="020B0604020202020204" pitchFamily="34" charset="0"/>
              </a:rPr>
              <a:t>Developed by health and care partners, published in December 2016 and backed by regulators and inspectors</a:t>
            </a:r>
          </a:p>
          <a:p>
            <a:pPr algn="just">
              <a:buClr>
                <a:srgbClr val="005EB8"/>
              </a:buClr>
              <a:buFont typeface="Arial" charset="0"/>
              <a:buChar char="•"/>
            </a:pPr>
            <a:endParaRPr lang="en-US" altLang="en-US" sz="1000" dirty="0">
              <a:ea typeface="Calibri" charset="0"/>
              <a:cs typeface="Arial" panose="020B0604020202020204" pitchFamily="34" charset="0"/>
            </a:endParaRPr>
          </a:p>
          <a:p>
            <a:pPr algn="just"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b="1" dirty="0">
                <a:solidFill>
                  <a:srgbClr val="005EB8"/>
                </a:solidFill>
                <a:ea typeface="Calibri" charset="0"/>
                <a:cs typeface="Arial" panose="020B0604020202020204" pitchFamily="34" charset="0"/>
              </a:rPr>
              <a:t>Main purpose:</a:t>
            </a:r>
            <a:r>
              <a:rPr lang="en-US" altLang="en-US" sz="2200" dirty="0">
                <a:solidFill>
                  <a:srgbClr val="005EB8"/>
                </a:solidFill>
                <a:ea typeface="Calibri" charset="0"/>
                <a:cs typeface="Arial" panose="020B0604020202020204" pitchFamily="34" charset="0"/>
              </a:rPr>
              <a:t> </a:t>
            </a:r>
            <a:r>
              <a:rPr lang="en-US" altLang="en-US" sz="2200" dirty="0">
                <a:ea typeface="Calibri" charset="0"/>
                <a:cs typeface="Arial" panose="020B0604020202020204" pitchFamily="34" charset="0"/>
              </a:rPr>
              <a:t>to equip NHS funded organisations to deliver continuous improvement in local health and care systems and to encourage development of a critical set of improvement and leadership capabilities among staff</a:t>
            </a:r>
          </a:p>
          <a:p>
            <a:pPr algn="just">
              <a:buClr>
                <a:srgbClr val="005EB8"/>
              </a:buClr>
              <a:buFont typeface="Arial" charset="0"/>
              <a:buChar char="•"/>
            </a:pPr>
            <a:endParaRPr lang="en-US" altLang="en-US" sz="1000" dirty="0">
              <a:ea typeface="Calibri" charset="0"/>
              <a:cs typeface="Arial" panose="020B0604020202020204" pitchFamily="34" charset="0"/>
            </a:endParaRPr>
          </a:p>
          <a:p>
            <a:pPr algn="just"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b="1" dirty="0">
                <a:solidFill>
                  <a:srgbClr val="005EB8"/>
                </a:solidFill>
                <a:ea typeface="Calibri" charset="0"/>
                <a:cs typeface="Arial" panose="020B0604020202020204" pitchFamily="34" charset="0"/>
              </a:rPr>
              <a:t>Critical capabilities: </a:t>
            </a:r>
          </a:p>
          <a:p>
            <a:pPr marL="0" indent="0" algn="just">
              <a:buClr>
                <a:srgbClr val="005EB8"/>
              </a:buClr>
              <a:buNone/>
            </a:pPr>
            <a:r>
              <a:rPr lang="en-US" altLang="en-US" sz="2200" b="1" dirty="0">
                <a:solidFill>
                  <a:srgbClr val="005EB8"/>
                </a:solidFill>
                <a:ea typeface="Calibri" charset="0"/>
                <a:cs typeface="Arial" panose="020B0604020202020204" pitchFamily="34" charset="0"/>
              </a:rPr>
              <a:t>	</a:t>
            </a:r>
            <a:r>
              <a:rPr lang="en-US" altLang="en-US" dirty="0">
                <a:ea typeface="Calibri" charset="0"/>
                <a:cs typeface="Arial" panose="020B0604020202020204" pitchFamily="34" charset="0"/>
              </a:rPr>
              <a:t>-</a:t>
            </a:r>
            <a:r>
              <a:rPr lang="en-US" altLang="en-US" sz="2200" b="1" dirty="0">
                <a:solidFill>
                  <a:srgbClr val="005EB8"/>
                </a:solidFill>
                <a:ea typeface="Calibri" charset="0"/>
                <a:cs typeface="Arial" panose="020B0604020202020204" pitchFamily="34" charset="0"/>
              </a:rPr>
              <a:t> </a:t>
            </a:r>
            <a:r>
              <a:rPr lang="en-US" altLang="en-US" i="1" dirty="0">
                <a:ea typeface="Calibri" charset="0"/>
                <a:cs typeface="Arial" panose="020B0604020202020204" pitchFamily="34" charset="0"/>
              </a:rPr>
              <a:t>Systems leadership skills</a:t>
            </a:r>
          </a:p>
          <a:p>
            <a:pPr marL="0" indent="0" algn="just">
              <a:buClr>
                <a:srgbClr val="005EB8"/>
              </a:buClr>
              <a:buNone/>
            </a:pPr>
            <a:r>
              <a:rPr lang="en-US" altLang="en-US" i="1" dirty="0">
                <a:ea typeface="Calibri" charset="0"/>
                <a:cs typeface="Arial" panose="020B0604020202020204" pitchFamily="34" charset="0"/>
              </a:rPr>
              <a:t>	- Improvement skills</a:t>
            </a:r>
          </a:p>
          <a:p>
            <a:pPr marL="0" indent="0" algn="just">
              <a:buClr>
                <a:srgbClr val="005EB8"/>
              </a:buClr>
              <a:buNone/>
            </a:pPr>
            <a:r>
              <a:rPr lang="en-US" altLang="en-US" i="1" dirty="0">
                <a:ea typeface="Calibri" charset="0"/>
                <a:cs typeface="Arial" panose="020B0604020202020204" pitchFamily="34" charset="0"/>
              </a:rPr>
              <a:t>	- Compassionate, inclusive leadership skills</a:t>
            </a:r>
          </a:p>
          <a:p>
            <a:pPr marL="0" indent="0" algn="just">
              <a:buClr>
                <a:srgbClr val="005EB8"/>
              </a:buClr>
              <a:buNone/>
            </a:pPr>
            <a:r>
              <a:rPr lang="en-US" altLang="en-US" i="1" dirty="0">
                <a:ea typeface="Calibri" charset="0"/>
                <a:cs typeface="Arial" panose="020B0604020202020204" pitchFamily="34" charset="0"/>
              </a:rPr>
              <a:t>	- Talent management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66F2897-AEC2-4F42-807C-32724387FDE8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b="0" dirty="0">
                <a:solidFill>
                  <a:srgbClr val="005EB8"/>
                </a:solidFill>
              </a:rPr>
              <a:t>Developing People: Improving Care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DAAC5FC6-3BE1-1848-8E51-009F108CD3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347" y="4437112"/>
            <a:ext cx="2563555" cy="195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9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51520" y="1500822"/>
            <a:ext cx="8650655" cy="2790497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en-US" altLang="en-US" sz="2200" dirty="0">
                <a:ea typeface="Calibri" charset="0"/>
                <a:cs typeface="Arial" panose="020B0604020202020204" pitchFamily="34" charset="0"/>
              </a:rPr>
              <a:t>Published in June 2017, strengthening content on leadership, culture, system working and quality improvement</a:t>
            </a:r>
          </a:p>
          <a:p>
            <a:pPr>
              <a:buFont typeface="Arial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dirty="0">
                <a:ea typeface="Calibri" charset="0"/>
                <a:cs typeface="Arial" panose="020B0604020202020204" pitchFamily="34" charset="0"/>
              </a:rPr>
              <a:t>Strategic approach to managing talent</a:t>
            </a:r>
          </a:p>
          <a:p>
            <a:pPr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dirty="0">
                <a:ea typeface="Calibri" charset="0"/>
                <a:cs typeface="Arial" panose="020B0604020202020204" pitchFamily="34" charset="0"/>
              </a:rPr>
              <a:t>Leadership strategy and succession plan</a:t>
            </a:r>
          </a:p>
          <a:p>
            <a:pPr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dirty="0">
                <a:ea typeface="Calibri" charset="0"/>
                <a:cs typeface="Arial" panose="020B0604020202020204" pitchFamily="34" charset="0"/>
              </a:rPr>
              <a:t>Flexible, agile responses to change</a:t>
            </a:r>
          </a:p>
          <a:p>
            <a:pPr>
              <a:buClr>
                <a:srgbClr val="005EB8"/>
              </a:buClr>
              <a:buFont typeface="Arial" charset="0"/>
              <a:buChar char="•"/>
            </a:pPr>
            <a:r>
              <a:rPr lang="en-US" altLang="en-US" sz="2200" dirty="0">
                <a:ea typeface="Calibri" charset="0"/>
                <a:cs typeface="Arial" panose="020B0604020202020204" pitchFamily="34" charset="0"/>
              </a:rPr>
              <a:t>Participation in pooled activity including local area talent planning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0312" y="4652936"/>
            <a:ext cx="1305839" cy="172859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F1E3527-27E5-B448-A851-6648630BFC33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b="0" dirty="0">
                <a:solidFill>
                  <a:srgbClr val="005EB8"/>
                </a:solidFill>
              </a:rPr>
              <a:t>Well Led Framework</a:t>
            </a:r>
          </a:p>
        </p:txBody>
      </p:sp>
    </p:spTree>
    <p:extLst>
      <p:ext uri="{BB962C8B-B14F-4D97-AF65-F5344CB8AC3E}">
        <p14:creationId xmlns:p14="http://schemas.microsoft.com/office/powerpoint/2010/main" val="369135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9ACAB70-34D9-194C-8C33-DEADD00CFD52}"/>
              </a:ext>
            </a:extLst>
          </p:cNvPr>
          <p:cNvSpPr txBox="1">
            <a:spLocks/>
          </p:cNvSpPr>
          <p:nvPr/>
        </p:nvSpPr>
        <p:spPr>
          <a:xfrm>
            <a:off x="323661" y="1412776"/>
            <a:ext cx="8557015" cy="43924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600" dirty="0">
              <a:cs typeface="Arial" panose="020B0604020202020204" pitchFamily="34" charset="0"/>
            </a:endParaRPr>
          </a:p>
          <a:p>
            <a:pPr marL="0" indent="0" algn="just">
              <a:buClr>
                <a:schemeClr val="accent1">
                  <a:lumMod val="50000"/>
                </a:schemeClr>
              </a:buClr>
              <a:buNone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Primary aims: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algn="just">
              <a:buClr>
                <a:srgbClr val="005EB8"/>
              </a:buClr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Clear visibility of current and future talent at sub-Board level</a:t>
            </a:r>
          </a:p>
          <a:p>
            <a:pPr algn="just">
              <a:buClr>
                <a:srgbClr val="005EB8"/>
              </a:buClr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A better understanding of the profile of and demand for emerging talent pipeline across the region</a:t>
            </a:r>
          </a:p>
          <a:p>
            <a:pPr algn="just">
              <a:buClr>
                <a:srgbClr val="005EB8"/>
              </a:buClr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Acting as ‘One NHS’ in relation to talent</a:t>
            </a:r>
          </a:p>
          <a:p>
            <a:pPr algn="just">
              <a:buClr>
                <a:srgbClr val="005EB8"/>
              </a:buClr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Streamlined approach for identifying , assessing and in the future, mobilising talent</a:t>
            </a:r>
          </a:p>
          <a:p>
            <a:pPr marL="0" indent="0">
              <a:buClr>
                <a:srgbClr val="005EB8"/>
              </a:buClr>
              <a:buNone/>
            </a:pPr>
            <a:endParaRPr lang="en-GB" sz="1950" dirty="0"/>
          </a:p>
          <a:p>
            <a:pPr marL="0" indent="0">
              <a:buClr>
                <a:srgbClr val="005EB8"/>
              </a:buClr>
              <a:buNone/>
            </a:pPr>
            <a:endParaRPr lang="en-GB" sz="1200" dirty="0"/>
          </a:p>
          <a:p>
            <a:endParaRPr lang="en-US" sz="21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C58E03-269F-444B-8F13-FF99E384F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5701" y="5805264"/>
            <a:ext cx="1704975" cy="6953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8D8C14C-599F-1546-849B-029870AA335B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b="0" dirty="0">
                <a:solidFill>
                  <a:srgbClr val="005EB8"/>
                </a:solidFill>
              </a:rPr>
              <a:t>Regional Talent Boards</a:t>
            </a:r>
          </a:p>
        </p:txBody>
      </p:sp>
    </p:spTree>
    <p:extLst>
      <p:ext uri="{BB962C8B-B14F-4D97-AF65-F5344CB8AC3E}">
        <p14:creationId xmlns:p14="http://schemas.microsoft.com/office/powerpoint/2010/main" val="1465814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598E1-4A85-874F-84B6-121A89F4DF23}"/>
              </a:ext>
            </a:extLst>
          </p:cNvPr>
          <p:cNvSpPr txBox="1">
            <a:spLocks/>
          </p:cNvSpPr>
          <p:nvPr/>
        </p:nvSpPr>
        <p:spPr>
          <a:xfrm>
            <a:off x="326422" y="1484784"/>
            <a:ext cx="8464287" cy="3969441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Review and career conversations to take place: by </a:t>
            </a:r>
            <a:r>
              <a:rPr lang="en-GB" sz="2200" dirty="0">
                <a:solidFill>
                  <a:srgbClr val="FF0000"/>
                </a:solidFill>
                <a:cs typeface="Arial" panose="020B0604020202020204" pitchFamily="34" charset="0"/>
              </a:rPr>
              <a:t>insert date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Talent Review Board to take place: </a:t>
            </a:r>
            <a:r>
              <a:rPr lang="en-GB" sz="2200" dirty="0">
                <a:solidFill>
                  <a:srgbClr val="FF0000"/>
                </a:solidFill>
                <a:cs typeface="Arial" panose="020B0604020202020204" pitchFamily="34" charset="0"/>
              </a:rPr>
              <a:t>insert date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Feedback discussions: </a:t>
            </a:r>
            <a:r>
              <a:rPr lang="en-GB" sz="2200" dirty="0">
                <a:solidFill>
                  <a:srgbClr val="FF0000"/>
                </a:solidFill>
                <a:cs typeface="Arial" panose="020B0604020202020204" pitchFamily="34" charset="0"/>
              </a:rPr>
              <a:t>insert date within two weeks of review</a:t>
            </a:r>
          </a:p>
          <a:p>
            <a:pPr>
              <a:buClr>
                <a:srgbClr val="005EB8"/>
              </a:buClr>
            </a:pPr>
            <a:endParaRPr lang="en-US" altLang="en-US" sz="2200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 marL="257175" indent="-257175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GB" sz="2200" dirty="0">
              <a:cs typeface="Arial" panose="020B0604020202020204" pitchFamily="34" charset="0"/>
            </a:endParaRPr>
          </a:p>
          <a:p>
            <a:pPr>
              <a:buClr>
                <a:srgbClr val="005EB8"/>
              </a:buClr>
            </a:pPr>
            <a:endParaRPr lang="en-GB" sz="2200" dirty="0"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cs typeface="Arial" panose="020B0604020202020204" pitchFamily="34" charset="0"/>
            </a:endParaRPr>
          </a:p>
          <a:p>
            <a:endParaRPr lang="en-GB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3EA68EF-067F-C948-93D9-F7ACE38D4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Timescales</a:t>
            </a:r>
          </a:p>
        </p:txBody>
      </p:sp>
    </p:spTree>
    <p:extLst>
      <p:ext uri="{BB962C8B-B14F-4D97-AF65-F5344CB8AC3E}">
        <p14:creationId xmlns:p14="http://schemas.microsoft.com/office/powerpoint/2010/main" val="2421105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598E1-4A85-874F-84B6-121A89F4DF23}"/>
              </a:ext>
            </a:extLst>
          </p:cNvPr>
          <p:cNvSpPr txBox="1">
            <a:spLocks/>
          </p:cNvSpPr>
          <p:nvPr/>
        </p:nvSpPr>
        <p:spPr>
          <a:xfrm>
            <a:off x="339856" y="1556792"/>
            <a:ext cx="8464287" cy="3375375"/>
          </a:xfrm>
          <a:prstGeom prst="rect">
            <a:avLst/>
          </a:prstGeom>
        </p:spPr>
        <p:txBody>
          <a:bodyPr>
            <a:normAutofit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/>
              </a:buClr>
            </a:pPr>
            <a:endParaRPr lang="en-US" altLang="en-US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Preparation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Participation in conversation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Honest reflections/assessments about your aspirations and readiness</a:t>
            </a:r>
          </a:p>
          <a:p>
            <a:pPr>
              <a:buClr>
                <a:srgbClr val="005EB8"/>
              </a:buClr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Receptiveness to feedback 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4">
                    <a:lumMod val="10000"/>
                  </a:schemeClr>
                </a:solidFill>
                <a:cs typeface="Arial" panose="020B0604020202020204" pitchFamily="34" charset="0"/>
              </a:rPr>
              <a:t>Ownership of actions/next steps</a:t>
            </a:r>
          </a:p>
          <a:p>
            <a:pPr marL="257175" indent="-257175">
              <a:buClr>
                <a:srgbClr val="005EB8"/>
              </a:buCl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4">
                  <a:lumMod val="10000"/>
                </a:schemeClr>
              </a:solidFill>
              <a:cs typeface="Arial" panose="020B0604020202020204" pitchFamily="34" charset="0"/>
            </a:endParaRPr>
          </a:p>
          <a:p>
            <a:endParaRPr lang="en-GB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ECB6F20-B15D-0B43-9F9D-34A5C2E5F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Your role/responsibilities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082605431"/>
      </p:ext>
    </p:extLst>
  </p:cSld>
  <p:clrMapOvr>
    <a:masterClrMapping/>
  </p:clrMapOvr>
</p:sld>
</file>

<file path=ppt/theme/theme1.xml><?xml version="1.0" encoding="utf-8"?>
<a:theme xmlns:a="http://schemas.openxmlformats.org/drawingml/2006/main" name="Continuation Slide">
  <a:themeElements>
    <a:clrScheme name="Custom 1">
      <a:dk1>
        <a:srgbClr val="003087"/>
      </a:dk1>
      <a:lt1>
        <a:srgbClr val="FFFFFF"/>
      </a:lt1>
      <a:dk2>
        <a:srgbClr val="005EB8"/>
      </a:dk2>
      <a:lt2>
        <a:srgbClr val="EEECE1"/>
      </a:lt2>
      <a:accent1>
        <a:srgbClr val="0072C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56428B"/>
      </a:hlink>
      <a:folHlink>
        <a:srgbClr val="97979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reen Colour Scheme">
      <a:dk1>
        <a:srgbClr val="2F164E"/>
      </a:dk1>
      <a:lt1>
        <a:srgbClr val="FFFFFF"/>
      </a:lt1>
      <a:dk2>
        <a:srgbClr val="2F164E"/>
      </a:dk2>
      <a:lt2>
        <a:srgbClr val="EEECE1"/>
      </a:lt2>
      <a:accent1>
        <a:srgbClr val="00AA9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00AA9E"/>
      </a:hlink>
      <a:folHlink>
        <a:srgbClr val="9797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Colour Scheme">
      <a:dk1>
        <a:srgbClr val="2F164E"/>
      </a:dk1>
      <a:lt1>
        <a:srgbClr val="FFFFFF"/>
      </a:lt1>
      <a:dk2>
        <a:srgbClr val="2F164E"/>
      </a:dk2>
      <a:lt2>
        <a:srgbClr val="EEECE1"/>
      </a:lt2>
      <a:accent1>
        <a:srgbClr val="00AA9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00AA9E"/>
      </a:hlink>
      <a:folHlink>
        <a:srgbClr val="9797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</TotalTime>
  <Words>469</Words>
  <Application>Microsoft Macintosh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Continuation Slide</vt:lpstr>
      <vt:lpstr>Talent Review Briefing </vt:lpstr>
      <vt:lpstr>Agenda</vt:lpstr>
      <vt:lpstr>Talent Review – purpose and benefits</vt:lpstr>
      <vt:lpstr>Principles</vt:lpstr>
      <vt:lpstr>PowerPoint Presentation</vt:lpstr>
      <vt:lpstr>PowerPoint Presentation</vt:lpstr>
      <vt:lpstr>PowerPoint Presentation</vt:lpstr>
      <vt:lpstr>Timescales</vt:lpstr>
      <vt:lpstr>Your role/responsibilities</vt:lpstr>
      <vt:lpstr>Conversation framework</vt:lpstr>
      <vt:lpstr>You and your manager …</vt:lpstr>
      <vt:lpstr>You and your manager …</vt:lpstr>
      <vt:lpstr>Considerations for you …</vt:lpstr>
      <vt:lpstr>Feedback</vt:lpstr>
      <vt:lpstr>Owning the actions</vt:lpstr>
      <vt:lpstr>Your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fiona</dc:creator>
  <cp:lastModifiedBy>Andrea Glover</cp:lastModifiedBy>
  <cp:revision>133</cp:revision>
  <dcterms:created xsi:type="dcterms:W3CDTF">2013-01-07T17:07:06Z</dcterms:created>
  <dcterms:modified xsi:type="dcterms:W3CDTF">2019-06-11T11:47:30Z</dcterms:modified>
</cp:coreProperties>
</file>