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545" r:id="rId5"/>
    <p:sldId id="580" r:id="rId6"/>
    <p:sldId id="565" r:id="rId7"/>
    <p:sldId id="581" r:id="rId8"/>
    <p:sldId id="575" r:id="rId9"/>
    <p:sldId id="263" r:id="rId10"/>
    <p:sldId id="577" r:id="rId11"/>
    <p:sldId id="578" r:id="rId12"/>
    <p:sldId id="375" r:id="rId13"/>
    <p:sldId id="574" r:id="rId14"/>
    <p:sldId id="37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5005E"/>
    <a:srgbClr val="005EB8"/>
    <a:srgbClr val="005EA9"/>
    <a:srgbClr val="0847A9"/>
    <a:srgbClr val="637380"/>
    <a:srgbClr val="334350"/>
    <a:srgbClr val="504B4B"/>
    <a:srgbClr val="005A9B"/>
    <a:srgbClr val="979792"/>
    <a:srgbClr val="00A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03D6D3-EC1B-4E8E-83B2-3DF429D08997}" v="3" dt="2019-02-11T15:13:52.531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80" autoAdjust="0"/>
    <p:restoredTop sz="94771" autoAdjust="0"/>
  </p:normalViewPr>
  <p:slideViewPr>
    <p:cSldViewPr>
      <p:cViewPr varScale="1">
        <p:scale>
          <a:sx n="88" d="100"/>
          <a:sy n="88" d="100"/>
        </p:scale>
        <p:origin x="201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McSherry" userId="d5570103-688a-4b14-ac98-da438f5fda34" providerId="ADAL" clId="{F303D6D3-EC1B-4E8E-83B2-3DF429D08997}"/>
    <pc:docChg chg="custSel delSld modMainMaster">
      <pc:chgData name="Paul McSherry" userId="d5570103-688a-4b14-ac98-da438f5fda34" providerId="ADAL" clId="{F303D6D3-EC1B-4E8E-83B2-3DF429D08997}" dt="2019-02-11T15:13:52.531" v="2"/>
      <pc:docMkLst>
        <pc:docMk/>
      </pc:docMkLst>
      <pc:sldChg chg="del">
        <pc:chgData name="Paul McSherry" userId="d5570103-688a-4b14-ac98-da438f5fda34" providerId="ADAL" clId="{F303D6D3-EC1B-4E8E-83B2-3DF429D08997}" dt="2019-02-11T15:13:41.440" v="0" actId="2696"/>
        <pc:sldMkLst>
          <pc:docMk/>
          <pc:sldMk cId="3470148608" sldId="258"/>
        </pc:sldMkLst>
      </pc:sldChg>
      <pc:sldMasterChg chg="modSldLayout">
        <pc:chgData name="Paul McSherry" userId="d5570103-688a-4b14-ac98-da438f5fda34" providerId="ADAL" clId="{F303D6D3-EC1B-4E8E-83B2-3DF429D08997}" dt="2019-02-11T15:13:52.531" v="2"/>
        <pc:sldMasterMkLst>
          <pc:docMk/>
          <pc:sldMasterMk cId="0" sldId="2147483756"/>
        </pc:sldMasterMkLst>
        <pc:sldLayoutChg chg="addSp delSp">
          <pc:chgData name="Paul McSherry" userId="d5570103-688a-4b14-ac98-da438f5fda34" providerId="ADAL" clId="{F303D6D3-EC1B-4E8E-83B2-3DF429D08997}" dt="2019-02-11T15:13:52.531" v="2"/>
          <pc:sldLayoutMkLst>
            <pc:docMk/>
            <pc:sldMasterMk cId="0" sldId="2147483756"/>
            <pc:sldLayoutMk cId="0" sldId="2147483757"/>
          </pc:sldLayoutMkLst>
          <pc:spChg chg="add">
            <ac:chgData name="Paul McSherry" userId="d5570103-688a-4b14-ac98-da438f5fda34" providerId="ADAL" clId="{F303D6D3-EC1B-4E8E-83B2-3DF429D08997}" dt="2019-02-11T15:13:52.531" v="2"/>
            <ac:spMkLst>
              <pc:docMk/>
              <pc:sldMasterMk cId="0" sldId="2147483756"/>
              <pc:sldLayoutMk cId="0" sldId="2147483757"/>
              <ac:spMk id="11" creationId="{D7C46FEA-FED0-43EE-930E-D855D3FF338D}"/>
            </ac:spMkLst>
          </pc:spChg>
          <pc:picChg chg="del">
            <ac:chgData name="Paul McSherry" userId="d5570103-688a-4b14-ac98-da438f5fda34" providerId="ADAL" clId="{F303D6D3-EC1B-4E8E-83B2-3DF429D08997}" dt="2019-02-11T15:13:51.439" v="1" actId="478"/>
            <ac:picMkLst>
              <pc:docMk/>
              <pc:sldMasterMk cId="0" sldId="2147483756"/>
              <pc:sldLayoutMk cId="0" sldId="2147483757"/>
              <ac:picMk id="7" creationId="{62A78B52-BCC2-48FE-87C2-5103EB126262}"/>
            </ac:picMkLst>
          </pc:pic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D40F1C-C318-944F-9515-D904F77D2891}" type="doc">
      <dgm:prSet loTypeId="urn:microsoft.com/office/officeart/2005/8/layout/cycle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45109E-79D5-2041-B352-3CCF5E18B700}">
      <dgm:prSet phldrT="[Text]"/>
      <dgm:spPr>
        <a:solidFill>
          <a:srgbClr val="4472C4"/>
        </a:solidFill>
      </dgm:spPr>
      <dgm:t>
        <a:bodyPr/>
        <a:lstStyle/>
        <a:p>
          <a:r>
            <a:rPr lang="en-US" b="1" dirty="0"/>
            <a:t>Performance</a:t>
          </a:r>
        </a:p>
      </dgm:t>
    </dgm:pt>
    <dgm:pt modelId="{0705C171-6659-FA4B-8188-FFC5E2463C7E}" type="parTrans" cxnId="{91D2D296-A76C-5647-8995-85927C542890}">
      <dgm:prSet/>
      <dgm:spPr/>
      <dgm:t>
        <a:bodyPr/>
        <a:lstStyle/>
        <a:p>
          <a:endParaRPr lang="en-US"/>
        </a:p>
      </dgm:t>
    </dgm:pt>
    <dgm:pt modelId="{FE97851A-15B3-AC47-840A-C64B8C2BF643}" type="sibTrans" cxnId="{91D2D296-A76C-5647-8995-85927C542890}">
      <dgm:prSet/>
      <dgm:spPr/>
      <dgm:t>
        <a:bodyPr/>
        <a:lstStyle/>
        <a:p>
          <a:endParaRPr lang="en-US"/>
        </a:p>
      </dgm:t>
    </dgm:pt>
    <dgm:pt modelId="{97AC990D-63B4-1A4E-B944-0A3BCFEAE5D9}">
      <dgm:prSet phldrT="[Text]" custT="1"/>
      <dgm:spPr>
        <a:solidFill>
          <a:srgbClr val="43BEB9"/>
        </a:solidFill>
      </dgm:spPr>
      <dgm:t>
        <a:bodyPr/>
        <a:lstStyle/>
        <a:p>
          <a:r>
            <a:rPr lang="en-US" sz="1600" b="1" dirty="0"/>
            <a:t>Potential</a:t>
          </a:r>
        </a:p>
      </dgm:t>
    </dgm:pt>
    <dgm:pt modelId="{49C4C4FB-9A7A-8648-B076-CAE256F91FF4}" type="parTrans" cxnId="{7ED317A1-D7F5-0F48-9352-6019A32F0978}">
      <dgm:prSet/>
      <dgm:spPr/>
      <dgm:t>
        <a:bodyPr/>
        <a:lstStyle/>
        <a:p>
          <a:endParaRPr lang="en-US"/>
        </a:p>
      </dgm:t>
    </dgm:pt>
    <dgm:pt modelId="{E8F83838-75A2-F440-A45D-9EE8E2F5F07C}" type="sibTrans" cxnId="{7ED317A1-D7F5-0F48-9352-6019A32F0978}">
      <dgm:prSet/>
      <dgm:spPr/>
      <dgm:t>
        <a:bodyPr/>
        <a:lstStyle/>
        <a:p>
          <a:endParaRPr lang="en-US"/>
        </a:p>
      </dgm:t>
    </dgm:pt>
    <dgm:pt modelId="{48D182A8-26C7-4543-B814-69ED5BCB2DBB}">
      <dgm:prSet phldrT="[Text]" custT="1"/>
      <dgm:spPr>
        <a:solidFill>
          <a:srgbClr val="45B664"/>
        </a:solidFill>
      </dgm:spPr>
      <dgm:t>
        <a:bodyPr/>
        <a:lstStyle/>
        <a:p>
          <a:r>
            <a:rPr lang="en-US" sz="1600" b="1" dirty="0"/>
            <a:t>Readiness</a:t>
          </a:r>
        </a:p>
      </dgm:t>
    </dgm:pt>
    <dgm:pt modelId="{E0C33C3C-1769-014A-BFF0-237D37BB36E3}" type="parTrans" cxnId="{BB349170-0441-484E-BDF1-4C6433730F7B}">
      <dgm:prSet/>
      <dgm:spPr/>
      <dgm:t>
        <a:bodyPr/>
        <a:lstStyle/>
        <a:p>
          <a:endParaRPr lang="en-US"/>
        </a:p>
      </dgm:t>
    </dgm:pt>
    <dgm:pt modelId="{91EAA57C-7612-C049-A249-0BCA6511156E}" type="sibTrans" cxnId="{BB349170-0441-484E-BDF1-4C6433730F7B}">
      <dgm:prSet/>
      <dgm:spPr/>
      <dgm:t>
        <a:bodyPr/>
        <a:lstStyle/>
        <a:p>
          <a:endParaRPr lang="en-US"/>
        </a:p>
      </dgm:t>
    </dgm:pt>
    <dgm:pt modelId="{4995EB2E-AE60-A547-8695-96F3DF8E2A88}">
      <dgm:prSet phldrT="[Text]" custT="1"/>
      <dgm:spPr>
        <a:ln>
          <a:solidFill>
            <a:srgbClr val="4472C4"/>
          </a:solidFill>
        </a:ln>
      </dgm:spPr>
      <dgm:t>
        <a:bodyPr/>
        <a:lstStyle/>
        <a:p>
          <a:pPr marL="222250" indent="0" algn="l">
            <a:buNone/>
            <a:tabLst/>
          </a:pPr>
          <a:r>
            <a:rPr lang="en-US" sz="1700" dirty="0"/>
            <a:t> </a:t>
          </a:r>
          <a:r>
            <a:rPr lang="en-US" sz="1600" dirty="0"/>
            <a:t>Your timeframe/s for fulfilling career aspirations</a:t>
          </a:r>
          <a:endParaRPr lang="en-US" sz="1700" dirty="0"/>
        </a:p>
      </dgm:t>
    </dgm:pt>
    <dgm:pt modelId="{85C5EDBF-E6F3-5449-BDD7-852D95665978}" type="parTrans" cxnId="{5F6337DF-99B1-6547-85D6-36AFAFEAD457}">
      <dgm:prSet/>
      <dgm:spPr/>
      <dgm:t>
        <a:bodyPr/>
        <a:lstStyle/>
        <a:p>
          <a:endParaRPr lang="en-US"/>
        </a:p>
      </dgm:t>
    </dgm:pt>
    <dgm:pt modelId="{1F57988E-EBFE-444F-8735-4D378DCA64B6}" type="sibTrans" cxnId="{5F6337DF-99B1-6547-85D6-36AFAFEAD457}">
      <dgm:prSet/>
      <dgm:spPr/>
      <dgm:t>
        <a:bodyPr/>
        <a:lstStyle/>
        <a:p>
          <a:endParaRPr lang="en-US"/>
        </a:p>
      </dgm:t>
    </dgm:pt>
    <dgm:pt modelId="{3E2D5494-9324-A244-9A34-E1EC5FA379C6}">
      <dgm:prSet phldrT="[Text]" custT="1"/>
      <dgm:spPr>
        <a:solidFill>
          <a:srgbClr val="70AD47"/>
        </a:solidFill>
      </dgm:spPr>
      <dgm:t>
        <a:bodyPr/>
        <a:lstStyle/>
        <a:p>
          <a:r>
            <a:rPr lang="en-US" sz="1600" b="1" dirty="0"/>
            <a:t>Aspiration</a:t>
          </a:r>
        </a:p>
      </dgm:t>
    </dgm:pt>
    <dgm:pt modelId="{D1F91C73-0A0D-604C-A959-7BA487B744FA}" type="parTrans" cxnId="{B540722E-8034-254F-8287-C97996725166}">
      <dgm:prSet/>
      <dgm:spPr/>
      <dgm:t>
        <a:bodyPr/>
        <a:lstStyle/>
        <a:p>
          <a:endParaRPr lang="en-US"/>
        </a:p>
      </dgm:t>
    </dgm:pt>
    <dgm:pt modelId="{E658A50C-BE83-A441-A54C-528A8DBDB83F}" type="sibTrans" cxnId="{B540722E-8034-254F-8287-C97996725166}">
      <dgm:prSet/>
      <dgm:spPr/>
      <dgm:t>
        <a:bodyPr/>
        <a:lstStyle/>
        <a:p>
          <a:endParaRPr lang="en-US"/>
        </a:p>
      </dgm:t>
    </dgm:pt>
    <dgm:pt modelId="{D104E39F-1393-AA40-A63F-79A5BA6EAB5E}">
      <dgm:prSet phldrT="[Text]" custT="1"/>
      <dgm:spPr>
        <a:ln>
          <a:solidFill>
            <a:srgbClr val="4472C4"/>
          </a:solidFill>
        </a:ln>
      </dgm:spPr>
      <dgm:t>
        <a:bodyPr/>
        <a:lstStyle/>
        <a:p>
          <a:pPr marL="4763" indent="0" algn="l">
            <a:buNone/>
            <a:tabLst/>
          </a:pPr>
          <a:r>
            <a:rPr lang="en-US" sz="1600" dirty="0"/>
            <a:t>Your hopes and  goals about short and longer term career ambitions</a:t>
          </a:r>
        </a:p>
      </dgm:t>
    </dgm:pt>
    <dgm:pt modelId="{6C1DAE99-CA11-6B47-8877-901CB0652B7A}" type="parTrans" cxnId="{06886BBB-9455-5B4E-BE59-C9CED9D0A8C9}">
      <dgm:prSet/>
      <dgm:spPr/>
      <dgm:t>
        <a:bodyPr/>
        <a:lstStyle/>
        <a:p>
          <a:endParaRPr lang="en-US"/>
        </a:p>
      </dgm:t>
    </dgm:pt>
    <dgm:pt modelId="{5A293918-E2B6-9C4C-AFDC-AAE59B987CFD}" type="sibTrans" cxnId="{06886BBB-9455-5B4E-BE59-C9CED9D0A8C9}">
      <dgm:prSet/>
      <dgm:spPr/>
      <dgm:t>
        <a:bodyPr/>
        <a:lstStyle/>
        <a:p>
          <a:endParaRPr lang="en-US"/>
        </a:p>
      </dgm:t>
    </dgm:pt>
    <dgm:pt modelId="{FEB72F1E-110C-42EA-BA99-50A4D3EAE1F0}">
      <dgm:prSet phldrT="[Text]" custT="1"/>
      <dgm:spPr>
        <a:ln>
          <a:solidFill>
            <a:srgbClr val="4472C4"/>
          </a:solidFill>
        </a:ln>
      </dgm:spPr>
      <dgm:t>
        <a:bodyPr anchor="ctr" anchorCtr="0"/>
        <a:lstStyle/>
        <a:p>
          <a:pPr marL="49213" indent="0" algn="l">
            <a:buNone/>
            <a:tabLst/>
          </a:pPr>
          <a:endParaRPr lang="en-US" sz="1200" dirty="0"/>
        </a:p>
      </dgm:t>
    </dgm:pt>
    <dgm:pt modelId="{4B8A983A-B39F-40F1-86A5-A5782066C244}" type="parTrans" cxnId="{51AA5968-EB9D-49C3-9DAD-F843E70F2AE6}">
      <dgm:prSet/>
      <dgm:spPr/>
      <dgm:t>
        <a:bodyPr/>
        <a:lstStyle/>
        <a:p>
          <a:endParaRPr lang="en-GB"/>
        </a:p>
      </dgm:t>
    </dgm:pt>
    <dgm:pt modelId="{A61DB65D-3123-4FE3-81C2-433910658050}" type="sibTrans" cxnId="{51AA5968-EB9D-49C3-9DAD-F843E70F2AE6}">
      <dgm:prSet/>
      <dgm:spPr/>
      <dgm:t>
        <a:bodyPr/>
        <a:lstStyle/>
        <a:p>
          <a:endParaRPr lang="en-GB"/>
        </a:p>
      </dgm:t>
    </dgm:pt>
    <dgm:pt modelId="{675D87F4-A99E-467A-9865-CD22322C7D56}">
      <dgm:prSet phldrT="[Text]" custT="1"/>
      <dgm:spPr>
        <a:ln>
          <a:solidFill>
            <a:srgbClr val="4472C4"/>
          </a:solidFill>
        </a:ln>
      </dgm:spPr>
      <dgm:t>
        <a:bodyPr anchor="ctr" anchorCtr="0"/>
        <a:lstStyle/>
        <a:p>
          <a:pPr marL="49213" indent="0" algn="l">
            <a:buNone/>
            <a:tabLst/>
          </a:pPr>
          <a:endParaRPr lang="en-US" sz="1200" dirty="0"/>
        </a:p>
      </dgm:t>
    </dgm:pt>
    <dgm:pt modelId="{ED1C33B5-0245-43D4-B33A-656084A32F67}" type="parTrans" cxnId="{8B642BDE-969D-45B6-95B4-0C811306C09F}">
      <dgm:prSet/>
      <dgm:spPr/>
      <dgm:t>
        <a:bodyPr/>
        <a:lstStyle/>
        <a:p>
          <a:endParaRPr lang="en-GB"/>
        </a:p>
      </dgm:t>
    </dgm:pt>
    <dgm:pt modelId="{7B54F692-5B4C-4611-B0FC-585CCBF85477}" type="sibTrans" cxnId="{8B642BDE-969D-45B6-95B4-0C811306C09F}">
      <dgm:prSet/>
      <dgm:spPr/>
      <dgm:t>
        <a:bodyPr/>
        <a:lstStyle/>
        <a:p>
          <a:endParaRPr lang="en-GB"/>
        </a:p>
      </dgm:t>
    </dgm:pt>
    <dgm:pt modelId="{81DC24D7-F032-482E-BB44-619B99557BBE}">
      <dgm:prSet phldrT="[Text]" custT="1"/>
      <dgm:spPr>
        <a:ln>
          <a:solidFill>
            <a:srgbClr val="4472C4"/>
          </a:solidFill>
        </a:ln>
      </dgm:spPr>
      <dgm:t>
        <a:bodyPr anchor="ctr" anchorCtr="0"/>
        <a:lstStyle/>
        <a:p>
          <a:pPr marL="49213" indent="0" algn="l">
            <a:buNone/>
            <a:tabLst/>
          </a:pPr>
          <a:endParaRPr lang="en-US" sz="1200" dirty="0"/>
        </a:p>
      </dgm:t>
    </dgm:pt>
    <dgm:pt modelId="{E6094755-C28F-4559-BF25-F1D8B0F1BAA1}" type="parTrans" cxnId="{1D9B84C5-C2BB-4545-8392-F0D87736E583}">
      <dgm:prSet/>
      <dgm:spPr/>
      <dgm:t>
        <a:bodyPr/>
        <a:lstStyle/>
        <a:p>
          <a:endParaRPr lang="en-GB"/>
        </a:p>
      </dgm:t>
    </dgm:pt>
    <dgm:pt modelId="{3D4CCF21-381A-40C8-AF4F-35BB37F1BF70}" type="sibTrans" cxnId="{1D9B84C5-C2BB-4545-8392-F0D87736E583}">
      <dgm:prSet/>
      <dgm:spPr/>
      <dgm:t>
        <a:bodyPr/>
        <a:lstStyle/>
        <a:p>
          <a:endParaRPr lang="en-GB"/>
        </a:p>
      </dgm:t>
    </dgm:pt>
    <dgm:pt modelId="{3ACBEE4D-E42D-44B7-81D9-CAFA50EB298E}">
      <dgm:prSet phldrT="[Text]" custT="1"/>
      <dgm:spPr>
        <a:ln>
          <a:solidFill>
            <a:srgbClr val="4472C4"/>
          </a:solidFill>
        </a:ln>
      </dgm:spPr>
      <dgm:t>
        <a:bodyPr anchor="ctr" anchorCtr="0"/>
        <a:lstStyle/>
        <a:p>
          <a:pPr marL="49213" indent="0" algn="l">
            <a:buNone/>
          </a:pPr>
          <a:endParaRPr lang="en-US" sz="1200" dirty="0"/>
        </a:p>
      </dgm:t>
    </dgm:pt>
    <dgm:pt modelId="{0FF31707-0755-471A-9B1F-F02627FBA0ED}" type="parTrans" cxnId="{5ACB4C1C-E654-4581-9050-31B4A417C60C}">
      <dgm:prSet/>
      <dgm:spPr/>
      <dgm:t>
        <a:bodyPr/>
        <a:lstStyle/>
        <a:p>
          <a:endParaRPr lang="en-GB"/>
        </a:p>
      </dgm:t>
    </dgm:pt>
    <dgm:pt modelId="{2E81A57D-F254-4B4C-B7DE-D9120CE8542F}" type="sibTrans" cxnId="{5ACB4C1C-E654-4581-9050-31B4A417C60C}">
      <dgm:prSet/>
      <dgm:spPr/>
      <dgm:t>
        <a:bodyPr/>
        <a:lstStyle/>
        <a:p>
          <a:endParaRPr lang="en-GB"/>
        </a:p>
      </dgm:t>
    </dgm:pt>
    <dgm:pt modelId="{D986F439-3B49-4042-A260-5571C6D8BF7F}">
      <dgm:prSet phldrT="[Text]" custT="1"/>
      <dgm:spPr>
        <a:ln>
          <a:solidFill>
            <a:srgbClr val="4472C4"/>
          </a:solidFill>
        </a:ln>
      </dgm:spPr>
      <dgm:t>
        <a:bodyPr anchor="ctr"/>
        <a:lstStyle/>
        <a:p>
          <a:pPr marL="4763" indent="-4763" algn="l">
            <a:buNone/>
            <a:tabLst/>
          </a:pPr>
          <a:r>
            <a:rPr lang="en-US" sz="1600" dirty="0"/>
            <a:t>What you’ve achieved and the values and behaviours you display</a:t>
          </a:r>
        </a:p>
      </dgm:t>
    </dgm:pt>
    <dgm:pt modelId="{F8263F97-7DCE-A545-A1CD-DC7037101EF3}" type="parTrans" cxnId="{A974D1E8-B71E-7D43-8F9C-47A87A013124}">
      <dgm:prSet/>
      <dgm:spPr/>
      <dgm:t>
        <a:bodyPr/>
        <a:lstStyle/>
        <a:p>
          <a:endParaRPr lang="en-US"/>
        </a:p>
      </dgm:t>
    </dgm:pt>
    <dgm:pt modelId="{999BF3D8-FE00-4343-BABD-9DBED82FF59A}" type="sibTrans" cxnId="{A974D1E8-B71E-7D43-8F9C-47A87A013124}">
      <dgm:prSet/>
      <dgm:spPr/>
      <dgm:t>
        <a:bodyPr/>
        <a:lstStyle/>
        <a:p>
          <a:endParaRPr lang="en-US"/>
        </a:p>
      </dgm:t>
    </dgm:pt>
    <dgm:pt modelId="{FEC9C8D6-F19C-2941-B433-C094C452B2E7}">
      <dgm:prSet custT="1"/>
      <dgm:spPr/>
      <dgm:t>
        <a:bodyPr/>
        <a:lstStyle/>
        <a:p>
          <a:pPr marL="49213" indent="0" algn="l">
            <a:buNone/>
          </a:pPr>
          <a:endParaRPr lang="en-GB" sz="1400" dirty="0"/>
        </a:p>
      </dgm:t>
    </dgm:pt>
    <dgm:pt modelId="{A2329BAF-AE6D-EE4F-8E41-7421EB97C74D}" type="parTrans" cxnId="{0C0AD328-3BCB-AC4E-B332-71B0CEBC47F2}">
      <dgm:prSet/>
      <dgm:spPr/>
      <dgm:t>
        <a:bodyPr/>
        <a:lstStyle/>
        <a:p>
          <a:endParaRPr lang="en-US"/>
        </a:p>
      </dgm:t>
    </dgm:pt>
    <dgm:pt modelId="{09194931-BE4E-E641-9FD6-25C027D00DDE}" type="sibTrans" cxnId="{0C0AD328-3BCB-AC4E-B332-71B0CEBC47F2}">
      <dgm:prSet/>
      <dgm:spPr/>
      <dgm:t>
        <a:bodyPr/>
        <a:lstStyle/>
        <a:p>
          <a:endParaRPr lang="en-US"/>
        </a:p>
      </dgm:t>
    </dgm:pt>
    <dgm:pt modelId="{16FC6D05-0AEB-AD45-9121-4327D82B3AE9}">
      <dgm:prSet custT="1"/>
      <dgm:spPr/>
      <dgm:t>
        <a:bodyPr/>
        <a:lstStyle/>
        <a:p>
          <a:pPr marL="49213" indent="0" algn="l">
            <a:buNone/>
          </a:pPr>
          <a:r>
            <a:rPr lang="en-US" sz="1600" dirty="0"/>
            <a:t>Your motivations and potential to make a transition now or in 	the future</a:t>
          </a:r>
          <a:endParaRPr lang="en-GB" sz="1600" dirty="0"/>
        </a:p>
      </dgm:t>
    </dgm:pt>
    <dgm:pt modelId="{3233697E-1DD0-DA48-BEBD-BDC4556B10BE}" type="parTrans" cxnId="{C51F785D-193A-8749-B195-617BB1FA1380}">
      <dgm:prSet/>
      <dgm:spPr/>
      <dgm:t>
        <a:bodyPr/>
        <a:lstStyle/>
        <a:p>
          <a:endParaRPr lang="en-US"/>
        </a:p>
      </dgm:t>
    </dgm:pt>
    <dgm:pt modelId="{1C53B081-B5C2-FB4F-BD8A-537011280170}" type="sibTrans" cxnId="{C51F785D-193A-8749-B195-617BB1FA1380}">
      <dgm:prSet/>
      <dgm:spPr/>
      <dgm:t>
        <a:bodyPr/>
        <a:lstStyle/>
        <a:p>
          <a:endParaRPr lang="en-US"/>
        </a:p>
      </dgm:t>
    </dgm:pt>
    <dgm:pt modelId="{E9A2F992-6A0E-924D-B4E9-BE02E9189D0F}">
      <dgm:prSet custT="1"/>
      <dgm:spPr/>
      <dgm:t>
        <a:bodyPr/>
        <a:lstStyle/>
        <a:p>
          <a:pPr marL="49213" indent="0" algn="l">
            <a:buNone/>
          </a:pPr>
          <a:endParaRPr lang="en-GB" sz="1400" dirty="0"/>
        </a:p>
      </dgm:t>
    </dgm:pt>
    <dgm:pt modelId="{944553D9-81AB-EF44-841B-5EAE2A383F97}" type="parTrans" cxnId="{1A606524-5951-AE42-8E60-571D5666751B}">
      <dgm:prSet/>
      <dgm:spPr/>
      <dgm:t>
        <a:bodyPr/>
        <a:lstStyle/>
        <a:p>
          <a:endParaRPr lang="en-US"/>
        </a:p>
      </dgm:t>
    </dgm:pt>
    <dgm:pt modelId="{667EC953-9F95-FB4B-98C3-896988A76DAD}" type="sibTrans" cxnId="{1A606524-5951-AE42-8E60-571D5666751B}">
      <dgm:prSet/>
      <dgm:spPr/>
      <dgm:t>
        <a:bodyPr/>
        <a:lstStyle/>
        <a:p>
          <a:endParaRPr lang="en-US"/>
        </a:p>
      </dgm:t>
    </dgm:pt>
    <dgm:pt modelId="{83263753-F717-8A42-A7F0-A21ACF2997E2}">
      <dgm:prSet phldrT="[Text]" custT="1"/>
      <dgm:spPr>
        <a:ln>
          <a:solidFill>
            <a:srgbClr val="4472C4"/>
          </a:solidFill>
        </a:ln>
      </dgm:spPr>
      <dgm:t>
        <a:bodyPr anchor="ctr"/>
        <a:lstStyle/>
        <a:p>
          <a:pPr marL="4763" indent="-4763" algn="l">
            <a:buNone/>
            <a:tabLst/>
          </a:pPr>
          <a:endParaRPr lang="en-US" sz="1600" dirty="0"/>
        </a:p>
      </dgm:t>
    </dgm:pt>
    <dgm:pt modelId="{2C9C61CD-81C5-3B4C-BCAB-AB964EB6E4B5}" type="parTrans" cxnId="{09F6E356-276E-FF44-9CBB-E7A99A7372A9}">
      <dgm:prSet/>
      <dgm:spPr/>
      <dgm:t>
        <a:bodyPr/>
        <a:lstStyle/>
        <a:p>
          <a:endParaRPr lang="en-US"/>
        </a:p>
      </dgm:t>
    </dgm:pt>
    <dgm:pt modelId="{6F50709C-D465-044A-91BA-A621D096622A}" type="sibTrans" cxnId="{09F6E356-276E-FF44-9CBB-E7A99A7372A9}">
      <dgm:prSet/>
      <dgm:spPr/>
      <dgm:t>
        <a:bodyPr/>
        <a:lstStyle/>
        <a:p>
          <a:endParaRPr lang="en-US"/>
        </a:p>
      </dgm:t>
    </dgm:pt>
    <dgm:pt modelId="{EEF76AE6-8617-EF4F-B13C-16DE4715671E}" type="pres">
      <dgm:prSet presAssocID="{0AD40F1C-C318-944F-9515-D904F77D2891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A53C4497-D3BA-CF45-A7E9-53FD1A1D5EEA}" type="pres">
      <dgm:prSet presAssocID="{0AD40F1C-C318-944F-9515-D904F77D2891}" presName="children" presStyleCnt="0"/>
      <dgm:spPr/>
    </dgm:pt>
    <dgm:pt modelId="{71DDDF93-2705-5A48-86B1-9A4AF2C57ADE}" type="pres">
      <dgm:prSet presAssocID="{0AD40F1C-C318-944F-9515-D904F77D2891}" presName="child1group" presStyleCnt="0"/>
      <dgm:spPr/>
    </dgm:pt>
    <dgm:pt modelId="{6F5BFDAA-138A-3241-B8DC-51712F0836EF}" type="pres">
      <dgm:prSet presAssocID="{0AD40F1C-C318-944F-9515-D904F77D2891}" presName="child1" presStyleLbl="bgAcc1" presStyleIdx="0" presStyleCnt="4" custScaleX="133412" custLinFactNeighborX="1687"/>
      <dgm:spPr/>
    </dgm:pt>
    <dgm:pt modelId="{B19669DF-A30A-4D4F-B8D6-3A3E99BD71F5}" type="pres">
      <dgm:prSet presAssocID="{0AD40F1C-C318-944F-9515-D904F77D2891}" presName="child1Text" presStyleLbl="bgAcc1" presStyleIdx="0" presStyleCnt="4">
        <dgm:presLayoutVars>
          <dgm:bulletEnabled val="1"/>
        </dgm:presLayoutVars>
      </dgm:prSet>
      <dgm:spPr/>
    </dgm:pt>
    <dgm:pt modelId="{368CFEF6-280F-1D4C-B267-9A99D701DFED}" type="pres">
      <dgm:prSet presAssocID="{0AD40F1C-C318-944F-9515-D904F77D2891}" presName="child2group" presStyleCnt="0"/>
      <dgm:spPr/>
    </dgm:pt>
    <dgm:pt modelId="{2E8FE7A5-F989-C642-AC73-A49CCD0B72E4}" type="pres">
      <dgm:prSet presAssocID="{0AD40F1C-C318-944F-9515-D904F77D2891}" presName="child2" presStyleLbl="bgAcc1" presStyleIdx="1" presStyleCnt="4" custScaleX="134567"/>
      <dgm:spPr/>
    </dgm:pt>
    <dgm:pt modelId="{6E7EBD3F-84E7-1342-8A10-4858F81CCDCB}" type="pres">
      <dgm:prSet presAssocID="{0AD40F1C-C318-944F-9515-D904F77D2891}" presName="child2Text" presStyleLbl="bgAcc1" presStyleIdx="1" presStyleCnt="4">
        <dgm:presLayoutVars>
          <dgm:bulletEnabled val="1"/>
        </dgm:presLayoutVars>
      </dgm:prSet>
      <dgm:spPr/>
    </dgm:pt>
    <dgm:pt modelId="{78E93909-9E88-B844-A026-D158C485E82A}" type="pres">
      <dgm:prSet presAssocID="{0AD40F1C-C318-944F-9515-D904F77D2891}" presName="child3group" presStyleCnt="0"/>
      <dgm:spPr/>
    </dgm:pt>
    <dgm:pt modelId="{4AA84E27-C86C-4B4F-9980-8B10E46443F0}" type="pres">
      <dgm:prSet presAssocID="{0AD40F1C-C318-944F-9515-D904F77D2891}" presName="child3" presStyleLbl="bgAcc1" presStyleIdx="2" presStyleCnt="4" custScaleX="137552"/>
      <dgm:spPr/>
    </dgm:pt>
    <dgm:pt modelId="{1C46639F-C3D1-B64B-A3EE-C7DB0B0C5493}" type="pres">
      <dgm:prSet presAssocID="{0AD40F1C-C318-944F-9515-D904F77D2891}" presName="child3Text" presStyleLbl="bgAcc1" presStyleIdx="2" presStyleCnt="4">
        <dgm:presLayoutVars>
          <dgm:bulletEnabled val="1"/>
        </dgm:presLayoutVars>
      </dgm:prSet>
      <dgm:spPr/>
    </dgm:pt>
    <dgm:pt modelId="{B9D9C1E3-40AB-A84D-B2E2-0B62E8A225C8}" type="pres">
      <dgm:prSet presAssocID="{0AD40F1C-C318-944F-9515-D904F77D2891}" presName="child4group" presStyleCnt="0"/>
      <dgm:spPr/>
    </dgm:pt>
    <dgm:pt modelId="{EC592ED6-61D0-A247-99B3-EBB01541043D}" type="pres">
      <dgm:prSet presAssocID="{0AD40F1C-C318-944F-9515-D904F77D2891}" presName="child4" presStyleLbl="bgAcc1" presStyleIdx="3" presStyleCnt="4" custScaleX="135720"/>
      <dgm:spPr/>
    </dgm:pt>
    <dgm:pt modelId="{6D6A3BEB-D4FC-7347-AD1F-9C9F952B0682}" type="pres">
      <dgm:prSet presAssocID="{0AD40F1C-C318-944F-9515-D904F77D2891}" presName="child4Text" presStyleLbl="bgAcc1" presStyleIdx="3" presStyleCnt="4">
        <dgm:presLayoutVars>
          <dgm:bulletEnabled val="1"/>
        </dgm:presLayoutVars>
      </dgm:prSet>
      <dgm:spPr/>
    </dgm:pt>
    <dgm:pt modelId="{5F737636-1541-854D-92E3-CD7BE73B036E}" type="pres">
      <dgm:prSet presAssocID="{0AD40F1C-C318-944F-9515-D904F77D2891}" presName="childPlaceholder" presStyleCnt="0"/>
      <dgm:spPr/>
    </dgm:pt>
    <dgm:pt modelId="{3B4833DB-56B0-E64C-BC2B-A039F090E92B}" type="pres">
      <dgm:prSet presAssocID="{0AD40F1C-C318-944F-9515-D904F77D2891}" presName="circle" presStyleCnt="0"/>
      <dgm:spPr/>
    </dgm:pt>
    <dgm:pt modelId="{1531574A-C8C1-D64C-B3B8-329CAD570752}" type="pres">
      <dgm:prSet presAssocID="{0AD40F1C-C318-944F-9515-D904F77D2891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6307CE6D-3F4E-2840-B792-A7DDFEAA1620}" type="pres">
      <dgm:prSet presAssocID="{0AD40F1C-C318-944F-9515-D904F77D2891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7F23FD87-1D1F-9349-9C0A-CE550D2D06B9}" type="pres">
      <dgm:prSet presAssocID="{0AD40F1C-C318-944F-9515-D904F77D2891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D5C0A8FF-6639-7049-90F2-AC4BA09254ED}" type="pres">
      <dgm:prSet presAssocID="{0AD40F1C-C318-944F-9515-D904F77D2891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8A7E47F9-B142-124D-97AA-B64CE31B535D}" type="pres">
      <dgm:prSet presAssocID="{0AD40F1C-C318-944F-9515-D904F77D2891}" presName="quadrantPlaceholder" presStyleCnt="0"/>
      <dgm:spPr/>
    </dgm:pt>
    <dgm:pt modelId="{30A70275-0459-034E-9025-AE2CFA347C64}" type="pres">
      <dgm:prSet presAssocID="{0AD40F1C-C318-944F-9515-D904F77D2891}" presName="center1" presStyleLbl="fgShp" presStyleIdx="0" presStyleCnt="2"/>
      <dgm:spPr>
        <a:solidFill>
          <a:srgbClr val="CFD5EA"/>
        </a:solidFill>
        <a:ln w="19050">
          <a:solidFill>
            <a:schemeClr val="bg1"/>
          </a:solidFill>
        </a:ln>
      </dgm:spPr>
    </dgm:pt>
    <dgm:pt modelId="{365CEECD-4A7A-E544-ADF5-60210BB65123}" type="pres">
      <dgm:prSet presAssocID="{0AD40F1C-C318-944F-9515-D904F77D2891}" presName="center2" presStyleLbl="fgShp" presStyleIdx="1" presStyleCnt="2"/>
      <dgm:spPr>
        <a:solidFill>
          <a:srgbClr val="CFD5EA"/>
        </a:solidFill>
        <a:ln w="19050">
          <a:solidFill>
            <a:schemeClr val="bg1"/>
          </a:solidFill>
        </a:ln>
      </dgm:spPr>
    </dgm:pt>
  </dgm:ptLst>
  <dgm:cxnLst>
    <dgm:cxn modelId="{D32C9205-D4C9-0047-B823-091604717E21}" type="presOf" srcId="{16FC6D05-0AEB-AD45-9121-4327D82B3AE9}" destId="{2E8FE7A5-F989-C642-AC73-A49CCD0B72E4}" srcOrd="0" destOrd="3" presId="urn:microsoft.com/office/officeart/2005/8/layout/cycle4"/>
    <dgm:cxn modelId="{44CCE014-202D-5B49-BDD4-57D13CDA0C26}" type="presOf" srcId="{E9A2F992-6A0E-924D-B4E9-BE02E9189D0F}" destId="{6E7EBD3F-84E7-1342-8A10-4858F81CCDCB}" srcOrd="1" destOrd="2" presId="urn:microsoft.com/office/officeart/2005/8/layout/cycle4"/>
    <dgm:cxn modelId="{D9DE8E16-CF11-44B6-A299-F68E75320002}" type="presOf" srcId="{81DC24D7-F032-482E-BB44-619B99557BBE}" destId="{6E7EBD3F-84E7-1342-8A10-4858F81CCDCB}" srcOrd="1" destOrd="6" presId="urn:microsoft.com/office/officeart/2005/8/layout/cycle4"/>
    <dgm:cxn modelId="{5ACB4C1C-E654-4581-9050-31B4A417C60C}" srcId="{97AC990D-63B4-1A4E-B944-0A3BCFEAE5D9}" destId="{3ACBEE4D-E42D-44B7-81D9-CAFA50EB298E}" srcOrd="0" destOrd="0" parTransId="{0FF31707-0755-471A-9B1F-F02627FBA0ED}" sibTransId="{2E81A57D-F254-4B4C-B7DE-D9120CE8542F}"/>
    <dgm:cxn modelId="{1A606524-5951-AE42-8E60-571D5666751B}" srcId="{97AC990D-63B4-1A4E-B944-0A3BCFEAE5D9}" destId="{E9A2F992-6A0E-924D-B4E9-BE02E9189D0F}" srcOrd="2" destOrd="0" parTransId="{944553D9-81AB-EF44-841B-5EAE2A383F97}" sibTransId="{667EC953-9F95-FB4B-98C3-896988A76DAD}"/>
    <dgm:cxn modelId="{FDCCBF24-985F-460E-9419-67363B81F45B}" type="presOf" srcId="{FEB72F1E-110C-42EA-BA99-50A4D3EAE1F0}" destId="{2E8FE7A5-F989-C642-AC73-A49CCD0B72E4}" srcOrd="0" destOrd="4" presId="urn:microsoft.com/office/officeart/2005/8/layout/cycle4"/>
    <dgm:cxn modelId="{1ACD4327-6F5C-DA4B-ABD5-F8BBC5540B3B}" type="presOf" srcId="{FEC9C8D6-F19C-2941-B433-C094C452B2E7}" destId="{2E8FE7A5-F989-C642-AC73-A49CCD0B72E4}" srcOrd="0" destOrd="1" presId="urn:microsoft.com/office/officeart/2005/8/layout/cycle4"/>
    <dgm:cxn modelId="{0C0AD328-3BCB-AC4E-B332-71B0CEBC47F2}" srcId="{97AC990D-63B4-1A4E-B944-0A3BCFEAE5D9}" destId="{FEC9C8D6-F19C-2941-B433-C094C452B2E7}" srcOrd="1" destOrd="0" parTransId="{A2329BAF-AE6D-EE4F-8E41-7421EB97C74D}" sibTransId="{09194931-BE4E-E641-9FD6-25C027D00DDE}"/>
    <dgm:cxn modelId="{EBAD002A-71C3-45FC-B4C2-F0E7E15208E3}" type="presOf" srcId="{81DC24D7-F032-482E-BB44-619B99557BBE}" destId="{2E8FE7A5-F989-C642-AC73-A49CCD0B72E4}" srcOrd="0" destOrd="6" presId="urn:microsoft.com/office/officeart/2005/8/layout/cycle4"/>
    <dgm:cxn modelId="{B635F22C-3321-234C-B41C-79F2469BCB31}" type="presOf" srcId="{D104E39F-1393-AA40-A63F-79A5BA6EAB5E}" destId="{EC592ED6-61D0-A247-99B3-EBB01541043D}" srcOrd="0" destOrd="0" presId="urn:microsoft.com/office/officeart/2005/8/layout/cycle4"/>
    <dgm:cxn modelId="{B540722E-8034-254F-8287-C97996725166}" srcId="{0AD40F1C-C318-944F-9515-D904F77D2891}" destId="{3E2D5494-9324-A244-9A34-E1EC5FA379C6}" srcOrd="3" destOrd="0" parTransId="{D1F91C73-0A0D-604C-A959-7BA487B744FA}" sibTransId="{E658A50C-BE83-A441-A54C-528A8DBDB83F}"/>
    <dgm:cxn modelId="{244C6430-D5F9-4362-A54C-0100E6524DDD}" type="presOf" srcId="{3ACBEE4D-E42D-44B7-81D9-CAFA50EB298E}" destId="{2E8FE7A5-F989-C642-AC73-A49CCD0B72E4}" srcOrd="0" destOrd="0" presId="urn:microsoft.com/office/officeart/2005/8/layout/cycle4"/>
    <dgm:cxn modelId="{5AD00533-30D1-1A47-AA9C-007469B333BB}" type="presOf" srcId="{4995EB2E-AE60-A547-8695-96F3DF8E2A88}" destId="{4AA84E27-C86C-4B4F-9980-8B10E46443F0}" srcOrd="0" destOrd="0" presId="urn:microsoft.com/office/officeart/2005/8/layout/cycle4"/>
    <dgm:cxn modelId="{3A30E33D-9132-4770-AF7C-EE9BFB66F4FB}" type="presOf" srcId="{3ACBEE4D-E42D-44B7-81D9-CAFA50EB298E}" destId="{6E7EBD3F-84E7-1342-8A10-4858F81CCDCB}" srcOrd="1" destOrd="0" presId="urn:microsoft.com/office/officeart/2005/8/layout/cycle4"/>
    <dgm:cxn modelId="{09F6E356-276E-FF44-9CBB-E7A99A7372A9}" srcId="{FF45109E-79D5-2041-B352-3CCF5E18B700}" destId="{83263753-F717-8A42-A7F0-A21ACF2997E2}" srcOrd="0" destOrd="0" parTransId="{2C9C61CD-81C5-3B4C-BCAB-AB964EB6E4B5}" sibTransId="{6F50709C-D465-044A-91BA-A621D096622A}"/>
    <dgm:cxn modelId="{EBF02459-A044-4A68-9775-99080498C871}" type="presOf" srcId="{675D87F4-A99E-467A-9865-CD22322C7D56}" destId="{2E8FE7A5-F989-C642-AC73-A49CCD0B72E4}" srcOrd="0" destOrd="5" presId="urn:microsoft.com/office/officeart/2005/8/layout/cycle4"/>
    <dgm:cxn modelId="{C51F785D-193A-8749-B195-617BB1FA1380}" srcId="{97AC990D-63B4-1A4E-B944-0A3BCFEAE5D9}" destId="{16FC6D05-0AEB-AD45-9121-4327D82B3AE9}" srcOrd="3" destOrd="0" parTransId="{3233697E-1DD0-DA48-BEBD-BDC4556B10BE}" sibTransId="{1C53B081-B5C2-FB4F-BD8A-537011280170}"/>
    <dgm:cxn modelId="{1F0A5B62-4A47-D54E-8EBE-AD4621783EB5}" type="presOf" srcId="{FEC9C8D6-F19C-2941-B433-C094C452B2E7}" destId="{6E7EBD3F-84E7-1342-8A10-4858F81CCDCB}" srcOrd="1" destOrd="1" presId="urn:microsoft.com/office/officeart/2005/8/layout/cycle4"/>
    <dgm:cxn modelId="{51AA5968-EB9D-49C3-9DAD-F843E70F2AE6}" srcId="{97AC990D-63B4-1A4E-B944-0A3BCFEAE5D9}" destId="{FEB72F1E-110C-42EA-BA99-50A4D3EAE1F0}" srcOrd="4" destOrd="0" parTransId="{4B8A983A-B39F-40F1-86A5-A5782066C244}" sibTransId="{A61DB65D-3123-4FE3-81C2-433910658050}"/>
    <dgm:cxn modelId="{CC03466F-C255-514A-B342-EDC27E7D6067}" type="presOf" srcId="{0AD40F1C-C318-944F-9515-D904F77D2891}" destId="{EEF76AE6-8617-EF4F-B13C-16DE4715671E}" srcOrd="0" destOrd="0" presId="urn:microsoft.com/office/officeart/2005/8/layout/cycle4"/>
    <dgm:cxn modelId="{95F56770-E77B-4343-AC53-EDE9E77FBB9F}" type="presOf" srcId="{E9A2F992-6A0E-924D-B4E9-BE02E9189D0F}" destId="{2E8FE7A5-F989-C642-AC73-A49CCD0B72E4}" srcOrd="0" destOrd="2" presId="urn:microsoft.com/office/officeart/2005/8/layout/cycle4"/>
    <dgm:cxn modelId="{BB349170-0441-484E-BDF1-4C6433730F7B}" srcId="{0AD40F1C-C318-944F-9515-D904F77D2891}" destId="{48D182A8-26C7-4543-B814-69ED5BCB2DBB}" srcOrd="2" destOrd="0" parTransId="{E0C33C3C-1769-014A-BFF0-237D37BB36E3}" sibTransId="{91EAA57C-7612-C049-A249-0BCA6511156E}"/>
    <dgm:cxn modelId="{390D5873-64E7-6A41-8A32-2DC8EB9EFB22}" type="presOf" srcId="{97AC990D-63B4-1A4E-B944-0A3BCFEAE5D9}" destId="{6307CE6D-3F4E-2840-B792-A7DDFEAA1620}" srcOrd="0" destOrd="0" presId="urn:microsoft.com/office/officeart/2005/8/layout/cycle4"/>
    <dgm:cxn modelId="{D4D7EB7F-A65A-7145-9E70-35DA8C9195F4}" type="presOf" srcId="{D104E39F-1393-AA40-A63F-79A5BA6EAB5E}" destId="{6D6A3BEB-D4FC-7347-AD1F-9C9F952B0682}" srcOrd="1" destOrd="0" presId="urn:microsoft.com/office/officeart/2005/8/layout/cycle4"/>
    <dgm:cxn modelId="{C1E04789-6AE9-FE45-955D-AC04E56C4BEA}" type="presOf" srcId="{83263753-F717-8A42-A7F0-A21ACF2997E2}" destId="{B19669DF-A30A-4D4F-B8D6-3A3E99BD71F5}" srcOrd="1" destOrd="0" presId="urn:microsoft.com/office/officeart/2005/8/layout/cycle4"/>
    <dgm:cxn modelId="{079DE090-87EB-1D4B-A236-9BC99EB4A265}" type="presOf" srcId="{D986F439-3B49-4042-A260-5571C6D8BF7F}" destId="{B19669DF-A30A-4D4F-B8D6-3A3E99BD71F5}" srcOrd="1" destOrd="1" presId="urn:microsoft.com/office/officeart/2005/8/layout/cycle4"/>
    <dgm:cxn modelId="{91D2D296-A76C-5647-8995-85927C542890}" srcId="{0AD40F1C-C318-944F-9515-D904F77D2891}" destId="{FF45109E-79D5-2041-B352-3CCF5E18B700}" srcOrd="0" destOrd="0" parTransId="{0705C171-6659-FA4B-8188-FFC5E2463C7E}" sibTransId="{FE97851A-15B3-AC47-840A-C64B8C2BF643}"/>
    <dgm:cxn modelId="{12F06D98-CFBE-A249-B4E1-162C6F50F1EC}" type="presOf" srcId="{3E2D5494-9324-A244-9A34-E1EC5FA379C6}" destId="{D5C0A8FF-6639-7049-90F2-AC4BA09254ED}" srcOrd="0" destOrd="0" presId="urn:microsoft.com/office/officeart/2005/8/layout/cycle4"/>
    <dgm:cxn modelId="{7ED317A1-D7F5-0F48-9352-6019A32F0978}" srcId="{0AD40F1C-C318-944F-9515-D904F77D2891}" destId="{97AC990D-63B4-1A4E-B944-0A3BCFEAE5D9}" srcOrd="1" destOrd="0" parTransId="{49C4C4FB-9A7A-8648-B076-CAE256F91FF4}" sibTransId="{E8F83838-75A2-F440-A45D-9EE8E2F5F07C}"/>
    <dgm:cxn modelId="{B028EFA4-B910-CE4A-A6E9-A1D9B7D17712}" type="presOf" srcId="{83263753-F717-8A42-A7F0-A21ACF2997E2}" destId="{6F5BFDAA-138A-3241-B8DC-51712F0836EF}" srcOrd="0" destOrd="0" presId="urn:microsoft.com/office/officeart/2005/8/layout/cycle4"/>
    <dgm:cxn modelId="{04B969AA-CE20-439B-A9C4-3F53FF53A5BE}" type="presOf" srcId="{FEB72F1E-110C-42EA-BA99-50A4D3EAE1F0}" destId="{6E7EBD3F-84E7-1342-8A10-4858F81CCDCB}" srcOrd="1" destOrd="4" presId="urn:microsoft.com/office/officeart/2005/8/layout/cycle4"/>
    <dgm:cxn modelId="{5099BAB6-A20A-694C-B7E2-2BD3B6BCEBE8}" type="presOf" srcId="{4995EB2E-AE60-A547-8695-96F3DF8E2A88}" destId="{1C46639F-C3D1-B64B-A3EE-C7DB0B0C5493}" srcOrd="1" destOrd="0" presId="urn:microsoft.com/office/officeart/2005/8/layout/cycle4"/>
    <dgm:cxn modelId="{BDACD7B6-81CE-D641-A319-F4ADB8588BB3}" type="presOf" srcId="{16FC6D05-0AEB-AD45-9121-4327D82B3AE9}" destId="{6E7EBD3F-84E7-1342-8A10-4858F81CCDCB}" srcOrd="1" destOrd="3" presId="urn:microsoft.com/office/officeart/2005/8/layout/cycle4"/>
    <dgm:cxn modelId="{06886BBB-9455-5B4E-BE59-C9CED9D0A8C9}" srcId="{3E2D5494-9324-A244-9A34-E1EC5FA379C6}" destId="{D104E39F-1393-AA40-A63F-79A5BA6EAB5E}" srcOrd="0" destOrd="0" parTransId="{6C1DAE99-CA11-6B47-8877-901CB0652B7A}" sibTransId="{5A293918-E2B6-9C4C-AFDC-AAE59B987CFD}"/>
    <dgm:cxn modelId="{54E0D0C0-BA9D-2D41-8CEC-425F4A5F682D}" type="presOf" srcId="{FF45109E-79D5-2041-B352-3CCF5E18B700}" destId="{1531574A-C8C1-D64C-B3B8-329CAD570752}" srcOrd="0" destOrd="0" presId="urn:microsoft.com/office/officeart/2005/8/layout/cycle4"/>
    <dgm:cxn modelId="{1D9B84C5-C2BB-4545-8392-F0D87736E583}" srcId="{97AC990D-63B4-1A4E-B944-0A3BCFEAE5D9}" destId="{81DC24D7-F032-482E-BB44-619B99557BBE}" srcOrd="6" destOrd="0" parTransId="{E6094755-C28F-4559-BF25-F1D8B0F1BAA1}" sibTransId="{3D4CCF21-381A-40C8-AF4F-35BB37F1BF70}"/>
    <dgm:cxn modelId="{1DC9B3DB-58E6-4BA5-BCC7-45B0AE6B79F2}" type="presOf" srcId="{675D87F4-A99E-467A-9865-CD22322C7D56}" destId="{6E7EBD3F-84E7-1342-8A10-4858F81CCDCB}" srcOrd="1" destOrd="5" presId="urn:microsoft.com/office/officeart/2005/8/layout/cycle4"/>
    <dgm:cxn modelId="{8B642BDE-969D-45B6-95B4-0C811306C09F}" srcId="{97AC990D-63B4-1A4E-B944-0A3BCFEAE5D9}" destId="{675D87F4-A99E-467A-9865-CD22322C7D56}" srcOrd="5" destOrd="0" parTransId="{ED1C33B5-0245-43D4-B33A-656084A32F67}" sibTransId="{7B54F692-5B4C-4611-B0FC-585CCBF85477}"/>
    <dgm:cxn modelId="{5F6337DF-99B1-6547-85D6-36AFAFEAD457}" srcId="{48D182A8-26C7-4543-B814-69ED5BCB2DBB}" destId="{4995EB2E-AE60-A547-8695-96F3DF8E2A88}" srcOrd="0" destOrd="0" parTransId="{85C5EDBF-E6F3-5449-BDD7-852D95665978}" sibTransId="{1F57988E-EBFE-444F-8735-4D378DCA64B6}"/>
    <dgm:cxn modelId="{67FD49E3-2D7D-534C-92BF-DE4E35AF6FFC}" type="presOf" srcId="{D986F439-3B49-4042-A260-5571C6D8BF7F}" destId="{6F5BFDAA-138A-3241-B8DC-51712F0836EF}" srcOrd="0" destOrd="1" presId="urn:microsoft.com/office/officeart/2005/8/layout/cycle4"/>
    <dgm:cxn modelId="{A974D1E8-B71E-7D43-8F9C-47A87A013124}" srcId="{FF45109E-79D5-2041-B352-3CCF5E18B700}" destId="{D986F439-3B49-4042-A260-5571C6D8BF7F}" srcOrd="1" destOrd="0" parTransId="{F8263F97-7DCE-A545-A1CD-DC7037101EF3}" sibTransId="{999BF3D8-FE00-4343-BABD-9DBED82FF59A}"/>
    <dgm:cxn modelId="{DC0C5EEC-8842-7345-BD70-E7CEB00DDBBF}" type="presOf" srcId="{48D182A8-26C7-4543-B814-69ED5BCB2DBB}" destId="{7F23FD87-1D1F-9349-9C0A-CE550D2D06B9}" srcOrd="0" destOrd="0" presId="urn:microsoft.com/office/officeart/2005/8/layout/cycle4"/>
    <dgm:cxn modelId="{53742F23-D841-0241-AA4F-89D1C8C66285}" type="presParOf" srcId="{EEF76AE6-8617-EF4F-B13C-16DE4715671E}" destId="{A53C4497-D3BA-CF45-A7E9-53FD1A1D5EEA}" srcOrd="0" destOrd="0" presId="urn:microsoft.com/office/officeart/2005/8/layout/cycle4"/>
    <dgm:cxn modelId="{E131D1DA-FDF6-C341-83A6-253802F65AB5}" type="presParOf" srcId="{A53C4497-D3BA-CF45-A7E9-53FD1A1D5EEA}" destId="{71DDDF93-2705-5A48-86B1-9A4AF2C57ADE}" srcOrd="0" destOrd="0" presId="urn:microsoft.com/office/officeart/2005/8/layout/cycle4"/>
    <dgm:cxn modelId="{18BE98CA-FC48-2545-A44A-47B752A4E4CB}" type="presParOf" srcId="{71DDDF93-2705-5A48-86B1-9A4AF2C57ADE}" destId="{6F5BFDAA-138A-3241-B8DC-51712F0836EF}" srcOrd="0" destOrd="0" presId="urn:microsoft.com/office/officeart/2005/8/layout/cycle4"/>
    <dgm:cxn modelId="{2AC6B0D4-7C1A-C646-8374-45509113BCF7}" type="presParOf" srcId="{71DDDF93-2705-5A48-86B1-9A4AF2C57ADE}" destId="{B19669DF-A30A-4D4F-B8D6-3A3E99BD71F5}" srcOrd="1" destOrd="0" presId="urn:microsoft.com/office/officeart/2005/8/layout/cycle4"/>
    <dgm:cxn modelId="{8D64BE1F-9780-7748-8C1E-6AF179FEAEE3}" type="presParOf" srcId="{A53C4497-D3BA-CF45-A7E9-53FD1A1D5EEA}" destId="{368CFEF6-280F-1D4C-B267-9A99D701DFED}" srcOrd="1" destOrd="0" presId="urn:microsoft.com/office/officeart/2005/8/layout/cycle4"/>
    <dgm:cxn modelId="{62BCF5CB-B0B7-E949-905B-13F89BEAAB16}" type="presParOf" srcId="{368CFEF6-280F-1D4C-B267-9A99D701DFED}" destId="{2E8FE7A5-F989-C642-AC73-A49CCD0B72E4}" srcOrd="0" destOrd="0" presId="urn:microsoft.com/office/officeart/2005/8/layout/cycle4"/>
    <dgm:cxn modelId="{E7776296-C297-2349-8B01-A9EA2E1B0021}" type="presParOf" srcId="{368CFEF6-280F-1D4C-B267-9A99D701DFED}" destId="{6E7EBD3F-84E7-1342-8A10-4858F81CCDCB}" srcOrd="1" destOrd="0" presId="urn:microsoft.com/office/officeart/2005/8/layout/cycle4"/>
    <dgm:cxn modelId="{AB0BA6BA-BFFB-BC49-81DB-3E67CB99DF93}" type="presParOf" srcId="{A53C4497-D3BA-CF45-A7E9-53FD1A1D5EEA}" destId="{78E93909-9E88-B844-A026-D158C485E82A}" srcOrd="2" destOrd="0" presId="urn:microsoft.com/office/officeart/2005/8/layout/cycle4"/>
    <dgm:cxn modelId="{38131772-BFDD-7B47-8BEB-AEEB71A99A24}" type="presParOf" srcId="{78E93909-9E88-B844-A026-D158C485E82A}" destId="{4AA84E27-C86C-4B4F-9980-8B10E46443F0}" srcOrd="0" destOrd="0" presId="urn:microsoft.com/office/officeart/2005/8/layout/cycle4"/>
    <dgm:cxn modelId="{A1B23F31-B121-CC41-9DC9-CEAD4603FDEE}" type="presParOf" srcId="{78E93909-9E88-B844-A026-D158C485E82A}" destId="{1C46639F-C3D1-B64B-A3EE-C7DB0B0C5493}" srcOrd="1" destOrd="0" presId="urn:microsoft.com/office/officeart/2005/8/layout/cycle4"/>
    <dgm:cxn modelId="{D9D84838-4ED8-1C4F-9637-898A7A448537}" type="presParOf" srcId="{A53C4497-D3BA-CF45-A7E9-53FD1A1D5EEA}" destId="{B9D9C1E3-40AB-A84D-B2E2-0B62E8A225C8}" srcOrd="3" destOrd="0" presId="urn:microsoft.com/office/officeart/2005/8/layout/cycle4"/>
    <dgm:cxn modelId="{78CA2A9F-603C-A747-BE58-93E3E7D173D9}" type="presParOf" srcId="{B9D9C1E3-40AB-A84D-B2E2-0B62E8A225C8}" destId="{EC592ED6-61D0-A247-99B3-EBB01541043D}" srcOrd="0" destOrd="0" presId="urn:microsoft.com/office/officeart/2005/8/layout/cycle4"/>
    <dgm:cxn modelId="{A3F3AB9D-512C-164E-8EAB-7993DD9BDDD3}" type="presParOf" srcId="{B9D9C1E3-40AB-A84D-B2E2-0B62E8A225C8}" destId="{6D6A3BEB-D4FC-7347-AD1F-9C9F952B0682}" srcOrd="1" destOrd="0" presId="urn:microsoft.com/office/officeart/2005/8/layout/cycle4"/>
    <dgm:cxn modelId="{D1EAF443-0A70-1B4B-8915-6DA5A30E4459}" type="presParOf" srcId="{A53C4497-D3BA-CF45-A7E9-53FD1A1D5EEA}" destId="{5F737636-1541-854D-92E3-CD7BE73B036E}" srcOrd="4" destOrd="0" presId="urn:microsoft.com/office/officeart/2005/8/layout/cycle4"/>
    <dgm:cxn modelId="{5F508DEB-053D-AB4B-AF5D-C6263D476850}" type="presParOf" srcId="{EEF76AE6-8617-EF4F-B13C-16DE4715671E}" destId="{3B4833DB-56B0-E64C-BC2B-A039F090E92B}" srcOrd="1" destOrd="0" presId="urn:microsoft.com/office/officeart/2005/8/layout/cycle4"/>
    <dgm:cxn modelId="{B7538C0C-5680-D84A-AA84-615C21CA4675}" type="presParOf" srcId="{3B4833DB-56B0-E64C-BC2B-A039F090E92B}" destId="{1531574A-C8C1-D64C-B3B8-329CAD570752}" srcOrd="0" destOrd="0" presId="urn:microsoft.com/office/officeart/2005/8/layout/cycle4"/>
    <dgm:cxn modelId="{49E368A3-49F2-5246-B53A-B6365714E359}" type="presParOf" srcId="{3B4833DB-56B0-E64C-BC2B-A039F090E92B}" destId="{6307CE6D-3F4E-2840-B792-A7DDFEAA1620}" srcOrd="1" destOrd="0" presId="urn:microsoft.com/office/officeart/2005/8/layout/cycle4"/>
    <dgm:cxn modelId="{F2C912CE-5D56-D348-B09C-05D927DB53EA}" type="presParOf" srcId="{3B4833DB-56B0-E64C-BC2B-A039F090E92B}" destId="{7F23FD87-1D1F-9349-9C0A-CE550D2D06B9}" srcOrd="2" destOrd="0" presId="urn:microsoft.com/office/officeart/2005/8/layout/cycle4"/>
    <dgm:cxn modelId="{2F63A4FA-C324-344B-9972-7E1DC9C56598}" type="presParOf" srcId="{3B4833DB-56B0-E64C-BC2B-A039F090E92B}" destId="{D5C0A8FF-6639-7049-90F2-AC4BA09254ED}" srcOrd="3" destOrd="0" presId="urn:microsoft.com/office/officeart/2005/8/layout/cycle4"/>
    <dgm:cxn modelId="{82E34D9F-070B-9649-B68D-B54755F9E929}" type="presParOf" srcId="{3B4833DB-56B0-E64C-BC2B-A039F090E92B}" destId="{8A7E47F9-B142-124D-97AA-B64CE31B535D}" srcOrd="4" destOrd="0" presId="urn:microsoft.com/office/officeart/2005/8/layout/cycle4"/>
    <dgm:cxn modelId="{344FEA45-F64F-A745-96FC-561E4FD63EF4}" type="presParOf" srcId="{EEF76AE6-8617-EF4F-B13C-16DE4715671E}" destId="{30A70275-0459-034E-9025-AE2CFA347C64}" srcOrd="2" destOrd="0" presId="urn:microsoft.com/office/officeart/2005/8/layout/cycle4"/>
    <dgm:cxn modelId="{C261DA62-5FB2-1344-AFB2-47F4CEC2371D}" type="presParOf" srcId="{EEF76AE6-8617-EF4F-B13C-16DE4715671E}" destId="{365CEECD-4A7A-E544-ADF5-60210BB65123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84E27-C86C-4B4F-9980-8B10E46443F0}">
      <dsp:nvSpPr>
        <dsp:cNvPr id="0" name=""/>
        <dsp:cNvSpPr/>
      </dsp:nvSpPr>
      <dsp:spPr>
        <a:xfrm>
          <a:off x="3878978" y="3106278"/>
          <a:ext cx="3104025" cy="1461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4472C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222250" lvl="1" indent="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  <a:tabLst/>
          </a:pPr>
          <a:r>
            <a:rPr lang="en-US" sz="1700" kern="1200" dirty="0"/>
            <a:t> </a:t>
          </a:r>
          <a:r>
            <a:rPr lang="en-US" sz="1600" kern="1200" dirty="0"/>
            <a:t>Your timeframe/s for fulfilling career aspirations</a:t>
          </a:r>
          <a:endParaRPr lang="en-US" sz="1700" kern="1200" dirty="0"/>
        </a:p>
      </dsp:txBody>
      <dsp:txXfrm>
        <a:off x="4842296" y="3503832"/>
        <a:ext cx="2108597" cy="1032113"/>
      </dsp:txXfrm>
    </dsp:sp>
    <dsp:sp modelId="{EC592ED6-61D0-A247-99B3-EBB01541043D}">
      <dsp:nvSpPr>
        <dsp:cNvPr id="0" name=""/>
        <dsp:cNvSpPr/>
      </dsp:nvSpPr>
      <dsp:spPr>
        <a:xfrm>
          <a:off x="217796" y="3106278"/>
          <a:ext cx="3062684" cy="1461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4472C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4763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  <a:tabLst/>
          </a:pPr>
          <a:r>
            <a:rPr lang="en-US" sz="1600" kern="1200" dirty="0"/>
            <a:t>Your hopes and  goals about short and longer term career ambitions</a:t>
          </a:r>
        </a:p>
      </dsp:txBody>
      <dsp:txXfrm>
        <a:off x="249906" y="3503832"/>
        <a:ext cx="2079658" cy="1032113"/>
      </dsp:txXfrm>
    </dsp:sp>
    <dsp:sp modelId="{2E8FE7A5-F989-C642-AC73-A49CCD0B72E4}">
      <dsp:nvSpPr>
        <dsp:cNvPr id="0" name=""/>
        <dsp:cNvSpPr/>
      </dsp:nvSpPr>
      <dsp:spPr>
        <a:xfrm>
          <a:off x="3912658" y="0"/>
          <a:ext cx="3036665" cy="1461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4472C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49213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200" kern="1200" dirty="0"/>
        </a:p>
        <a:p>
          <a:pPr marL="49213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GB" sz="1400" kern="1200" dirty="0"/>
        </a:p>
        <a:p>
          <a:pPr marL="49213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GB" sz="1400" kern="1200" dirty="0"/>
        </a:p>
        <a:p>
          <a:pPr marL="49213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/>
            <a:t>Your motivations and potential to make a transition now or in 	the future</a:t>
          </a:r>
          <a:endParaRPr lang="en-GB" sz="1600" kern="1200" dirty="0"/>
        </a:p>
        <a:p>
          <a:pPr marL="49213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  <a:tabLst/>
          </a:pPr>
          <a:endParaRPr lang="en-US" sz="1200" kern="1200" dirty="0"/>
        </a:p>
        <a:p>
          <a:pPr marL="49213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  <a:tabLst/>
          </a:pPr>
          <a:endParaRPr lang="en-US" sz="1200" kern="1200" dirty="0"/>
        </a:p>
        <a:p>
          <a:pPr marL="49213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  <a:tabLst/>
          </a:pPr>
          <a:endParaRPr lang="en-US" sz="1200" kern="1200" dirty="0"/>
        </a:p>
      </dsp:txBody>
      <dsp:txXfrm>
        <a:off x="4855768" y="32110"/>
        <a:ext cx="2061445" cy="1032113"/>
      </dsp:txXfrm>
    </dsp:sp>
    <dsp:sp modelId="{6F5BFDAA-138A-3241-B8DC-51712F0836EF}">
      <dsp:nvSpPr>
        <dsp:cNvPr id="0" name=""/>
        <dsp:cNvSpPr/>
      </dsp:nvSpPr>
      <dsp:spPr>
        <a:xfrm>
          <a:off x="281906" y="0"/>
          <a:ext cx="3010601" cy="1461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4472C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4763" lvl="1" indent="-4763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  <a:tabLst/>
          </a:pPr>
          <a:endParaRPr lang="en-US" sz="1600" kern="1200" dirty="0"/>
        </a:p>
        <a:p>
          <a:pPr marL="4763" lvl="1" indent="-4763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  <a:tabLst/>
          </a:pPr>
          <a:r>
            <a:rPr lang="en-US" sz="1600" kern="1200" dirty="0"/>
            <a:t>What you’ve achieved and the values and behaviours you display</a:t>
          </a:r>
        </a:p>
      </dsp:txBody>
      <dsp:txXfrm>
        <a:off x="314016" y="32110"/>
        <a:ext cx="2043200" cy="1032113"/>
      </dsp:txXfrm>
    </dsp:sp>
    <dsp:sp modelId="{1531574A-C8C1-D64C-B3B8-329CAD570752}">
      <dsp:nvSpPr>
        <dsp:cNvPr id="0" name=""/>
        <dsp:cNvSpPr/>
      </dsp:nvSpPr>
      <dsp:spPr>
        <a:xfrm>
          <a:off x="1576751" y="260379"/>
          <a:ext cx="1977968" cy="1977968"/>
        </a:xfrm>
        <a:prstGeom prst="pieWedge">
          <a:avLst/>
        </a:prstGeom>
        <a:solidFill>
          <a:srgbClr val="4472C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Performance</a:t>
          </a:r>
        </a:p>
      </dsp:txBody>
      <dsp:txXfrm>
        <a:off x="2156084" y="839712"/>
        <a:ext cx="1398635" cy="1398635"/>
      </dsp:txXfrm>
    </dsp:sp>
    <dsp:sp modelId="{6307CE6D-3F4E-2840-B792-A7DDFEAA1620}">
      <dsp:nvSpPr>
        <dsp:cNvPr id="0" name=""/>
        <dsp:cNvSpPr/>
      </dsp:nvSpPr>
      <dsp:spPr>
        <a:xfrm rot="5400000">
          <a:off x="3646080" y="260379"/>
          <a:ext cx="1977968" cy="1977968"/>
        </a:xfrm>
        <a:prstGeom prst="pieWedge">
          <a:avLst/>
        </a:prstGeom>
        <a:solidFill>
          <a:srgbClr val="43BEB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Potential</a:t>
          </a:r>
        </a:p>
      </dsp:txBody>
      <dsp:txXfrm rot="-5400000">
        <a:off x="3646080" y="839712"/>
        <a:ext cx="1398635" cy="1398635"/>
      </dsp:txXfrm>
    </dsp:sp>
    <dsp:sp modelId="{7F23FD87-1D1F-9349-9C0A-CE550D2D06B9}">
      <dsp:nvSpPr>
        <dsp:cNvPr id="0" name=""/>
        <dsp:cNvSpPr/>
      </dsp:nvSpPr>
      <dsp:spPr>
        <a:xfrm rot="10800000">
          <a:off x="3646080" y="2329708"/>
          <a:ext cx="1977968" cy="1977968"/>
        </a:xfrm>
        <a:prstGeom prst="pieWedge">
          <a:avLst/>
        </a:prstGeom>
        <a:solidFill>
          <a:srgbClr val="45B66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Readiness</a:t>
          </a:r>
        </a:p>
      </dsp:txBody>
      <dsp:txXfrm rot="10800000">
        <a:off x="3646080" y="2329708"/>
        <a:ext cx="1398635" cy="1398635"/>
      </dsp:txXfrm>
    </dsp:sp>
    <dsp:sp modelId="{D5C0A8FF-6639-7049-90F2-AC4BA09254ED}">
      <dsp:nvSpPr>
        <dsp:cNvPr id="0" name=""/>
        <dsp:cNvSpPr/>
      </dsp:nvSpPr>
      <dsp:spPr>
        <a:xfrm rot="16200000">
          <a:off x="1576751" y="2329708"/>
          <a:ext cx="1977968" cy="1977968"/>
        </a:xfrm>
        <a:prstGeom prst="pieWedge">
          <a:avLst/>
        </a:prstGeom>
        <a:solidFill>
          <a:srgbClr val="70AD4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Aspiration</a:t>
          </a:r>
        </a:p>
      </dsp:txBody>
      <dsp:txXfrm rot="5400000">
        <a:off x="2156084" y="2329708"/>
        <a:ext cx="1398635" cy="1398635"/>
      </dsp:txXfrm>
    </dsp:sp>
    <dsp:sp modelId="{30A70275-0459-034E-9025-AE2CFA347C64}">
      <dsp:nvSpPr>
        <dsp:cNvPr id="0" name=""/>
        <dsp:cNvSpPr/>
      </dsp:nvSpPr>
      <dsp:spPr>
        <a:xfrm>
          <a:off x="3258937" y="1872902"/>
          <a:ext cx="682924" cy="593847"/>
        </a:xfrm>
        <a:prstGeom prst="circularArrow">
          <a:avLst/>
        </a:prstGeom>
        <a:solidFill>
          <a:srgbClr val="CFD5EA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5CEECD-4A7A-E544-ADF5-60210BB65123}">
      <dsp:nvSpPr>
        <dsp:cNvPr id="0" name=""/>
        <dsp:cNvSpPr/>
      </dsp:nvSpPr>
      <dsp:spPr>
        <a:xfrm rot="10800000">
          <a:off x="3258937" y="2101305"/>
          <a:ext cx="682924" cy="593847"/>
        </a:xfrm>
        <a:prstGeom prst="circularArrow">
          <a:avLst/>
        </a:prstGeom>
        <a:solidFill>
          <a:srgbClr val="CFD5EA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29208" y="298376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z="1400" dirty="0"/>
              <a:t>The NHS Leadership Academy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89040" y="298376"/>
            <a:ext cx="252028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A04F3-867E-436D-A923-E8583AA432EE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57200" y="853244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www.leadershipacademy.nhs.uk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725144" y="8532440"/>
            <a:ext cx="1603648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575CB-EDA2-4555-8248-9F4935DE9C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459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Header Placeholder 1"/>
          <p:cNvSpPr>
            <a:spLocks noGrp="1"/>
          </p:cNvSpPr>
          <p:nvPr>
            <p:ph type="hdr" sz="quarter"/>
          </p:nvPr>
        </p:nvSpPr>
        <p:spPr>
          <a:xfrm>
            <a:off x="529208" y="298376"/>
            <a:ext cx="2971800" cy="313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z="1400" dirty="0"/>
              <a:t>The NHS Leadership Academy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89040" y="298376"/>
            <a:ext cx="2520280" cy="313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A04F3-867E-436D-A923-E8583AA432EE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457200" y="853244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www.leadershipacademy.nhs.uk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4725144" y="8532440"/>
            <a:ext cx="1603648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575CB-EDA2-4555-8248-9F4935DE9C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38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D575CB-EDA2-4555-8248-9F4935DE9C0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618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1F064-87EE-4277-B290-56F41945BBB6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797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1F064-87EE-4277-B290-56F41945BBB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012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1F064-87EE-4277-B290-56F41945BBB6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257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1F064-87EE-4277-B290-56F41945BBB6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224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1F064-87EE-4277-B290-56F41945BBB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7297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1F064-87EE-4277-B290-56F41945BBB6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533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1F064-87EE-4277-B290-56F41945BBB6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9029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1F064-87EE-4277-B290-56F41945BBB6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6703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1F064-87EE-4277-B290-56F41945BBB6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13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5508104" y="0"/>
            <a:ext cx="3635896" cy="12687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67545" y="1772816"/>
            <a:ext cx="8208911" cy="1512168"/>
          </a:xfrm>
        </p:spPr>
        <p:txBody>
          <a:bodyPr anchor="t">
            <a:normAutofit/>
          </a:bodyPr>
          <a:lstStyle>
            <a:lvl1pPr>
              <a:lnSpc>
                <a:spcPct val="90000"/>
              </a:lnSpc>
              <a:defRPr sz="4500" b="0" i="0" baseline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endParaRPr lang="en-GB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467545" y="3212976"/>
            <a:ext cx="3960439" cy="259228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000" b="1" i="0" baseline="0">
                <a:solidFill>
                  <a:srgbClr val="63738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 Title here</a:t>
            </a:r>
          </a:p>
        </p:txBody>
      </p:sp>
      <p:pic>
        <p:nvPicPr>
          <p:cNvPr id="9" name="Picture 8" descr="Core rosette_RGB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47" b="9807"/>
          <a:stretch/>
        </p:blipFill>
        <p:spPr>
          <a:xfrm>
            <a:off x="4776017" y="3264839"/>
            <a:ext cx="4367983" cy="3593161"/>
          </a:xfrm>
          <a:prstGeom prst="rect">
            <a:avLst/>
          </a:prstGeom>
        </p:spPr>
      </p:pic>
      <p:pic>
        <p:nvPicPr>
          <p:cNvPr id="10" name="Picture 9" descr="NHS_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69166"/>
            <a:ext cx="2812910" cy="85578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D7C46FEA-FED0-43EE-930E-D855D3FF338D}"/>
              </a:ext>
            </a:extLst>
          </p:cNvPr>
          <p:cNvSpPr txBox="1">
            <a:spLocks/>
          </p:cNvSpPr>
          <p:nvPr userDrawn="1"/>
        </p:nvSpPr>
        <p:spPr>
          <a:xfrm>
            <a:off x="467544" y="6165304"/>
            <a:ext cx="2592288" cy="2880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 baseline="0">
                <a:solidFill>
                  <a:srgbClr val="63738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b="0" i="0" dirty="0">
                <a:latin typeface="Arial"/>
                <a:cs typeface="Arial"/>
              </a:rPr>
              <a:t>www.leadershipacademy.nhs.uk</a:t>
            </a:r>
            <a:endParaRPr lang="en-GB" sz="1300" b="0" i="0" dirty="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ation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91264" cy="854968"/>
          </a:xfrm>
        </p:spPr>
        <p:txBody>
          <a:bodyPr>
            <a:normAutofit/>
          </a:bodyPr>
          <a:lstStyle>
            <a:lvl1pPr>
              <a:defRPr sz="4000" baseline="0">
                <a:solidFill>
                  <a:srgbClr val="005EB8"/>
                </a:solidFill>
              </a:defRPr>
            </a:lvl1pPr>
          </a:lstStyle>
          <a:p>
            <a:r>
              <a:rPr lang="en-US" dirty="0"/>
              <a:t>Slide Title Here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412776"/>
            <a:ext cx="8291264" cy="5040560"/>
          </a:xfrm>
        </p:spPr>
        <p:txBody>
          <a:bodyPr/>
          <a:lstStyle>
            <a:lvl1pPr>
              <a:defRPr sz="3200" baseline="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8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2000"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First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ation - jus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476672"/>
            <a:ext cx="8291264" cy="5976664"/>
          </a:xfrm>
        </p:spPr>
        <p:txBody>
          <a:bodyPr/>
          <a:lstStyle>
            <a:lvl1pPr>
              <a:defRPr sz="3200" baseline="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8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2000"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First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4042792" cy="5040560"/>
          </a:xfrm>
        </p:spPr>
        <p:txBody>
          <a:bodyPr/>
          <a:lstStyle>
            <a:lvl1pPr>
              <a:defRPr sz="2500" baseline="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3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1600"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First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644008" y="1412776"/>
            <a:ext cx="4042792" cy="5040560"/>
          </a:xfrm>
        </p:spPr>
        <p:txBody>
          <a:bodyPr/>
          <a:lstStyle>
            <a:lvl1pPr>
              <a:defRPr sz="2500" baseline="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3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1600"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First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91264" cy="854968"/>
          </a:xfrm>
        </p:spPr>
        <p:txBody>
          <a:bodyPr>
            <a:normAutofit/>
          </a:bodyPr>
          <a:lstStyle>
            <a:lvl1pPr>
              <a:defRPr sz="4000" baseline="0">
                <a:solidFill>
                  <a:srgbClr val="005EB8"/>
                </a:solidFill>
              </a:defRPr>
            </a:lvl1pPr>
          </a:lstStyle>
          <a:p>
            <a:r>
              <a:rPr lang="en-US" dirty="0"/>
              <a:t>Slide Title Here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91264" cy="854968"/>
          </a:xfrm>
        </p:spPr>
        <p:txBody>
          <a:bodyPr>
            <a:normAutofit/>
          </a:bodyPr>
          <a:lstStyle>
            <a:lvl1pPr>
              <a:defRPr sz="4000" baseline="0">
                <a:solidFill>
                  <a:srgbClr val="005EB8"/>
                </a:solidFill>
              </a:defRPr>
            </a:lvl1pPr>
          </a:lstStyle>
          <a:p>
            <a:r>
              <a:rPr lang="en-US" dirty="0"/>
              <a:t>Slide Title Here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7544" y="476672"/>
            <a:ext cx="8280920" cy="597666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79190-2877-3046-B18A-5D4388602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25605-36F5-E045-B373-5C32C2AD2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213F0-CE28-4847-B2CF-D15BAF1AF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0972-57D9-A74A-B358-323091009C37}" type="datetimeFigureOut">
              <a:rPr lang="en-US" smtClean="0"/>
              <a:t>6/11/19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914E5-9C99-FB48-91EF-45FA9198E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62BCF-236C-FB48-B9B9-C9004E577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526A-F496-C843-A30E-C472A5B85D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57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025528"/>
            <a:ext cx="7772400" cy="679449"/>
          </a:xfrm>
          <a:prstGeom prst="rect">
            <a:avLst/>
          </a:prstGeom>
        </p:spPr>
        <p:txBody>
          <a:bodyPr/>
          <a:lstStyle>
            <a:lvl1pPr algn="l">
              <a:defRPr sz="2700" b="1" baseline="0">
                <a:solidFill>
                  <a:srgbClr val="A00054"/>
                </a:solidFill>
              </a:defRPr>
            </a:lvl1pPr>
          </a:lstStyle>
          <a:p>
            <a:r>
              <a:rPr lang="en-US" dirty="0"/>
              <a:t>Slide title – Arial, 36, Bold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1" y="1954924"/>
            <a:ext cx="7839075" cy="372066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 Body text – Arial, 24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20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19256" cy="86409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63" r:id="rId3"/>
    <p:sldLayoutId id="2147483760" r:id="rId4"/>
    <p:sldLayoutId id="2147483762" r:id="rId5"/>
    <p:sldLayoutId id="2147483765" r:id="rId6"/>
    <p:sldLayoutId id="2147483766" r:id="rId7"/>
    <p:sldLayoutId id="2147483767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5EB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Talent </a:t>
            </a:r>
            <a:r>
              <a:rPr lang="en-US"/>
              <a:t>Management Briefing </a:t>
            </a:r>
            <a:r>
              <a:rPr lang="en-US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n-US" dirty="0"/>
              <a:t>For staff</a:t>
            </a:r>
          </a:p>
        </p:txBody>
      </p:sp>
    </p:spTree>
    <p:extLst>
      <p:ext uri="{BB962C8B-B14F-4D97-AF65-F5344CB8AC3E}">
        <p14:creationId xmlns:p14="http://schemas.microsoft.com/office/powerpoint/2010/main" val="28587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1FE39D8F-BED2-0646-BBAD-0850C84D6AC9}"/>
              </a:ext>
            </a:extLst>
          </p:cNvPr>
          <p:cNvSpPr/>
          <p:nvPr/>
        </p:nvSpPr>
        <p:spPr>
          <a:xfrm>
            <a:off x="417827" y="1340996"/>
            <a:ext cx="2699804" cy="1170693"/>
          </a:xfrm>
          <a:prstGeom prst="wedgeRoundRectCallout">
            <a:avLst>
              <a:gd name="adj1" fmla="val 30551"/>
              <a:gd name="adj2" fmla="val 70060"/>
              <a:gd name="adj3" fmla="val 16667"/>
            </a:avLst>
          </a:prstGeom>
          <a:solidFill>
            <a:schemeClr val="bg1"/>
          </a:solidFill>
          <a:ln>
            <a:solidFill>
              <a:srgbClr val="318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‘I am interested in this type of role and in this type of organisation now’</a:t>
            </a:r>
          </a:p>
        </p:txBody>
      </p:sp>
      <p:sp>
        <p:nvSpPr>
          <p:cNvPr id="26" name="Rounded Rectangular Callout 25">
            <a:extLst>
              <a:ext uri="{FF2B5EF4-FFF2-40B4-BE49-F238E27FC236}">
                <a16:creationId xmlns:a16="http://schemas.microsoft.com/office/drawing/2014/main" id="{6B6476A1-333F-8D4A-ADF2-0D2A83996877}"/>
              </a:ext>
            </a:extLst>
          </p:cNvPr>
          <p:cNvSpPr/>
          <p:nvPr/>
        </p:nvSpPr>
        <p:spPr>
          <a:xfrm>
            <a:off x="499272" y="5250345"/>
            <a:ext cx="2618359" cy="1170693"/>
          </a:xfrm>
          <a:prstGeom prst="wedgeRoundRectCallout">
            <a:avLst>
              <a:gd name="adj1" fmla="val 32657"/>
              <a:gd name="adj2" fmla="val -69972"/>
              <a:gd name="adj3" fmla="val 16667"/>
            </a:avLst>
          </a:prstGeom>
          <a:solidFill>
            <a:schemeClr val="bg1"/>
          </a:solidFill>
          <a:ln>
            <a:solidFill>
              <a:srgbClr val="318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‘I would like to work in this type of role and organisation at some point in the future’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44CAA23-5597-BC4C-B67C-457A250AF756}"/>
              </a:ext>
            </a:extLst>
          </p:cNvPr>
          <p:cNvSpPr/>
          <p:nvPr/>
        </p:nvSpPr>
        <p:spPr bwMode="auto">
          <a:xfrm>
            <a:off x="1259632" y="2924944"/>
            <a:ext cx="2592288" cy="1935692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>
                <a:solidFill>
                  <a:schemeClr val="bg1"/>
                </a:solidFill>
              </a:rPr>
              <a:t>Aspirations </a:t>
            </a:r>
            <a:r>
              <a:rPr lang="en-GB" sz="1600" dirty="0">
                <a:solidFill>
                  <a:schemeClr val="bg1"/>
                </a:solidFill>
              </a:rPr>
              <a:t>are your hopes and goals about short and longer term career ambitions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E22C118-A25F-AA44-8210-6925D1A68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Aspirations and readiness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55DDF04-3EEB-5146-AE11-08C220A2AA0A}"/>
              </a:ext>
            </a:extLst>
          </p:cNvPr>
          <p:cNvSpPr/>
          <p:nvPr/>
        </p:nvSpPr>
        <p:spPr bwMode="auto">
          <a:xfrm>
            <a:off x="4280696" y="2924944"/>
            <a:ext cx="2592288" cy="1935692"/>
          </a:xfrm>
          <a:prstGeom prst="ellipse">
            <a:avLst/>
          </a:prstGeom>
          <a:solidFill>
            <a:srgbClr val="45B664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500" b="1" dirty="0">
                <a:solidFill>
                  <a:schemeClr val="bg1"/>
                </a:solidFill>
              </a:rPr>
              <a:t>Readiness </a:t>
            </a:r>
            <a:r>
              <a:rPr lang="en-GB" sz="1500" dirty="0">
                <a:solidFill>
                  <a:schemeClr val="bg1"/>
                </a:solidFill>
              </a:rPr>
              <a:t>is </a:t>
            </a:r>
            <a:r>
              <a:rPr lang="en-GB" sz="1600" dirty="0">
                <a:solidFill>
                  <a:schemeClr val="bg1"/>
                </a:solidFill>
              </a:rPr>
              <a:t>your timeframe for fulfilling short term career aspirations</a:t>
            </a:r>
          </a:p>
        </p:txBody>
      </p:sp>
      <p:sp>
        <p:nvSpPr>
          <p:cNvPr id="7" name="Rounded Rectangular Callout 6">
            <a:extLst>
              <a:ext uri="{FF2B5EF4-FFF2-40B4-BE49-F238E27FC236}">
                <a16:creationId xmlns:a16="http://schemas.microsoft.com/office/drawing/2014/main" id="{54820CA5-7755-5341-BEAC-E350ECD0FC5A}"/>
              </a:ext>
            </a:extLst>
          </p:cNvPr>
          <p:cNvSpPr/>
          <p:nvPr/>
        </p:nvSpPr>
        <p:spPr>
          <a:xfrm>
            <a:off x="4932040" y="1243683"/>
            <a:ext cx="2807320" cy="1170693"/>
          </a:xfrm>
          <a:prstGeom prst="wedgeRoundRectCallout">
            <a:avLst>
              <a:gd name="adj1" fmla="val -36366"/>
              <a:gd name="adj2" fmla="val 79488"/>
              <a:gd name="adj3" fmla="val 16667"/>
            </a:avLst>
          </a:prstGeom>
          <a:solidFill>
            <a:schemeClr val="bg1"/>
          </a:solidFill>
          <a:ln>
            <a:solidFill>
              <a:srgbClr val="318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‘I am ready to take that next step NOW’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6FE8C899-58E8-9848-8DBE-3719811587A8}"/>
              </a:ext>
            </a:extLst>
          </p:cNvPr>
          <p:cNvSpPr/>
          <p:nvPr/>
        </p:nvSpPr>
        <p:spPr>
          <a:xfrm>
            <a:off x="7006048" y="3212976"/>
            <a:ext cx="1670408" cy="1170692"/>
          </a:xfrm>
          <a:prstGeom prst="wedgeRoundRectCallout">
            <a:avLst>
              <a:gd name="adj1" fmla="val -46392"/>
              <a:gd name="adj2" fmla="val 70455"/>
              <a:gd name="adj3" fmla="val 16667"/>
            </a:avLst>
          </a:prstGeom>
          <a:solidFill>
            <a:schemeClr val="bg1"/>
          </a:solidFill>
          <a:ln>
            <a:solidFill>
              <a:srgbClr val="318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‘I think I will be ready to take that next step within a year’</a:t>
            </a:r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5BCD4170-B284-F842-8EA6-C37081A21CEC}"/>
              </a:ext>
            </a:extLst>
          </p:cNvPr>
          <p:cNvSpPr/>
          <p:nvPr/>
        </p:nvSpPr>
        <p:spPr>
          <a:xfrm>
            <a:off x="4932040" y="5282644"/>
            <a:ext cx="2834383" cy="1170692"/>
          </a:xfrm>
          <a:prstGeom prst="wedgeRoundRectCallout">
            <a:avLst>
              <a:gd name="adj1" fmla="val -31425"/>
              <a:gd name="adj2" fmla="val -76728"/>
              <a:gd name="adj3" fmla="val 16667"/>
            </a:avLst>
          </a:prstGeom>
          <a:solidFill>
            <a:schemeClr val="bg1"/>
          </a:solidFill>
          <a:ln>
            <a:solidFill>
              <a:srgbClr val="318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‘At this point in my life / career, I am happy to stay where I am’</a:t>
            </a:r>
          </a:p>
        </p:txBody>
      </p:sp>
    </p:spTree>
    <p:extLst>
      <p:ext uri="{BB962C8B-B14F-4D97-AF65-F5344CB8AC3E}">
        <p14:creationId xmlns:p14="http://schemas.microsoft.com/office/powerpoint/2010/main" val="1310679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0171CDB-67E6-354C-804C-D793EA244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988" y="1897752"/>
            <a:ext cx="8215796" cy="42268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400" dirty="0">
              <a:solidFill>
                <a:srgbClr val="002060"/>
              </a:solidFill>
            </a:endParaRPr>
          </a:p>
          <a:p>
            <a:pPr>
              <a:spcBef>
                <a:spcPts val="1650"/>
              </a:spcBef>
              <a:spcAft>
                <a:spcPts val="1650"/>
              </a:spcAft>
              <a:buClr>
                <a:schemeClr val="accent6"/>
              </a:buClr>
              <a:buSzPct val="80000"/>
            </a:pPr>
            <a:r>
              <a:rPr lang="en-GB" sz="2200" dirty="0"/>
              <a:t>They are constantly changing</a:t>
            </a:r>
          </a:p>
          <a:p>
            <a:pPr>
              <a:spcBef>
                <a:spcPts val="1650"/>
              </a:spcBef>
              <a:spcAft>
                <a:spcPts val="1650"/>
              </a:spcAft>
              <a:buClr>
                <a:schemeClr val="accent6"/>
              </a:buClr>
              <a:buSzPct val="80000"/>
            </a:pPr>
            <a:r>
              <a:rPr lang="en-GB" sz="2200" dirty="0"/>
              <a:t>They are shaped by every aspect of your employment experience</a:t>
            </a:r>
          </a:p>
          <a:p>
            <a:pPr>
              <a:spcBef>
                <a:spcPts val="1650"/>
              </a:spcBef>
              <a:spcAft>
                <a:spcPts val="1650"/>
              </a:spcAft>
              <a:buClr>
                <a:schemeClr val="accent6"/>
              </a:buClr>
              <a:buSzPct val="80000"/>
            </a:pPr>
            <a:r>
              <a:rPr lang="en-GB" sz="2200" dirty="0"/>
              <a:t>They are heavily influenced by your life outside work</a:t>
            </a:r>
          </a:p>
          <a:p>
            <a:pPr marL="334566" indent="0">
              <a:spcBef>
                <a:spcPts val="1650"/>
              </a:spcBef>
              <a:spcAft>
                <a:spcPts val="1650"/>
              </a:spcAft>
              <a:buClr>
                <a:schemeClr val="accent6"/>
              </a:buClr>
              <a:buSzPct val="80000"/>
              <a:buNone/>
            </a:pPr>
            <a:r>
              <a:rPr lang="en-GB" sz="2200" i="1" dirty="0"/>
              <a:t>… all of which means they need to be revisited regularly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0915CE-BD37-084B-B6DC-7CA540929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1127" y="1780032"/>
            <a:ext cx="1066800" cy="10668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180D534-E031-0E4C-842C-9263ABCA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1224136"/>
          </a:xfrm>
        </p:spPr>
        <p:txBody>
          <a:bodyPr>
            <a:normAutofit/>
          </a:bodyPr>
          <a:lstStyle/>
          <a:p>
            <a:r>
              <a:rPr lang="en-GB" sz="3600" dirty="0"/>
              <a:t>The golden rules about performance, potential, aspirations and readiness</a:t>
            </a:r>
          </a:p>
        </p:txBody>
      </p:sp>
    </p:spTree>
    <p:extLst>
      <p:ext uri="{BB962C8B-B14F-4D97-AF65-F5344CB8AC3E}">
        <p14:creationId xmlns:p14="http://schemas.microsoft.com/office/powerpoint/2010/main" val="1329062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380" y="1883689"/>
            <a:ext cx="8441240" cy="3535040"/>
          </a:xfrm>
        </p:spPr>
        <p:txBody>
          <a:bodyPr>
            <a:normAutofit/>
          </a:bodyPr>
          <a:lstStyle/>
          <a:p>
            <a:pPr marL="0" indent="0">
              <a:buClr>
                <a:schemeClr val="accent6"/>
              </a:buClr>
              <a:buNone/>
            </a:pPr>
            <a:endParaRPr lang="en-GB" sz="1800" dirty="0">
              <a:solidFill>
                <a:srgbClr val="002060"/>
              </a:solidFill>
            </a:endParaRPr>
          </a:p>
          <a:p>
            <a:pPr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ct val="80000"/>
              <a:defRPr/>
            </a:pPr>
            <a:r>
              <a:rPr lang="en-GB" sz="2200" dirty="0"/>
              <a:t>What would make this work for you?</a:t>
            </a:r>
          </a:p>
          <a:p>
            <a:pPr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ct val="80000"/>
              <a:defRPr/>
            </a:pPr>
            <a:r>
              <a:rPr lang="en-GB" sz="2200" dirty="0"/>
              <a:t>What we need to avoid?</a:t>
            </a:r>
          </a:p>
          <a:p>
            <a:pPr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ct val="80000"/>
              <a:defRPr/>
            </a:pPr>
            <a:r>
              <a:rPr lang="en-GB" sz="2200" dirty="0"/>
              <a:t>What’s your role in making it work?</a:t>
            </a:r>
          </a:p>
          <a:p>
            <a:pPr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ct val="80000"/>
              <a:defRPr/>
            </a:pPr>
            <a:r>
              <a:rPr lang="en-GB" sz="2200" dirty="0"/>
              <a:t>What’s your manager’s role in making it work?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418729"/>
            <a:ext cx="1484316" cy="115877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BC0FD12-69DB-9444-9A54-433F50850DF3}"/>
              </a:ext>
            </a:extLst>
          </p:cNvPr>
          <p:cNvSpPr txBox="1">
            <a:spLocks/>
          </p:cNvSpPr>
          <p:nvPr/>
        </p:nvSpPr>
        <p:spPr>
          <a:xfrm>
            <a:off x="251520" y="260647"/>
            <a:ext cx="8291264" cy="117862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5EB8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/>
              <a:t>What needs to happen for this to work for you?</a:t>
            </a:r>
          </a:p>
        </p:txBody>
      </p:sp>
    </p:spTree>
    <p:extLst>
      <p:ext uri="{BB962C8B-B14F-4D97-AF65-F5344CB8AC3E}">
        <p14:creationId xmlns:p14="http://schemas.microsoft.com/office/powerpoint/2010/main" val="2210009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95536" y="2060848"/>
            <a:ext cx="8291264" cy="3822809"/>
          </a:xfrm>
        </p:spPr>
        <p:txBody>
          <a:bodyPr>
            <a:normAutofit/>
          </a:bodyPr>
          <a:lstStyle/>
          <a:p>
            <a:pPr>
              <a:spcBef>
                <a:spcPts val="1650"/>
              </a:spcBef>
              <a:spcAft>
                <a:spcPts val="1650"/>
              </a:spcAft>
              <a:buClr>
                <a:srgbClr val="002060"/>
              </a:buClr>
              <a:buSzPct val="93000"/>
            </a:pPr>
            <a:r>
              <a:rPr lang="en-GB" sz="2200" dirty="0"/>
              <a:t>Agreement about the roles and responsibilities you each play</a:t>
            </a:r>
          </a:p>
          <a:p>
            <a:pPr>
              <a:spcBef>
                <a:spcPts val="1650"/>
              </a:spcBef>
              <a:spcAft>
                <a:spcPts val="1650"/>
              </a:spcAft>
              <a:buClr>
                <a:srgbClr val="002060"/>
              </a:buClr>
              <a:buSzPct val="93000"/>
            </a:pPr>
            <a:r>
              <a:rPr lang="en-GB" sz="2200" dirty="0"/>
              <a:t>Introducing and understanding the tools to make this work</a:t>
            </a:r>
          </a:p>
          <a:p>
            <a:pPr>
              <a:spcBef>
                <a:spcPts val="1650"/>
              </a:spcBef>
              <a:spcAft>
                <a:spcPts val="1650"/>
              </a:spcAft>
              <a:buClr>
                <a:srgbClr val="002060"/>
              </a:buClr>
              <a:buSzPct val="93000"/>
            </a:pPr>
            <a:r>
              <a:rPr lang="en-GB" sz="2200" dirty="0"/>
              <a:t>Learning how to get the best from them</a:t>
            </a:r>
          </a:p>
          <a:p>
            <a:pPr>
              <a:spcBef>
                <a:spcPts val="1650"/>
              </a:spcBef>
              <a:spcAft>
                <a:spcPts val="1650"/>
              </a:spcAft>
              <a:buClr>
                <a:srgbClr val="002060"/>
              </a:buClr>
              <a:buSzPct val="93000"/>
            </a:pPr>
            <a:endParaRPr lang="en-GB" sz="2200" dirty="0"/>
          </a:p>
          <a:p>
            <a:pPr marL="0" indent="0">
              <a:spcBef>
                <a:spcPts val="1650"/>
              </a:spcBef>
              <a:spcAft>
                <a:spcPts val="1650"/>
              </a:spcAft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10AFA08-63EE-6040-BC1A-1D9638FE0EDD}"/>
              </a:ext>
            </a:extLst>
          </p:cNvPr>
          <p:cNvSpPr txBox="1">
            <a:spLocks/>
          </p:cNvSpPr>
          <p:nvPr/>
        </p:nvSpPr>
        <p:spPr>
          <a:xfrm>
            <a:off x="251520" y="260648"/>
            <a:ext cx="8291264" cy="854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700" b="1" kern="1200" baseline="0">
                <a:solidFill>
                  <a:srgbClr val="A00054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b="0" dirty="0">
                <a:solidFill>
                  <a:srgbClr val="005EB8"/>
                </a:solidFill>
              </a:rPr>
              <a:t>Recommended next steps</a:t>
            </a:r>
          </a:p>
        </p:txBody>
      </p:sp>
    </p:spTree>
    <p:extLst>
      <p:ext uri="{BB962C8B-B14F-4D97-AF65-F5344CB8AC3E}">
        <p14:creationId xmlns:p14="http://schemas.microsoft.com/office/powerpoint/2010/main" val="1392843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132856"/>
            <a:ext cx="3186354" cy="2483681"/>
          </a:xfrm>
        </p:spPr>
      </p:pic>
    </p:spTree>
    <p:extLst>
      <p:ext uri="{BB962C8B-B14F-4D97-AF65-F5344CB8AC3E}">
        <p14:creationId xmlns:p14="http://schemas.microsoft.com/office/powerpoint/2010/main" val="165989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8F15A-D11A-4BC2-81CE-0B8552631A3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51520" y="1988840"/>
            <a:ext cx="8291264" cy="2880320"/>
          </a:xfrm>
        </p:spPr>
        <p:txBody>
          <a:bodyPr>
            <a:normAutofit/>
          </a:bodyPr>
          <a:lstStyle/>
          <a:p>
            <a:pPr lvl="0">
              <a:spcBef>
                <a:spcPts val="1600"/>
              </a:spcBef>
              <a:spcAft>
                <a:spcPts val="1600"/>
              </a:spcAft>
              <a:buSzPct val="80000"/>
            </a:pPr>
            <a:r>
              <a:rPr lang="en-GB" sz="2200" dirty="0"/>
              <a:t>To understand what is meant by talent management</a:t>
            </a:r>
          </a:p>
          <a:p>
            <a:pPr>
              <a:spcBef>
                <a:spcPts val="1600"/>
              </a:spcBef>
              <a:spcAft>
                <a:spcPts val="1600"/>
              </a:spcAft>
              <a:buSzPct val="80000"/>
            </a:pPr>
            <a:r>
              <a:rPr lang="en-GB" sz="2200" dirty="0"/>
              <a:t>To reflect on how well this works at the moment</a:t>
            </a:r>
          </a:p>
          <a:p>
            <a:pPr lvl="0">
              <a:spcBef>
                <a:spcPts val="1600"/>
              </a:spcBef>
              <a:spcAft>
                <a:spcPts val="1600"/>
              </a:spcAft>
              <a:buSzPct val="80000"/>
            </a:pPr>
            <a:r>
              <a:rPr lang="en-GB" sz="2200" dirty="0"/>
              <a:t>To understand what this means for me and how I can benefit</a:t>
            </a:r>
          </a:p>
          <a:p>
            <a:pPr lvl="0">
              <a:spcBef>
                <a:spcPts val="1600"/>
              </a:spcBef>
              <a:spcAft>
                <a:spcPts val="1600"/>
              </a:spcAft>
              <a:buSzPct val="80000"/>
            </a:pPr>
            <a:r>
              <a:rPr lang="en-GB" sz="2200" dirty="0"/>
              <a:t>To agree how this will work best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A527CEC-5A1C-A649-9D9C-C61404546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Purpose of this session</a:t>
            </a:r>
          </a:p>
        </p:txBody>
      </p:sp>
    </p:spTree>
    <p:extLst>
      <p:ext uri="{BB962C8B-B14F-4D97-AF65-F5344CB8AC3E}">
        <p14:creationId xmlns:p14="http://schemas.microsoft.com/office/powerpoint/2010/main" val="21166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401BE08-BAE2-594E-9243-F3C1522E1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348880"/>
            <a:ext cx="8291264" cy="854968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/>
              <a:t>What is talent management?</a:t>
            </a:r>
          </a:p>
        </p:txBody>
      </p:sp>
    </p:spTree>
    <p:extLst>
      <p:ext uri="{BB962C8B-B14F-4D97-AF65-F5344CB8AC3E}">
        <p14:creationId xmlns:p14="http://schemas.microsoft.com/office/powerpoint/2010/main" val="3994713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6CD4DB0-7E57-F140-B62B-F3A3C9914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659" y="2060848"/>
            <a:ext cx="8135125" cy="3744416"/>
          </a:xfrm>
        </p:spPr>
        <p:txBody>
          <a:bodyPr>
            <a:noAutofit/>
          </a:bodyPr>
          <a:lstStyle/>
          <a:p>
            <a:pPr>
              <a:spcBef>
                <a:spcPts val="1600"/>
              </a:spcBef>
              <a:spcAft>
                <a:spcPts val="1600"/>
              </a:spcAft>
              <a:buSzPct val="80000"/>
              <a:defRPr/>
            </a:pPr>
            <a:r>
              <a:rPr lang="en-GB" sz="2200" dirty="0"/>
              <a:t>A mind set as much as a process</a:t>
            </a:r>
          </a:p>
          <a:p>
            <a:pPr>
              <a:spcBef>
                <a:spcPts val="1600"/>
              </a:spcBef>
              <a:spcAft>
                <a:spcPts val="1600"/>
              </a:spcAft>
              <a:buSzPct val="80000"/>
              <a:defRPr/>
            </a:pPr>
            <a:r>
              <a:rPr lang="en-GB" sz="2200" dirty="0"/>
              <a:t>An objective, fair and precise way of understanding people</a:t>
            </a:r>
          </a:p>
          <a:p>
            <a:pPr>
              <a:spcBef>
                <a:spcPts val="1600"/>
              </a:spcBef>
              <a:spcAft>
                <a:spcPts val="1600"/>
              </a:spcAft>
              <a:buSzPct val="80000"/>
              <a:defRPr/>
            </a:pPr>
            <a:r>
              <a:rPr lang="en-GB" sz="2200" dirty="0"/>
              <a:t>Underpinned by your values and part of the wider employee lifecycle</a:t>
            </a:r>
          </a:p>
          <a:p>
            <a:pPr>
              <a:spcBef>
                <a:spcPts val="1600"/>
              </a:spcBef>
              <a:spcAft>
                <a:spcPts val="1600"/>
              </a:spcAft>
              <a:buSzPct val="80000"/>
              <a:defRPr/>
            </a:pPr>
            <a:r>
              <a:rPr lang="en-GB" sz="2200" dirty="0"/>
              <a:t>A way of measuring performance, potential, readiness and aspiration</a:t>
            </a:r>
          </a:p>
          <a:p>
            <a:pPr marL="0" indent="0">
              <a:buNone/>
              <a:defRPr/>
            </a:pPr>
            <a:endParaRPr lang="en-GB" sz="1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1162C70-1D2A-6B47-B7CE-E5F6E38B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The principles of talent management</a:t>
            </a:r>
          </a:p>
        </p:txBody>
      </p:sp>
    </p:spTree>
    <p:extLst>
      <p:ext uri="{BB962C8B-B14F-4D97-AF65-F5344CB8AC3E}">
        <p14:creationId xmlns:p14="http://schemas.microsoft.com/office/powerpoint/2010/main" val="132785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804" y="1461077"/>
            <a:ext cx="8291264" cy="4920251"/>
          </a:xfrm>
        </p:spPr>
        <p:txBody>
          <a:bodyPr>
            <a:normAutofit fontScale="77500" lnSpcReduction="20000"/>
          </a:bodyPr>
          <a:lstStyle/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3600" dirty="0">
                <a:solidFill>
                  <a:srgbClr val="005EB8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3100" dirty="0">
                <a:solidFill>
                  <a:srgbClr val="005EB8"/>
                </a:solidFill>
                <a:latin typeface="+mj-lt"/>
                <a:ea typeface="+mj-ea"/>
                <a:cs typeface="+mj-cs"/>
              </a:rPr>
              <a:t>Rate each of the statements</a:t>
            </a:r>
            <a:endParaRPr lang="en-GB" sz="3600" dirty="0">
              <a:solidFill>
                <a:srgbClr val="005EB8"/>
              </a:solidFill>
              <a:latin typeface="+mj-lt"/>
              <a:ea typeface="+mj-ea"/>
              <a:cs typeface="+mj-cs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GB" sz="3600" dirty="0">
              <a:solidFill>
                <a:srgbClr val="005EB8"/>
              </a:solidFill>
              <a:latin typeface="+mj-lt"/>
              <a:ea typeface="+mj-ea"/>
              <a:cs typeface="+mj-cs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GB" sz="3600" dirty="0">
              <a:solidFill>
                <a:srgbClr val="005EB8"/>
              </a:solidFill>
              <a:latin typeface="+mj-lt"/>
              <a:ea typeface="+mj-ea"/>
              <a:cs typeface="+mj-cs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GB" sz="3600" dirty="0">
              <a:solidFill>
                <a:srgbClr val="005EB8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GB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sz="1350" dirty="0">
              <a:solidFill>
                <a:srgbClr val="002060"/>
              </a:solidFill>
            </a:endParaRPr>
          </a:p>
          <a:p>
            <a:pPr marL="514350" indent="-514350" algn="just"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ct val="80000"/>
              <a:buFont typeface="+mj-lt"/>
              <a:buAutoNum type="arabicPeriod"/>
              <a:defRPr/>
            </a:pPr>
            <a:r>
              <a:rPr lang="en-GB" sz="2800" dirty="0"/>
              <a:t>How well my manager understands me as an individual</a:t>
            </a:r>
          </a:p>
          <a:p>
            <a:pPr marL="514350" indent="-514350" algn="just"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ct val="80000"/>
              <a:buFont typeface="+mj-lt"/>
              <a:buAutoNum type="arabicPeriod"/>
              <a:defRPr/>
            </a:pPr>
            <a:r>
              <a:rPr lang="en-GB" sz="2800" dirty="0"/>
              <a:t>The quality of conversation I have with my manager during appraisal</a:t>
            </a:r>
          </a:p>
          <a:p>
            <a:pPr marL="514350" indent="-514350" algn="just"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ct val="80000"/>
              <a:buFont typeface="+mj-lt"/>
              <a:buAutoNum type="arabicPeriod"/>
              <a:defRPr/>
            </a:pPr>
            <a:r>
              <a:rPr lang="en-GB" sz="2800" dirty="0"/>
              <a:t>How much my development is tailored to my specific needs</a:t>
            </a:r>
          </a:p>
          <a:p>
            <a:pPr marL="514350" indent="-514350" algn="just"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ct val="80000"/>
              <a:buFont typeface="+mj-lt"/>
              <a:buAutoNum type="arabicPeriod"/>
              <a:defRPr/>
            </a:pPr>
            <a:r>
              <a:rPr lang="en-GB" sz="2800" dirty="0"/>
              <a:t>The extent to which everyone has access to the same career and development opportunities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05580"/>
            <a:ext cx="1363449" cy="1260805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6E91E75-5EE2-984A-A8E4-422DD9F1A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What is it like at the moment?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6007B22-6A89-9F40-93F0-DBA440752C5B}"/>
              </a:ext>
            </a:extLst>
          </p:cNvPr>
          <p:cNvGrpSpPr/>
          <p:nvPr/>
        </p:nvGrpSpPr>
        <p:grpSpPr>
          <a:xfrm>
            <a:off x="899592" y="1910834"/>
            <a:ext cx="5903722" cy="881815"/>
            <a:chOff x="899592" y="1910834"/>
            <a:chExt cx="5903722" cy="881815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B802A3E-8C94-EB4C-989E-47FD094CC146}"/>
                </a:ext>
              </a:extLst>
            </p:cNvPr>
            <p:cNvGrpSpPr/>
            <p:nvPr/>
          </p:nvGrpSpPr>
          <p:grpSpPr>
            <a:xfrm>
              <a:off x="899592" y="2504617"/>
              <a:ext cx="5616624" cy="288032"/>
              <a:chOff x="539552" y="908720"/>
              <a:chExt cx="6552728" cy="288032"/>
            </a:xfrm>
          </p:grpSpPr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F359D27B-1352-CE49-A0D9-1101CB2CF77E}"/>
                  </a:ext>
                </a:extLst>
              </p:cNvPr>
              <p:cNvCxnSpPr/>
              <p:nvPr/>
            </p:nvCxnSpPr>
            <p:spPr>
              <a:xfrm>
                <a:off x="539552" y="1196752"/>
                <a:ext cx="6552728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DAF21FE8-7D97-1546-B7C1-D11736D80E8E}"/>
                  </a:ext>
                </a:extLst>
              </p:cNvPr>
              <p:cNvCxnSpPr/>
              <p:nvPr/>
            </p:nvCxnSpPr>
            <p:spPr>
              <a:xfrm>
                <a:off x="539552" y="908720"/>
                <a:ext cx="0" cy="28803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96920012-F898-E940-8A81-6AC5261F6E47}"/>
                  </a:ext>
                </a:extLst>
              </p:cNvPr>
              <p:cNvCxnSpPr/>
              <p:nvPr/>
            </p:nvCxnSpPr>
            <p:spPr>
              <a:xfrm>
                <a:off x="7092280" y="908720"/>
                <a:ext cx="0" cy="28803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208AB674-F4CD-D54B-9156-4CC8FCD7AC68}"/>
                  </a:ext>
                </a:extLst>
              </p:cNvPr>
              <p:cNvCxnSpPr/>
              <p:nvPr/>
            </p:nvCxnSpPr>
            <p:spPr>
              <a:xfrm>
                <a:off x="3707904" y="908720"/>
                <a:ext cx="0" cy="28803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CC424A3-3B37-2846-8A3A-4C3DE6AA14B3}"/>
                </a:ext>
              </a:extLst>
            </p:cNvPr>
            <p:cNvSpPr txBox="1"/>
            <p:nvPr/>
          </p:nvSpPr>
          <p:spPr>
            <a:xfrm>
              <a:off x="6229118" y="1910834"/>
              <a:ext cx="5741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600" dirty="0">
                  <a:sym typeface="Wingdings" panose="05000000000000000000" pitchFamily="2" charset="2"/>
                </a:rPr>
                <a:t></a:t>
              </a:r>
              <a:r>
                <a:rPr lang="en-GB" sz="3600" dirty="0"/>
                <a:t>️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AABF831-7F17-1540-8397-B2BD5A5CEE4A}"/>
                </a:ext>
              </a:extLst>
            </p:cNvPr>
            <p:cNvSpPr txBox="1"/>
            <p:nvPr/>
          </p:nvSpPr>
          <p:spPr>
            <a:xfrm>
              <a:off x="3407573" y="1911246"/>
              <a:ext cx="4154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dirty="0">
                  <a:sym typeface="Wingdings" panose="05000000000000000000" pitchFamily="2" charset="2"/>
                </a:rPr>
                <a:t></a:t>
              </a:r>
              <a:endParaRPr lang="en-GB" sz="3600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DC0BC7D3-CEEB-4999-B35C-4B39251BF77C}"/>
              </a:ext>
            </a:extLst>
          </p:cNvPr>
          <p:cNvSpPr txBox="1"/>
          <p:nvPr/>
        </p:nvSpPr>
        <p:spPr>
          <a:xfrm>
            <a:off x="653375" y="1916832"/>
            <a:ext cx="492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ym typeface="Wingdings" panose="05000000000000000000" pitchFamily="2" charset="2"/>
              </a:rPr>
              <a:t></a:t>
            </a:r>
            <a:r>
              <a:rPr lang="en-GB" sz="2400" dirty="0">
                <a:sym typeface="Wingdings" panose="05000000000000000000" pitchFamily="2" charset="2"/>
              </a:rPr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88461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DAB1FBF-B18B-114E-B4F9-378C33878434}"/>
              </a:ext>
            </a:extLst>
          </p:cNvPr>
          <p:cNvSpPr txBox="1">
            <a:spLocks/>
          </p:cNvSpPr>
          <p:nvPr/>
        </p:nvSpPr>
        <p:spPr>
          <a:xfrm>
            <a:off x="255092" y="1628800"/>
            <a:ext cx="8346908" cy="4963463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52C53D"/>
              </a:buClr>
              <a:buNone/>
            </a:pPr>
            <a:endParaRPr lang="en-US" sz="900" dirty="0">
              <a:solidFill>
                <a:srgbClr val="002060"/>
              </a:solidFill>
              <a:latin typeface="Calibri"/>
              <a:cs typeface="Calibri"/>
            </a:endParaRPr>
          </a:p>
          <a:p>
            <a:pPr algn="just" defTabSz="914400">
              <a:spcBef>
                <a:spcPts val="1000"/>
              </a:spcBef>
              <a:spcAft>
                <a:spcPts val="1000"/>
              </a:spcAft>
              <a:buClr>
                <a:srgbClr val="00206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4">
                    <a:lumMod val="10000"/>
                  </a:schemeClr>
                </a:solidFill>
              </a:rPr>
              <a:t>Everyone, irrespective of band, profession or characteristics has a conversation about their potential and career, not just performance</a:t>
            </a:r>
          </a:p>
          <a:p>
            <a:pPr algn="just" defTabSz="914400">
              <a:spcBef>
                <a:spcPts val="1000"/>
              </a:spcBef>
              <a:spcAft>
                <a:spcPts val="1000"/>
              </a:spcAft>
              <a:buClr>
                <a:srgbClr val="00206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4">
                    <a:lumMod val="10000"/>
                  </a:schemeClr>
                </a:solidFill>
              </a:rPr>
              <a:t>Leaders are skilled in holding these conversations and signposting individuals to support and opportunities where appropriate</a:t>
            </a:r>
          </a:p>
          <a:p>
            <a:pPr algn="just" defTabSz="914400">
              <a:spcBef>
                <a:spcPts val="1000"/>
              </a:spcBef>
              <a:spcAft>
                <a:spcPts val="1000"/>
              </a:spcAft>
              <a:buClr>
                <a:srgbClr val="00206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4">
                    <a:lumMod val="10000"/>
                  </a:schemeClr>
                </a:solidFill>
              </a:rPr>
              <a:t>There are clear development offers in place to sustain and grow the workforce</a:t>
            </a:r>
          </a:p>
          <a:p>
            <a:pPr algn="just" defTabSz="914400">
              <a:spcBef>
                <a:spcPts val="1000"/>
              </a:spcBef>
              <a:spcAft>
                <a:spcPts val="1000"/>
              </a:spcAft>
              <a:buClr>
                <a:srgbClr val="00206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4">
                    <a:lumMod val="10000"/>
                  </a:schemeClr>
                </a:solidFill>
              </a:rPr>
              <a:t>The </a:t>
            </a:r>
            <a:r>
              <a:rPr lang="en-GB" sz="2200" dirty="0">
                <a:solidFill>
                  <a:schemeClr val="accent4">
                    <a:lumMod val="10000"/>
                  </a:schemeClr>
                </a:solidFill>
              </a:rPr>
              <a:t>organisation</a:t>
            </a:r>
            <a:r>
              <a:rPr lang="en-US" sz="2200" dirty="0">
                <a:solidFill>
                  <a:schemeClr val="accent4">
                    <a:lumMod val="10000"/>
                  </a:schemeClr>
                </a:solidFill>
              </a:rPr>
              <a:t> has an understanding of the capability and readiness of individuals to fulfil their aspirations and/or critical roles </a:t>
            </a:r>
          </a:p>
          <a:p>
            <a:pPr algn="just" defTabSz="914400">
              <a:spcBef>
                <a:spcPts val="1000"/>
              </a:spcBef>
              <a:spcAft>
                <a:spcPts val="1000"/>
              </a:spcAft>
              <a:buClr>
                <a:srgbClr val="00206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4">
                    <a:lumMod val="10000"/>
                  </a:schemeClr>
                </a:solidFill>
              </a:rPr>
              <a:t>Your approach is integrated with and aligned to other </a:t>
            </a:r>
            <a:r>
              <a:rPr lang="en-GB" sz="2200" dirty="0">
                <a:solidFill>
                  <a:schemeClr val="accent4">
                    <a:lumMod val="10000"/>
                  </a:schemeClr>
                </a:solidFill>
              </a:rPr>
              <a:t>organisational</a:t>
            </a:r>
            <a:r>
              <a:rPr lang="en-US" sz="2200" dirty="0">
                <a:solidFill>
                  <a:schemeClr val="accent4">
                    <a:lumMod val="10000"/>
                  </a:schemeClr>
                </a:solidFill>
              </a:rPr>
              <a:t> development interventions, locally, regionally and nationally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71E5540-86B6-6B4F-9AA5-90677245D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1368152"/>
          </a:xfrm>
        </p:spPr>
        <p:txBody>
          <a:bodyPr>
            <a:normAutofit/>
          </a:bodyPr>
          <a:lstStyle/>
          <a:p>
            <a:r>
              <a:rPr lang="en-GB" sz="3600" dirty="0"/>
              <a:t>In an ideal world, good talent management means …</a:t>
            </a:r>
          </a:p>
        </p:txBody>
      </p:sp>
    </p:spTree>
    <p:extLst>
      <p:ext uri="{BB962C8B-B14F-4D97-AF65-F5344CB8AC3E}">
        <p14:creationId xmlns:p14="http://schemas.microsoft.com/office/powerpoint/2010/main" val="150158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946AD20A-E6F8-1442-AED3-6E630976E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The areas we’re looking to explore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8F2D6F2-2843-824D-B9C4-E0E0BB2713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5984953"/>
              </p:ext>
            </p:extLst>
          </p:nvPr>
        </p:nvGraphicFramePr>
        <p:xfrm>
          <a:off x="1043608" y="1268760"/>
          <a:ext cx="7200800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5738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Down Arrow 48"/>
          <p:cNvSpPr/>
          <p:nvPr/>
        </p:nvSpPr>
        <p:spPr bwMode="auto">
          <a:xfrm rot="16200000">
            <a:off x="3403476" y="3695084"/>
            <a:ext cx="433388" cy="167394"/>
          </a:xfrm>
          <a:prstGeom prst="downArrow">
            <a:avLst/>
          </a:prstGeom>
          <a:solidFill>
            <a:srgbClr val="5767B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224031" y="3191686"/>
            <a:ext cx="1047750" cy="784622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angle 11"/>
          <p:cNvSpPr/>
          <p:nvPr/>
        </p:nvSpPr>
        <p:spPr bwMode="auto">
          <a:xfrm>
            <a:off x="1224031" y="3191686"/>
            <a:ext cx="1047750" cy="78462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0" tIns="0" rIns="0" bIns="0" spcCol="1270" anchor="ctr"/>
          <a:lstStyle/>
          <a:p>
            <a:pPr marL="85725" lvl="1" indent="-85725" algn="ctr" defTabSz="46672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GB" sz="1050" dirty="0"/>
          </a:p>
        </p:txBody>
      </p:sp>
      <p:sp>
        <p:nvSpPr>
          <p:cNvPr id="8" name="Oval 7"/>
          <p:cNvSpPr/>
          <p:nvPr/>
        </p:nvSpPr>
        <p:spPr bwMode="auto">
          <a:xfrm>
            <a:off x="1979712" y="2697290"/>
            <a:ext cx="1479188" cy="2162984"/>
          </a:xfrm>
          <a:prstGeom prst="ellipse">
            <a:avLst/>
          </a:prstGeom>
          <a:solidFill>
            <a:srgbClr val="5767B4"/>
          </a:solidFill>
          <a:ln>
            <a:solidFill>
              <a:srgbClr val="4472C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1600" dirty="0">
                <a:solidFill>
                  <a:schemeClr val="bg1"/>
                </a:solidFill>
              </a:rPr>
              <a:t>What you’ve achieved / are achieving</a:t>
            </a:r>
          </a:p>
        </p:txBody>
      </p:sp>
      <p:cxnSp>
        <p:nvCxnSpPr>
          <p:cNvPr id="34821" name="Straight Connector 34820"/>
          <p:cNvCxnSpPr>
            <a:cxnSpLocks/>
          </p:cNvCxnSpPr>
          <p:nvPr/>
        </p:nvCxnSpPr>
        <p:spPr bwMode="auto">
          <a:xfrm flipH="1" flipV="1">
            <a:off x="1939461" y="3079306"/>
            <a:ext cx="115491" cy="112380"/>
          </a:xfrm>
          <a:prstGeom prst="line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 bwMode="auto">
          <a:xfrm>
            <a:off x="7454875" y="1894809"/>
            <a:ext cx="1221581" cy="555355"/>
          </a:xfrm>
          <a:prstGeom prst="roundRect">
            <a:avLst/>
          </a:prstGeom>
          <a:solidFill>
            <a:srgbClr val="8064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466725">
              <a:lnSpc>
                <a:spcPct val="90000"/>
              </a:lnSpc>
              <a:spcAft>
                <a:spcPct val="15000"/>
              </a:spcAft>
              <a:defRPr/>
            </a:pPr>
            <a:r>
              <a:rPr lang="en-GB" sz="1500" dirty="0">
                <a:solidFill>
                  <a:schemeClr val="bg1"/>
                </a:solidFill>
              </a:rPr>
              <a:t>Your values</a:t>
            </a:r>
          </a:p>
        </p:txBody>
      </p:sp>
      <p:cxnSp>
        <p:nvCxnSpPr>
          <p:cNvPr id="40" name="Straight Connector 39"/>
          <p:cNvCxnSpPr>
            <a:cxnSpLocks/>
          </p:cNvCxnSpPr>
          <p:nvPr/>
        </p:nvCxnSpPr>
        <p:spPr bwMode="auto">
          <a:xfrm flipH="1">
            <a:off x="7483378" y="3723204"/>
            <a:ext cx="112958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EF3A0232-A9B5-9241-B779-27443D570346}"/>
              </a:ext>
            </a:extLst>
          </p:cNvPr>
          <p:cNvSpPr/>
          <p:nvPr/>
        </p:nvSpPr>
        <p:spPr bwMode="auto">
          <a:xfrm>
            <a:off x="5817269" y="2697290"/>
            <a:ext cx="1635051" cy="2162984"/>
          </a:xfrm>
          <a:prstGeom prst="ellipse">
            <a:avLst/>
          </a:prstGeom>
          <a:solidFill>
            <a:srgbClr val="8064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1600" dirty="0">
                <a:solidFill>
                  <a:schemeClr val="bg1"/>
                </a:solidFill>
              </a:rPr>
              <a:t>The values and behaviours you display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F3F8BAB6-ABF2-CC4F-9258-4C9E93847AE9}"/>
              </a:ext>
            </a:extLst>
          </p:cNvPr>
          <p:cNvSpPr/>
          <p:nvPr/>
        </p:nvSpPr>
        <p:spPr bwMode="auto">
          <a:xfrm>
            <a:off x="7670899" y="3445526"/>
            <a:ext cx="1221581" cy="555355"/>
          </a:xfrm>
          <a:prstGeom prst="roundRect">
            <a:avLst/>
          </a:prstGeom>
          <a:solidFill>
            <a:srgbClr val="8064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466725">
              <a:lnSpc>
                <a:spcPct val="90000"/>
              </a:lnSpc>
              <a:spcAft>
                <a:spcPct val="15000"/>
              </a:spcAft>
              <a:defRPr/>
            </a:pPr>
            <a:r>
              <a:rPr lang="en-GB" sz="1500" dirty="0">
                <a:solidFill>
                  <a:schemeClr val="bg1"/>
                </a:solidFill>
              </a:rPr>
              <a:t>Your behaviour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88D33E0E-12F9-4744-BD57-D9D302BA8E40}"/>
              </a:ext>
            </a:extLst>
          </p:cNvPr>
          <p:cNvSpPr/>
          <p:nvPr/>
        </p:nvSpPr>
        <p:spPr bwMode="auto">
          <a:xfrm>
            <a:off x="7454874" y="4941168"/>
            <a:ext cx="1221581" cy="555355"/>
          </a:xfrm>
          <a:prstGeom prst="roundRect">
            <a:avLst/>
          </a:prstGeom>
          <a:solidFill>
            <a:srgbClr val="8064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466725">
              <a:lnSpc>
                <a:spcPct val="90000"/>
              </a:lnSpc>
              <a:spcAft>
                <a:spcPct val="15000"/>
              </a:spcAft>
              <a:defRPr/>
            </a:pPr>
            <a:r>
              <a:rPr lang="en-GB" sz="1500" dirty="0">
                <a:solidFill>
                  <a:schemeClr val="bg1"/>
                </a:solidFill>
              </a:rPr>
              <a:t>Your attitude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F3766BEE-E937-E546-8C80-4E93E4008256}"/>
              </a:ext>
            </a:extLst>
          </p:cNvPr>
          <p:cNvSpPr/>
          <p:nvPr/>
        </p:nvSpPr>
        <p:spPr bwMode="auto">
          <a:xfrm>
            <a:off x="394615" y="1821324"/>
            <a:ext cx="1465087" cy="1196172"/>
          </a:xfrm>
          <a:prstGeom prst="roundRect">
            <a:avLst/>
          </a:prstGeom>
          <a:solidFill>
            <a:srgbClr val="5767B4"/>
          </a:solidFill>
          <a:ln>
            <a:solidFill>
              <a:srgbClr val="8064A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466725">
              <a:lnSpc>
                <a:spcPct val="90000"/>
              </a:lnSpc>
              <a:spcAft>
                <a:spcPct val="15000"/>
              </a:spcAft>
              <a:defRPr/>
            </a:pPr>
            <a:r>
              <a:rPr lang="en-GB" sz="1500" dirty="0">
                <a:solidFill>
                  <a:schemeClr val="bg1"/>
                </a:solidFill>
              </a:rPr>
              <a:t>Progress with objectives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0EBC173B-7A55-404A-BF1A-A5A21F900F97}"/>
              </a:ext>
            </a:extLst>
          </p:cNvPr>
          <p:cNvSpPr/>
          <p:nvPr/>
        </p:nvSpPr>
        <p:spPr bwMode="auto">
          <a:xfrm>
            <a:off x="394134" y="4462611"/>
            <a:ext cx="1465087" cy="1196173"/>
          </a:xfrm>
          <a:prstGeom prst="roundRect">
            <a:avLst/>
          </a:prstGeom>
          <a:solidFill>
            <a:srgbClr val="5767B4"/>
          </a:solidFill>
          <a:ln>
            <a:solidFill>
              <a:srgbClr val="8064A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466725">
              <a:lnSpc>
                <a:spcPct val="90000"/>
              </a:lnSpc>
              <a:spcAft>
                <a:spcPct val="15000"/>
              </a:spcAft>
              <a:defRPr/>
            </a:pPr>
            <a:r>
              <a:rPr lang="en-GB" sz="1500" dirty="0">
                <a:solidFill>
                  <a:schemeClr val="bg1"/>
                </a:solidFill>
              </a:rPr>
              <a:t>Progress with development goals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E70DD186-5B00-5E42-B461-C2D077841D77}"/>
              </a:ext>
            </a:extLst>
          </p:cNvPr>
          <p:cNvCxnSpPr>
            <a:cxnSpLocks/>
          </p:cNvCxnSpPr>
          <p:nvPr/>
        </p:nvCxnSpPr>
        <p:spPr bwMode="auto">
          <a:xfrm flipH="1">
            <a:off x="1912456" y="4437366"/>
            <a:ext cx="115491" cy="66675"/>
          </a:xfrm>
          <a:prstGeom prst="line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9310127-FCDF-0A4F-AAE8-5DC3C4BBF533}"/>
              </a:ext>
            </a:extLst>
          </p:cNvPr>
          <p:cNvCxnSpPr/>
          <p:nvPr/>
        </p:nvCxnSpPr>
        <p:spPr bwMode="auto">
          <a:xfrm flipH="1">
            <a:off x="7217084" y="2638100"/>
            <a:ext cx="115491" cy="666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4F5D47B-2422-B040-9ACB-498FE74709C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177287" y="4773882"/>
            <a:ext cx="115491" cy="863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Down Arrow 70">
            <a:extLst>
              <a:ext uri="{FF2B5EF4-FFF2-40B4-BE49-F238E27FC236}">
                <a16:creationId xmlns:a16="http://schemas.microsoft.com/office/drawing/2014/main" id="{38ACDC92-6665-2345-8CC1-F10E6473323B}"/>
              </a:ext>
            </a:extLst>
          </p:cNvPr>
          <p:cNvSpPr/>
          <p:nvPr/>
        </p:nvSpPr>
        <p:spPr bwMode="auto">
          <a:xfrm rot="5400000">
            <a:off x="5448390" y="3693809"/>
            <a:ext cx="433388" cy="169943"/>
          </a:xfrm>
          <a:prstGeom prst="downArrow">
            <a:avLst/>
          </a:prstGeom>
          <a:solidFill>
            <a:srgbClr val="8064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46AD20A-E6F8-1442-AED3-6E630976E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Measuring performance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5832F5-DDC0-D848-A145-E54DEAF44D2B}"/>
              </a:ext>
            </a:extLst>
          </p:cNvPr>
          <p:cNvSpPr txBox="1"/>
          <p:nvPr/>
        </p:nvSpPr>
        <p:spPr>
          <a:xfrm>
            <a:off x="3763901" y="3562086"/>
            <a:ext cx="1752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/>
              <a:t>Performance</a:t>
            </a:r>
          </a:p>
        </p:txBody>
      </p:sp>
    </p:spTree>
    <p:extLst>
      <p:ext uri="{BB962C8B-B14F-4D97-AF65-F5344CB8AC3E}">
        <p14:creationId xmlns:p14="http://schemas.microsoft.com/office/powerpoint/2010/main" val="537028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1">
            <a:extLst>
              <a:ext uri="{FF2B5EF4-FFF2-40B4-BE49-F238E27FC236}">
                <a16:creationId xmlns:a16="http://schemas.microsoft.com/office/drawing/2014/main" id="{06836002-56F9-4F40-B6F2-A8DE48E2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88640"/>
            <a:ext cx="8569522" cy="854968"/>
          </a:xfrm>
        </p:spPr>
        <p:txBody>
          <a:bodyPr>
            <a:normAutofit/>
          </a:bodyPr>
          <a:lstStyle/>
          <a:p>
            <a:r>
              <a:rPr lang="en-GB" sz="3600" dirty="0"/>
              <a:t>Measuring different types of potential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16CABCE-1D54-0448-8E9A-389E11D72332}"/>
              </a:ext>
            </a:extLst>
          </p:cNvPr>
          <p:cNvGrpSpPr/>
          <p:nvPr/>
        </p:nvGrpSpPr>
        <p:grpSpPr>
          <a:xfrm>
            <a:off x="651669" y="1106952"/>
            <a:ext cx="7772759" cy="5562408"/>
            <a:chOff x="651669" y="1106952"/>
            <a:chExt cx="7772759" cy="5562408"/>
          </a:xfrm>
        </p:grpSpPr>
        <p:sp>
          <p:nvSpPr>
            <p:cNvPr id="3" name="Oval 2"/>
            <p:cNvSpPr/>
            <p:nvPr/>
          </p:nvSpPr>
          <p:spPr bwMode="auto">
            <a:xfrm>
              <a:off x="3369340" y="3135856"/>
              <a:ext cx="2041508" cy="1531877"/>
            </a:xfrm>
            <a:prstGeom prst="ellipse">
              <a:avLst/>
            </a:prstGeom>
            <a:solidFill>
              <a:srgbClr val="43BEB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2400" dirty="0">
                  <a:solidFill>
                    <a:schemeClr val="bg1"/>
                  </a:solidFill>
                  <a:latin typeface="+mj-lt"/>
                </a:rPr>
                <a:t>Current Potential</a:t>
              </a:r>
            </a:p>
          </p:txBody>
        </p:sp>
        <p:sp>
          <p:nvSpPr>
            <p:cNvPr id="34831" name="Down Arrow 34830"/>
            <p:cNvSpPr/>
            <p:nvPr/>
          </p:nvSpPr>
          <p:spPr bwMode="auto">
            <a:xfrm>
              <a:off x="4108844" y="1302484"/>
              <a:ext cx="572744" cy="1176908"/>
            </a:xfrm>
            <a:prstGeom prst="downArrow">
              <a:avLst/>
            </a:prstGeom>
            <a:solidFill>
              <a:srgbClr val="43BEB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48" name="Down Arrow 47"/>
            <p:cNvSpPr/>
            <p:nvPr/>
          </p:nvSpPr>
          <p:spPr bwMode="auto">
            <a:xfrm rot="16200000">
              <a:off x="1913103" y="3305380"/>
              <a:ext cx="627225" cy="1074633"/>
            </a:xfrm>
            <a:prstGeom prst="downArrow">
              <a:avLst/>
            </a:prstGeom>
            <a:solidFill>
              <a:srgbClr val="43BEB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49" name="Down Arrow 48"/>
            <p:cNvSpPr/>
            <p:nvPr/>
          </p:nvSpPr>
          <p:spPr bwMode="auto">
            <a:xfrm rot="5400000">
              <a:off x="6442772" y="3282779"/>
              <a:ext cx="627225" cy="1076110"/>
            </a:xfrm>
            <a:prstGeom prst="downArrow">
              <a:avLst/>
            </a:prstGeom>
            <a:solidFill>
              <a:srgbClr val="43BEB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893757" y="1801577"/>
              <a:ext cx="1299007" cy="113555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ctangle 11"/>
            <p:cNvSpPr/>
            <p:nvPr/>
          </p:nvSpPr>
          <p:spPr bwMode="auto">
            <a:xfrm>
              <a:off x="893757" y="1801577"/>
              <a:ext cx="1299007" cy="11355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0" tIns="0" rIns="0" bIns="0" spcCol="1270" anchor="ctr"/>
            <a:lstStyle/>
            <a:p>
              <a:pPr marL="85725" lvl="1" indent="-85725" algn="ctr" defTabSz="466725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endParaRPr lang="en-GB" sz="1400" dirty="0">
                <a:latin typeface="+mj-lt"/>
              </a:endParaRPr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2486517" y="1106952"/>
              <a:ext cx="1532238" cy="703240"/>
            </a:xfrm>
            <a:prstGeom prst="roundRect">
              <a:avLst/>
            </a:prstGeom>
            <a:solidFill>
              <a:srgbClr val="8064A2"/>
            </a:solidFill>
            <a:ln>
              <a:solidFill>
                <a:srgbClr val="8064A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972101" y="1782621"/>
              <a:ext cx="1254616" cy="731624"/>
            </a:xfrm>
            <a:prstGeom prst="roundRect">
              <a:avLst/>
            </a:prstGeom>
            <a:solidFill>
              <a:srgbClr val="8064A2"/>
            </a:solidFill>
            <a:ln>
              <a:solidFill>
                <a:srgbClr val="8064A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2383187" y="2060848"/>
              <a:ext cx="1697566" cy="1045949"/>
            </a:xfrm>
            <a:prstGeom prst="ellipse">
              <a:avLst/>
            </a:prstGeom>
            <a:solidFill>
              <a:srgbClr val="8064A2"/>
            </a:solidFill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2000" dirty="0">
                  <a:solidFill>
                    <a:schemeClr val="bg1"/>
                  </a:solidFill>
                  <a:latin typeface="+mj-lt"/>
                </a:rPr>
                <a:t>Learning</a:t>
              </a:r>
            </a:p>
          </p:txBody>
        </p:sp>
        <p:sp>
          <p:nvSpPr>
            <p:cNvPr id="10273" name="Rectangle 3"/>
            <p:cNvSpPr>
              <a:spLocks noChangeArrowheads="1"/>
            </p:cNvSpPr>
            <p:nvPr/>
          </p:nvSpPr>
          <p:spPr bwMode="auto">
            <a:xfrm>
              <a:off x="2423314" y="1106952"/>
              <a:ext cx="1595449" cy="674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</a:pPr>
              <a:r>
                <a:rPr lang="en-GB" altLang="en-US" sz="1400" dirty="0">
                  <a:solidFill>
                    <a:schemeClr val="bg1"/>
                  </a:solidFill>
                  <a:latin typeface="+mj-lt"/>
                </a:rPr>
                <a:t>Focus on personal improvement</a:t>
              </a:r>
            </a:p>
          </p:txBody>
        </p:sp>
        <p:sp>
          <p:nvSpPr>
            <p:cNvPr id="10274" name="Rectangle 5"/>
            <p:cNvSpPr>
              <a:spLocks noChangeArrowheads="1"/>
            </p:cNvSpPr>
            <p:nvPr/>
          </p:nvSpPr>
          <p:spPr bwMode="auto">
            <a:xfrm>
              <a:off x="972108" y="1797234"/>
              <a:ext cx="1299007" cy="674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</a:pPr>
              <a:r>
                <a:rPr lang="en-GB" altLang="en-US" sz="1400" dirty="0">
                  <a:solidFill>
                    <a:schemeClr val="bg1"/>
                  </a:solidFill>
                  <a:latin typeface="+mj-lt"/>
                </a:rPr>
                <a:t>Openness to new ideas and concepts</a:t>
              </a: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2279857" y="2368491"/>
              <a:ext cx="88569" cy="1723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 bwMode="auto">
            <a:xfrm>
              <a:off x="3103546" y="1899795"/>
              <a:ext cx="4428" cy="1257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 bwMode="auto">
            <a:xfrm>
              <a:off x="651669" y="2807894"/>
              <a:ext cx="1582427" cy="654795"/>
            </a:xfrm>
            <a:prstGeom prst="roundRect">
              <a:avLst/>
            </a:prstGeom>
            <a:solidFill>
              <a:srgbClr val="8064A2"/>
            </a:solidFill>
            <a:ln>
              <a:solidFill>
                <a:srgbClr val="8064A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GB" sz="1400" dirty="0">
                  <a:solidFill>
                    <a:schemeClr val="bg1"/>
                  </a:solidFill>
                  <a:latin typeface="+mj-lt"/>
                </a:rPr>
                <a:t>Responsiveness to development</a:t>
              </a:r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 flipH="1">
              <a:off x="2294618" y="2937129"/>
              <a:ext cx="143186" cy="964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ed Rectangle 23"/>
            <p:cNvSpPr/>
            <p:nvPr/>
          </p:nvSpPr>
          <p:spPr bwMode="auto">
            <a:xfrm>
              <a:off x="4895764" y="1234593"/>
              <a:ext cx="1405289" cy="604824"/>
            </a:xfrm>
            <a:prstGeom prst="roundRect">
              <a:avLst/>
            </a:prstGeom>
            <a:solidFill>
              <a:srgbClr val="685DAB"/>
            </a:solidFill>
            <a:ln>
              <a:solidFill>
                <a:srgbClr val="685DA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4669914" y="2084103"/>
              <a:ext cx="1786135" cy="975300"/>
            </a:xfrm>
            <a:prstGeom prst="ellipse">
              <a:avLst/>
            </a:prstGeom>
            <a:solidFill>
              <a:srgbClr val="685DAB"/>
            </a:solidFill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2000" dirty="0">
                  <a:solidFill>
                    <a:schemeClr val="bg1"/>
                  </a:solidFill>
                  <a:latin typeface="+mj-lt"/>
                </a:rPr>
                <a:t>Thinking</a:t>
              </a:r>
            </a:p>
          </p:txBody>
        </p:sp>
        <p:sp>
          <p:nvSpPr>
            <p:cNvPr id="10254" name="Rectangle 16"/>
            <p:cNvSpPr>
              <a:spLocks noChangeArrowheads="1"/>
            </p:cNvSpPr>
            <p:nvPr/>
          </p:nvSpPr>
          <p:spPr bwMode="auto">
            <a:xfrm>
              <a:off x="4847050" y="1303515"/>
              <a:ext cx="1522967" cy="480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</a:pPr>
              <a:r>
                <a:rPr lang="en-GB" altLang="en-US" sz="1400" dirty="0">
                  <a:solidFill>
                    <a:schemeClr val="bg1"/>
                  </a:solidFill>
                  <a:latin typeface="+mj-lt"/>
                </a:rPr>
                <a:t>Approach to problem solving</a:t>
              </a:r>
            </a:p>
          </p:txBody>
        </p:sp>
        <p:cxnSp>
          <p:nvCxnSpPr>
            <p:cNvPr id="34821" name="Straight Connector 34820"/>
            <p:cNvCxnSpPr/>
            <p:nvPr/>
          </p:nvCxnSpPr>
          <p:spPr bwMode="auto">
            <a:xfrm flipH="1">
              <a:off x="6456048" y="2315005"/>
              <a:ext cx="143186" cy="964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ounded Rectangle 31"/>
            <p:cNvSpPr/>
            <p:nvPr/>
          </p:nvSpPr>
          <p:spPr bwMode="auto">
            <a:xfrm>
              <a:off x="6740945" y="2768192"/>
              <a:ext cx="1514524" cy="654795"/>
            </a:xfrm>
            <a:prstGeom prst="roundRect">
              <a:avLst/>
            </a:prstGeom>
            <a:solidFill>
              <a:srgbClr val="685DAB"/>
            </a:solidFill>
            <a:ln>
              <a:solidFill>
                <a:srgbClr val="685DA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GB" sz="1400" dirty="0">
                  <a:solidFill>
                    <a:schemeClr val="bg1"/>
                  </a:solidFill>
                  <a:latin typeface="+mj-lt"/>
                </a:rPr>
                <a:t>Managing complexity</a:t>
              </a: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 flipH="1" flipV="1">
              <a:off x="6368956" y="3031833"/>
              <a:ext cx="157947" cy="6375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cxnSpLocks/>
            </p:cNvCxnSpPr>
            <p:nvPr/>
          </p:nvCxnSpPr>
          <p:spPr bwMode="auto">
            <a:xfrm>
              <a:off x="5565934" y="1913512"/>
              <a:ext cx="4428" cy="12578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ABFBA349-FD57-A445-BC12-A8C06A145DFD}"/>
                </a:ext>
              </a:extLst>
            </p:cNvPr>
            <p:cNvSpPr/>
            <p:nvPr/>
          </p:nvSpPr>
          <p:spPr bwMode="auto">
            <a:xfrm>
              <a:off x="6717326" y="1582477"/>
              <a:ext cx="1668043" cy="756461"/>
            </a:xfrm>
            <a:prstGeom prst="roundRect">
              <a:avLst/>
            </a:prstGeom>
            <a:solidFill>
              <a:srgbClr val="685DAB"/>
            </a:solidFill>
            <a:ln>
              <a:solidFill>
                <a:srgbClr val="685DA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</a:pPr>
              <a:r>
                <a:rPr lang="en-GB" altLang="en-US" sz="1400" dirty="0">
                  <a:solidFill>
                    <a:schemeClr val="bg1"/>
                  </a:solidFill>
                  <a:latin typeface="+mj-lt"/>
                </a:rPr>
                <a:t>Understanding  how things join together</a:t>
              </a:r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D5DA400C-DABE-2943-8588-58486938F5D4}"/>
                </a:ext>
              </a:extLst>
            </p:cNvPr>
            <p:cNvCxnSpPr/>
            <p:nvPr/>
          </p:nvCxnSpPr>
          <p:spPr bwMode="auto">
            <a:xfrm flipH="1">
              <a:off x="6495107" y="4893587"/>
              <a:ext cx="143186" cy="964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A8ACE8CC-0B2B-0640-B583-3E83ADC9CCB3}"/>
                </a:ext>
              </a:extLst>
            </p:cNvPr>
            <p:cNvSpPr/>
            <p:nvPr/>
          </p:nvSpPr>
          <p:spPr bwMode="auto">
            <a:xfrm>
              <a:off x="6780003" y="5346774"/>
              <a:ext cx="1514524" cy="654795"/>
            </a:xfrm>
            <a:prstGeom prst="roundRect">
              <a:avLst/>
            </a:prstGeom>
            <a:solidFill>
              <a:srgbClr val="5767B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GB" sz="1400" dirty="0">
                  <a:solidFill>
                    <a:schemeClr val="bg1"/>
                  </a:solidFill>
                  <a:latin typeface="+mj-lt"/>
                </a:rPr>
                <a:t>Clarity about future aspirations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71C6672-6762-AB45-AF63-25F6B9BB5F45}"/>
                </a:ext>
              </a:extLst>
            </p:cNvPr>
            <p:cNvCxnSpPr/>
            <p:nvPr/>
          </p:nvCxnSpPr>
          <p:spPr bwMode="auto">
            <a:xfrm flipH="1" flipV="1">
              <a:off x="6408015" y="5610415"/>
              <a:ext cx="157947" cy="6375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F13E53A-A1E1-D042-A9B6-941CF94F1C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59908" y="5743856"/>
              <a:ext cx="14464" cy="19131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ounded Rectangle 56">
              <a:extLst>
                <a:ext uri="{FF2B5EF4-FFF2-40B4-BE49-F238E27FC236}">
                  <a16:creationId xmlns:a16="http://schemas.microsoft.com/office/drawing/2014/main" id="{164D0358-2D52-4941-B029-872F37090059}"/>
                </a:ext>
              </a:extLst>
            </p:cNvPr>
            <p:cNvSpPr/>
            <p:nvPr/>
          </p:nvSpPr>
          <p:spPr bwMode="auto">
            <a:xfrm>
              <a:off x="6756385" y="4161059"/>
              <a:ext cx="1668043" cy="756461"/>
            </a:xfrm>
            <a:prstGeom prst="roundRect">
              <a:avLst/>
            </a:prstGeom>
            <a:solidFill>
              <a:srgbClr val="5767B4"/>
            </a:solidFill>
            <a:ln>
              <a:solidFill>
                <a:srgbClr val="5767B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</a:pPr>
              <a:r>
                <a:rPr lang="en-GB" altLang="en-US" sz="1400" dirty="0">
                  <a:solidFill>
                    <a:schemeClr val="bg1"/>
                  </a:solidFill>
                  <a:latin typeface="+mj-lt"/>
                </a:rPr>
                <a:t>Appetite to stretch current capability</a:t>
              </a:r>
            </a:p>
          </p:txBody>
        </p:sp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8D0C8A76-A13D-F940-8AB2-98E2438A124F}"/>
                </a:ext>
              </a:extLst>
            </p:cNvPr>
            <p:cNvSpPr/>
            <p:nvPr/>
          </p:nvSpPr>
          <p:spPr bwMode="auto">
            <a:xfrm>
              <a:off x="5144142" y="6064536"/>
              <a:ext cx="1405289" cy="604824"/>
            </a:xfrm>
            <a:prstGeom prst="roundRect">
              <a:avLst/>
            </a:prstGeom>
            <a:solidFill>
              <a:srgbClr val="5767B4"/>
            </a:solidFill>
            <a:ln>
              <a:solidFill>
                <a:srgbClr val="5767B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GB" sz="1400" dirty="0">
                  <a:solidFill>
                    <a:schemeClr val="bg1"/>
                  </a:solidFill>
                  <a:latin typeface="+mj-lt"/>
                </a:rPr>
                <a:t>Motivation to progress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99D808CB-036B-BB45-97C1-1ABE31B57FCA}"/>
                </a:ext>
              </a:extLst>
            </p:cNvPr>
            <p:cNvSpPr/>
            <p:nvPr/>
          </p:nvSpPr>
          <p:spPr bwMode="auto">
            <a:xfrm>
              <a:off x="2427636" y="4685207"/>
              <a:ext cx="1786135" cy="975300"/>
            </a:xfrm>
            <a:prstGeom prst="ellipse">
              <a:avLst/>
            </a:prstGeom>
            <a:solidFill>
              <a:srgbClr val="5185BD"/>
            </a:solidFill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>
                <a:defRPr/>
              </a:pPr>
              <a:r>
                <a:rPr lang="en-GB" sz="2000" dirty="0">
                  <a:solidFill>
                    <a:schemeClr val="bg1"/>
                  </a:solidFill>
                  <a:latin typeface="+mj-lt"/>
                </a:rPr>
                <a:t>Emotions</a:t>
              </a:r>
            </a:p>
          </p:txBody>
        </p:sp>
        <p:sp>
          <p:nvSpPr>
            <p:cNvPr id="65" name="Rounded Rectangle 64">
              <a:extLst>
                <a:ext uri="{FF2B5EF4-FFF2-40B4-BE49-F238E27FC236}">
                  <a16:creationId xmlns:a16="http://schemas.microsoft.com/office/drawing/2014/main" id="{32B9B6C8-5878-E243-A11A-EF582D9E2674}"/>
                </a:ext>
              </a:extLst>
            </p:cNvPr>
            <p:cNvSpPr/>
            <p:nvPr/>
          </p:nvSpPr>
          <p:spPr bwMode="auto">
            <a:xfrm>
              <a:off x="742484" y="4202330"/>
              <a:ext cx="1405289" cy="604824"/>
            </a:xfrm>
            <a:prstGeom prst="roundRect">
              <a:avLst/>
            </a:prstGeom>
            <a:solidFill>
              <a:srgbClr val="5185BD"/>
            </a:solidFill>
            <a:ln>
              <a:solidFill>
                <a:srgbClr val="5185B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GB" sz="1400" dirty="0">
                  <a:solidFill>
                    <a:schemeClr val="bg1"/>
                  </a:solidFill>
                  <a:latin typeface="+mj-lt"/>
                </a:rPr>
                <a:t>Self awareness</a:t>
              </a:r>
            </a:p>
          </p:txBody>
        </p:sp>
        <p:sp>
          <p:nvSpPr>
            <p:cNvPr id="66" name="Rounded Rectangle 65">
              <a:extLst>
                <a:ext uri="{FF2B5EF4-FFF2-40B4-BE49-F238E27FC236}">
                  <a16:creationId xmlns:a16="http://schemas.microsoft.com/office/drawing/2014/main" id="{39C6E74F-AEAE-0C4E-9EA0-0AD55D707445}"/>
                </a:ext>
              </a:extLst>
            </p:cNvPr>
            <p:cNvSpPr/>
            <p:nvPr/>
          </p:nvSpPr>
          <p:spPr bwMode="auto">
            <a:xfrm>
              <a:off x="762882" y="5346774"/>
              <a:ext cx="1405289" cy="604824"/>
            </a:xfrm>
            <a:prstGeom prst="roundRect">
              <a:avLst/>
            </a:prstGeom>
            <a:solidFill>
              <a:srgbClr val="5185BD"/>
            </a:solidFill>
            <a:ln>
              <a:solidFill>
                <a:srgbClr val="5185B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GB" sz="1400" dirty="0">
                  <a:solidFill>
                    <a:schemeClr val="bg1"/>
                  </a:solidFill>
                  <a:latin typeface="+mj-lt"/>
                </a:rPr>
                <a:t>Resilience</a:t>
              </a:r>
            </a:p>
          </p:txBody>
        </p:sp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3003522B-667E-7E49-AC26-9DCBEEE3AAE8}"/>
                </a:ext>
              </a:extLst>
            </p:cNvPr>
            <p:cNvSpPr/>
            <p:nvPr/>
          </p:nvSpPr>
          <p:spPr bwMode="auto">
            <a:xfrm>
              <a:off x="2444386" y="6064536"/>
              <a:ext cx="1405289" cy="604824"/>
            </a:xfrm>
            <a:prstGeom prst="roundRect">
              <a:avLst/>
            </a:prstGeom>
            <a:solidFill>
              <a:srgbClr val="5185BD"/>
            </a:solidFill>
            <a:ln>
              <a:solidFill>
                <a:srgbClr val="5185B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GB" sz="1400" dirty="0">
                  <a:solidFill>
                    <a:schemeClr val="bg1"/>
                  </a:solidFill>
                  <a:latin typeface="+mj-lt"/>
                </a:rPr>
                <a:t>Understanding of others</a:t>
              </a: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381726DE-FCDD-B749-82C1-D1BA47D25E30}"/>
                </a:ext>
              </a:extLst>
            </p:cNvPr>
            <p:cNvCxnSpPr/>
            <p:nvPr/>
          </p:nvCxnSpPr>
          <p:spPr bwMode="auto">
            <a:xfrm flipH="1">
              <a:off x="2291192" y="5534598"/>
              <a:ext cx="143186" cy="964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EEF48C92-BF5B-CB4C-B67E-14C5AD69EF6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329041" y="4632476"/>
              <a:ext cx="157476" cy="13656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208D2E2-2003-BE4A-AFD0-FB31D13CFEB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103546" y="5740568"/>
              <a:ext cx="43485" cy="19460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Down Arrow 74">
              <a:extLst>
                <a:ext uri="{FF2B5EF4-FFF2-40B4-BE49-F238E27FC236}">
                  <a16:creationId xmlns:a16="http://schemas.microsoft.com/office/drawing/2014/main" id="{F45AAFD6-BDA1-6946-A1D2-8017AD21E70C}"/>
                </a:ext>
              </a:extLst>
            </p:cNvPr>
            <p:cNvSpPr/>
            <p:nvPr/>
          </p:nvSpPr>
          <p:spPr bwMode="auto">
            <a:xfrm rot="10800000">
              <a:off x="4184821" y="5307086"/>
              <a:ext cx="537317" cy="1256174"/>
            </a:xfrm>
            <a:prstGeom prst="downArrow">
              <a:avLst/>
            </a:prstGeom>
            <a:solidFill>
              <a:srgbClr val="43BEB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10582818-DBA9-EB4E-8542-34A8EC595596}"/>
                </a:ext>
              </a:extLst>
            </p:cNvPr>
            <p:cNvSpPr/>
            <p:nvPr/>
          </p:nvSpPr>
          <p:spPr bwMode="auto">
            <a:xfrm>
              <a:off x="4669914" y="4685948"/>
              <a:ext cx="1738101" cy="975300"/>
            </a:xfrm>
            <a:prstGeom prst="ellipse">
              <a:avLst/>
            </a:prstGeom>
            <a:solidFill>
              <a:srgbClr val="5767B4"/>
            </a:solidFill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>
                <a:defRPr/>
              </a:pPr>
              <a:r>
                <a:rPr lang="en-GB" sz="2000" dirty="0">
                  <a:solidFill>
                    <a:schemeClr val="bg1"/>
                  </a:solidFill>
                  <a:latin typeface="+mj-lt"/>
                </a:rPr>
                <a:t>Motivation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455101"/>
      </p:ext>
    </p:extLst>
  </p:cSld>
  <p:clrMapOvr>
    <a:masterClrMapping/>
  </p:clrMapOvr>
</p:sld>
</file>

<file path=ppt/theme/theme1.xml><?xml version="1.0" encoding="utf-8"?>
<a:theme xmlns:a="http://schemas.openxmlformats.org/drawingml/2006/main" name="Continuation Slide">
  <a:themeElements>
    <a:clrScheme name="Custom 1">
      <a:dk1>
        <a:srgbClr val="003087"/>
      </a:dk1>
      <a:lt1>
        <a:srgbClr val="FFFFFF"/>
      </a:lt1>
      <a:dk2>
        <a:srgbClr val="005EB8"/>
      </a:dk2>
      <a:lt2>
        <a:srgbClr val="EEECE1"/>
      </a:lt2>
      <a:accent1>
        <a:srgbClr val="0072CE"/>
      </a:accent1>
      <a:accent2>
        <a:srgbClr val="A5A5A5"/>
      </a:accent2>
      <a:accent3>
        <a:srgbClr val="71716C"/>
      </a:accent3>
      <a:accent4>
        <a:srgbClr val="D8D8D8"/>
      </a:accent4>
      <a:accent5>
        <a:srgbClr val="FFFFFF"/>
      </a:accent5>
      <a:accent6>
        <a:srgbClr val="2F164E"/>
      </a:accent6>
      <a:hlink>
        <a:srgbClr val="56428B"/>
      </a:hlink>
      <a:folHlink>
        <a:srgbClr val="97979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Green Colour Scheme">
      <a:dk1>
        <a:srgbClr val="2F164E"/>
      </a:dk1>
      <a:lt1>
        <a:srgbClr val="FFFFFF"/>
      </a:lt1>
      <a:dk2>
        <a:srgbClr val="2F164E"/>
      </a:dk2>
      <a:lt2>
        <a:srgbClr val="EEECE1"/>
      </a:lt2>
      <a:accent1>
        <a:srgbClr val="00AA9E"/>
      </a:accent1>
      <a:accent2>
        <a:srgbClr val="A5A5A5"/>
      </a:accent2>
      <a:accent3>
        <a:srgbClr val="71716C"/>
      </a:accent3>
      <a:accent4>
        <a:srgbClr val="D8D8D8"/>
      </a:accent4>
      <a:accent5>
        <a:srgbClr val="FFFFFF"/>
      </a:accent5>
      <a:accent6>
        <a:srgbClr val="2F164E"/>
      </a:accent6>
      <a:hlink>
        <a:srgbClr val="00AA9E"/>
      </a:hlink>
      <a:folHlink>
        <a:srgbClr val="97979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een Colour Scheme">
      <a:dk1>
        <a:srgbClr val="2F164E"/>
      </a:dk1>
      <a:lt1>
        <a:srgbClr val="FFFFFF"/>
      </a:lt1>
      <a:dk2>
        <a:srgbClr val="2F164E"/>
      </a:dk2>
      <a:lt2>
        <a:srgbClr val="EEECE1"/>
      </a:lt2>
      <a:accent1>
        <a:srgbClr val="00AA9E"/>
      </a:accent1>
      <a:accent2>
        <a:srgbClr val="A5A5A5"/>
      </a:accent2>
      <a:accent3>
        <a:srgbClr val="71716C"/>
      </a:accent3>
      <a:accent4>
        <a:srgbClr val="D8D8D8"/>
      </a:accent4>
      <a:accent5>
        <a:srgbClr val="FFFFFF"/>
      </a:accent5>
      <a:accent6>
        <a:srgbClr val="2F164E"/>
      </a:accent6>
      <a:hlink>
        <a:srgbClr val="00AA9E"/>
      </a:hlink>
      <a:folHlink>
        <a:srgbClr val="97979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890</TotalTime>
  <Words>623</Words>
  <Application>Microsoft Macintosh PowerPoint</Application>
  <PresentationFormat>On-screen Show (4:3)</PresentationFormat>
  <Paragraphs>104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Continuation Slide</vt:lpstr>
      <vt:lpstr>Talent Management Briefing  </vt:lpstr>
      <vt:lpstr>Purpose of this session</vt:lpstr>
      <vt:lpstr>What is talent management?</vt:lpstr>
      <vt:lpstr>The principles of talent management</vt:lpstr>
      <vt:lpstr>What is it like at the moment?</vt:lpstr>
      <vt:lpstr>In an ideal world, good talent management means …</vt:lpstr>
      <vt:lpstr>The areas we’re looking to explore</vt:lpstr>
      <vt:lpstr>Measuring performance</vt:lpstr>
      <vt:lpstr>Measuring different types of potential</vt:lpstr>
      <vt:lpstr>Aspirations and readiness</vt:lpstr>
      <vt:lpstr>The golden rules about performance, potential, aspirations and readiness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fiona</dc:creator>
  <cp:lastModifiedBy>Andrea Glover</cp:lastModifiedBy>
  <cp:revision>128</cp:revision>
  <dcterms:created xsi:type="dcterms:W3CDTF">2013-01-07T17:07:06Z</dcterms:created>
  <dcterms:modified xsi:type="dcterms:W3CDTF">2019-06-11T11:44:48Z</dcterms:modified>
</cp:coreProperties>
</file>