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handoutMasterIdLst>
    <p:handoutMasterId r:id="rId24"/>
  </p:handoutMasterIdLst>
  <p:sldIdLst>
    <p:sldId id="256" r:id="rId2"/>
    <p:sldId id="744" r:id="rId3"/>
    <p:sldId id="752" r:id="rId4"/>
    <p:sldId id="745" r:id="rId5"/>
    <p:sldId id="747" r:id="rId6"/>
    <p:sldId id="588" r:id="rId7"/>
    <p:sldId id="601" r:id="rId8"/>
    <p:sldId id="602" r:id="rId9"/>
    <p:sldId id="750" r:id="rId10"/>
    <p:sldId id="603" r:id="rId11"/>
    <p:sldId id="604" r:id="rId12"/>
    <p:sldId id="605" r:id="rId13"/>
    <p:sldId id="606" r:id="rId14"/>
    <p:sldId id="607" r:id="rId15"/>
    <p:sldId id="514" r:id="rId16"/>
    <p:sldId id="516" r:id="rId17"/>
    <p:sldId id="749" r:id="rId18"/>
    <p:sldId id="751" r:id="rId19"/>
    <p:sldId id="513" r:id="rId20"/>
    <p:sldId id="519" r:id="rId21"/>
    <p:sldId id="29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EB8"/>
    <a:srgbClr val="005EA9"/>
    <a:srgbClr val="25005E"/>
    <a:srgbClr val="0847A9"/>
    <a:srgbClr val="637380"/>
    <a:srgbClr val="334350"/>
    <a:srgbClr val="504B4B"/>
    <a:srgbClr val="005A9B"/>
    <a:srgbClr val="979792"/>
    <a:srgbClr val="00A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7" autoAdjust="0"/>
    <p:restoredTop sz="92455" autoAdjust="0"/>
  </p:normalViewPr>
  <p:slideViewPr>
    <p:cSldViewPr>
      <p:cViewPr varScale="1">
        <p:scale>
          <a:sx n="86" d="100"/>
          <a:sy n="86" d="100"/>
        </p:scale>
        <p:origin x="21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29208" y="298376"/>
            <a:ext cx="2971800" cy="457200"/>
          </a:xfrm>
          <a:prstGeom prst="rect">
            <a:avLst/>
          </a:prstGeom>
        </p:spPr>
        <p:txBody>
          <a:bodyPr vert="horz" lIns="91440" tIns="45720" rIns="91440" bIns="45720" rtlCol="0"/>
          <a:lstStyle>
            <a:lvl1pPr algn="l">
              <a:defRPr sz="1200"/>
            </a:lvl1pPr>
          </a:lstStyle>
          <a:p>
            <a:endParaRPr lang="en-GB" sz="1400" dirty="0"/>
          </a:p>
        </p:txBody>
      </p:sp>
      <p:sp>
        <p:nvSpPr>
          <p:cNvPr id="3" name="Date Placeholder 2"/>
          <p:cNvSpPr>
            <a:spLocks noGrp="1"/>
          </p:cNvSpPr>
          <p:nvPr>
            <p:ph type="dt" sz="quarter" idx="1"/>
          </p:nvPr>
        </p:nvSpPr>
        <p:spPr>
          <a:xfrm>
            <a:off x="3789040" y="298376"/>
            <a:ext cx="2520280" cy="457200"/>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457200" y="8532440"/>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725144" y="8532440"/>
            <a:ext cx="1603648" cy="457200"/>
          </a:xfrm>
          <a:prstGeom prst="rect">
            <a:avLst/>
          </a:prstGeom>
        </p:spPr>
        <p:txBody>
          <a:bodyPr vert="horz" lIns="91440" tIns="45720" rIns="91440" bIns="45720" rtlCol="0" anchor="b"/>
          <a:lstStyle>
            <a:lvl1pPr algn="r">
              <a:defRPr sz="1200"/>
            </a:lvl1pPr>
          </a:lstStyle>
          <a:p>
            <a:fld id="{F8D575CB-EDA2-4555-8248-9F4935DE9C00}" type="slidenum">
              <a:rPr lang="en-GB" smtClean="0"/>
              <a:pPr/>
              <a:t>‹#›</a:t>
            </a:fld>
            <a:endParaRPr lang="en-GB" dirty="0"/>
          </a:p>
        </p:txBody>
      </p:sp>
    </p:spTree>
    <p:extLst>
      <p:ext uri="{BB962C8B-B14F-4D97-AF65-F5344CB8AC3E}">
        <p14:creationId xmlns:p14="http://schemas.microsoft.com/office/powerpoint/2010/main" val="4130459630"/>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eader Placeholder 1"/>
          <p:cNvSpPr>
            <a:spLocks noGrp="1"/>
          </p:cNvSpPr>
          <p:nvPr>
            <p:ph type="hdr" sz="quarter"/>
          </p:nvPr>
        </p:nvSpPr>
        <p:spPr>
          <a:xfrm>
            <a:off x="529208" y="298376"/>
            <a:ext cx="2971800" cy="313184"/>
          </a:xfrm>
          <a:prstGeom prst="rect">
            <a:avLst/>
          </a:prstGeom>
        </p:spPr>
        <p:txBody>
          <a:bodyPr vert="horz" lIns="91440" tIns="45720" rIns="91440" bIns="45720" rtlCol="0"/>
          <a:lstStyle>
            <a:lvl1pPr algn="l">
              <a:defRPr sz="1200"/>
            </a:lvl1pPr>
          </a:lstStyle>
          <a:p>
            <a:endParaRPr lang="en-GB" sz="1400" dirty="0"/>
          </a:p>
        </p:txBody>
      </p:sp>
      <p:sp>
        <p:nvSpPr>
          <p:cNvPr id="9" name="Date Placeholder 2"/>
          <p:cNvSpPr>
            <a:spLocks noGrp="1"/>
          </p:cNvSpPr>
          <p:nvPr>
            <p:ph type="dt" sz="quarter" idx="1"/>
          </p:nvPr>
        </p:nvSpPr>
        <p:spPr>
          <a:xfrm>
            <a:off x="3789040" y="298376"/>
            <a:ext cx="2520280" cy="313184"/>
          </a:xfrm>
          <a:prstGeom prst="rect">
            <a:avLst/>
          </a:prstGeom>
        </p:spPr>
        <p:txBody>
          <a:bodyPr vert="horz" lIns="91440" tIns="45720" rIns="91440" bIns="45720" rtlCol="0"/>
          <a:lstStyle>
            <a:lvl1pPr algn="r">
              <a:defRPr sz="1200"/>
            </a:lvl1pPr>
          </a:lstStyle>
          <a:p>
            <a:endParaRPr lang="en-GB" dirty="0"/>
          </a:p>
        </p:txBody>
      </p:sp>
      <p:sp>
        <p:nvSpPr>
          <p:cNvPr id="10" name="Footer Placeholder 3"/>
          <p:cNvSpPr>
            <a:spLocks noGrp="1"/>
          </p:cNvSpPr>
          <p:nvPr>
            <p:ph type="ftr" sz="quarter" idx="4"/>
          </p:nvPr>
        </p:nvSpPr>
        <p:spPr>
          <a:xfrm>
            <a:off x="457200" y="8532440"/>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11" name="Slide Number Placeholder 4"/>
          <p:cNvSpPr>
            <a:spLocks noGrp="1"/>
          </p:cNvSpPr>
          <p:nvPr>
            <p:ph type="sldNum" sz="quarter" idx="5"/>
          </p:nvPr>
        </p:nvSpPr>
        <p:spPr>
          <a:xfrm>
            <a:off x="4725144" y="8532440"/>
            <a:ext cx="1603648" cy="457200"/>
          </a:xfrm>
          <a:prstGeom prst="rect">
            <a:avLst/>
          </a:prstGeom>
        </p:spPr>
        <p:txBody>
          <a:bodyPr vert="horz" lIns="91440" tIns="45720" rIns="91440" bIns="45720" rtlCol="0" anchor="b"/>
          <a:lstStyle>
            <a:lvl1pPr algn="r">
              <a:defRPr sz="1200"/>
            </a:lvl1pPr>
          </a:lstStyle>
          <a:p>
            <a:fld id="{F8D575CB-EDA2-4555-8248-9F4935DE9C00}" type="slidenum">
              <a:rPr lang="en-GB" smtClean="0"/>
              <a:pPr/>
              <a:t>‹#›</a:t>
            </a:fld>
            <a:endParaRPr lang="en-GB" dirty="0"/>
          </a:p>
        </p:txBody>
      </p:sp>
    </p:spTree>
    <p:extLst>
      <p:ext uri="{BB962C8B-B14F-4D97-AF65-F5344CB8AC3E}">
        <p14:creationId xmlns:p14="http://schemas.microsoft.com/office/powerpoint/2010/main" val="3253389397"/>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C75A3AC-78C5-7241-BAC4-CC7DE36B3DC9}"/>
              </a:ext>
            </a:extLst>
          </p:cNvPr>
          <p:cNvSpPr>
            <a:spLocks noGrp="1"/>
          </p:cNvSpPr>
          <p:nvPr>
            <p:ph type="dt" sz="quarter" idx="1"/>
          </p:nvPr>
        </p:nvSpPr>
        <p:spPr/>
        <p:txBody>
          <a:bodyPr/>
          <a:lstStyle/>
          <a:p>
            <a:endParaRPr lang="en-GB" dirty="0"/>
          </a:p>
        </p:txBody>
      </p:sp>
      <p:sp>
        <p:nvSpPr>
          <p:cNvPr id="6" name="Footer Placeholder 5">
            <a:extLst>
              <a:ext uri="{FF2B5EF4-FFF2-40B4-BE49-F238E27FC236}">
                <a16:creationId xmlns:a16="http://schemas.microsoft.com/office/drawing/2014/main" id="{16D05491-C3B8-314A-BB25-E1461D9D7040}"/>
              </a:ext>
            </a:extLst>
          </p:cNvPr>
          <p:cNvSpPr>
            <a:spLocks noGrp="1"/>
          </p:cNvSpPr>
          <p:nvPr>
            <p:ph type="ftr" sz="quarter" idx="4"/>
          </p:nvPr>
        </p:nvSpPr>
        <p:spPr/>
        <p:txBody>
          <a:bodyPr/>
          <a:lstStyle/>
          <a:p>
            <a:endParaRPr lang="en-GB" dirty="0"/>
          </a:p>
        </p:txBody>
      </p:sp>
      <p:sp>
        <p:nvSpPr>
          <p:cNvPr id="7" name="Header Placeholder 6">
            <a:extLst>
              <a:ext uri="{FF2B5EF4-FFF2-40B4-BE49-F238E27FC236}">
                <a16:creationId xmlns:a16="http://schemas.microsoft.com/office/drawing/2014/main" id="{245A844E-90A6-E848-AD42-8B63307231CB}"/>
              </a:ext>
            </a:extLst>
          </p:cNvPr>
          <p:cNvSpPr>
            <a:spLocks noGrp="1"/>
          </p:cNvSpPr>
          <p:nvPr>
            <p:ph type="hdr" sz="quarter"/>
          </p:nvPr>
        </p:nvSpPr>
        <p:spPr/>
        <p:txBody>
          <a:bodyPr/>
          <a:lstStyle/>
          <a:p>
            <a:endParaRPr lang="en-GB" sz="1400" dirty="0"/>
          </a:p>
        </p:txBody>
      </p:sp>
    </p:spTree>
    <p:extLst>
      <p:ext uri="{BB962C8B-B14F-4D97-AF65-F5344CB8AC3E}">
        <p14:creationId xmlns:p14="http://schemas.microsoft.com/office/powerpoint/2010/main" val="222190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67545" y="1772816"/>
            <a:ext cx="8208911" cy="1512168"/>
          </a:xfrm>
        </p:spPr>
        <p:txBody>
          <a:bodyPr anchor="t">
            <a:normAutofit/>
          </a:bodyPr>
          <a:lstStyle>
            <a:lvl1pPr>
              <a:lnSpc>
                <a:spcPct val="90000"/>
              </a:lnSpc>
              <a:defRPr sz="4500" b="0" i="0" baseline="0">
                <a:solidFill>
                  <a:srgbClr val="005EB8"/>
                </a:solidFill>
                <a:latin typeface="Arial"/>
                <a:cs typeface="Arial"/>
              </a:defRPr>
            </a:lvl1pPr>
          </a:lstStyle>
          <a:p>
            <a:r>
              <a:rPr lang="en-US" dirty="0"/>
              <a:t>Presentation Title</a:t>
            </a:r>
            <a:br>
              <a:rPr lang="en-US" dirty="0"/>
            </a:br>
            <a:endParaRPr lang="en-GB" dirty="0"/>
          </a:p>
        </p:txBody>
      </p:sp>
      <p:sp>
        <p:nvSpPr>
          <p:cNvPr id="15" name="Subtitle 2"/>
          <p:cNvSpPr>
            <a:spLocks noGrp="1"/>
          </p:cNvSpPr>
          <p:nvPr>
            <p:ph type="subTitle" idx="10" hasCustomPrompt="1"/>
          </p:nvPr>
        </p:nvSpPr>
        <p:spPr>
          <a:xfrm>
            <a:off x="467545" y="3212976"/>
            <a:ext cx="3960439" cy="2592288"/>
          </a:xfrm>
        </p:spPr>
        <p:txBody>
          <a:bodyPr>
            <a:normAutofit/>
          </a:bodyPr>
          <a:lstStyle>
            <a:lvl1pPr marL="0" marR="0" indent="0" algn="l" defTabSz="914400" rtl="0" eaLnBrk="1" fontAlgn="auto" latinLnBrk="0" hangingPunct="1">
              <a:lnSpc>
                <a:spcPct val="80000"/>
              </a:lnSpc>
              <a:spcBef>
                <a:spcPct val="20000"/>
              </a:spcBef>
              <a:spcAft>
                <a:spcPts val="0"/>
              </a:spcAft>
              <a:buClrTx/>
              <a:buSzTx/>
              <a:buFont typeface="Arial" pitchFamily="34" charset="0"/>
              <a:buNone/>
              <a:tabLst/>
              <a:defRPr sz="3000" b="1" i="0" baseline="0">
                <a:solidFill>
                  <a:srgbClr val="6373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Title here</a:t>
            </a:r>
          </a:p>
        </p:txBody>
      </p:sp>
      <p:sp>
        <p:nvSpPr>
          <p:cNvPr id="4" name="TextBox 3">
            <a:extLst>
              <a:ext uri="{FF2B5EF4-FFF2-40B4-BE49-F238E27FC236}">
                <a16:creationId xmlns:a16="http://schemas.microsoft.com/office/drawing/2014/main" id="{07412ADD-A1D6-0D42-94C3-61816FE22290}"/>
              </a:ext>
            </a:extLst>
          </p:cNvPr>
          <p:cNvSpPr txBox="1"/>
          <p:nvPr userDrawn="1"/>
        </p:nvSpPr>
        <p:spPr>
          <a:xfrm>
            <a:off x="6948264" y="1412776"/>
            <a:ext cx="1728192" cy="369332"/>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338B9A4-3654-A64E-B925-C53A695DEE34}"/>
              </a:ext>
            </a:extLst>
          </p:cNvPr>
          <p:cNvSpPr txBox="1"/>
          <p:nvPr userDrawn="1"/>
        </p:nvSpPr>
        <p:spPr>
          <a:xfrm>
            <a:off x="467545" y="6237312"/>
            <a:ext cx="2952327" cy="432048"/>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01AF6B08-99BE-4546-A146-759C19BD9143}"/>
              </a:ext>
            </a:extLst>
          </p:cNvPr>
          <p:cNvSpPr txBox="1"/>
          <p:nvPr userDrawn="1"/>
        </p:nvSpPr>
        <p:spPr>
          <a:xfrm>
            <a:off x="467545" y="5301208"/>
            <a:ext cx="3024335" cy="1080120"/>
          </a:xfrm>
          <a:prstGeom prst="rect">
            <a:avLst/>
          </a:prstGeom>
          <a:solidFill>
            <a:schemeClr val="bg1"/>
          </a:solidFill>
        </p:spPr>
        <p:txBody>
          <a:bodyPr wrap="squar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inuation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6672"/>
            <a:ext cx="8291264" cy="854968"/>
          </a:xfrm>
        </p:spPr>
        <p:txBody>
          <a:bodyPr>
            <a:normAutofit/>
          </a:bodyPr>
          <a:lstStyle>
            <a:lvl1pPr>
              <a:defRPr sz="4000" baseline="0">
                <a:solidFill>
                  <a:srgbClr val="005EB8"/>
                </a:solidFill>
              </a:defRPr>
            </a:lvl1pPr>
          </a:lstStyle>
          <a:p>
            <a:r>
              <a:rPr lang="en-US" dirty="0"/>
              <a:t>Slide Title Here</a:t>
            </a:r>
            <a:endParaRPr lang="en-GB" dirty="0"/>
          </a:p>
        </p:txBody>
      </p:sp>
      <p:sp>
        <p:nvSpPr>
          <p:cNvPr id="12" name="Content Placeholder 2"/>
          <p:cNvSpPr>
            <a:spLocks noGrp="1"/>
          </p:cNvSpPr>
          <p:nvPr>
            <p:ph idx="10" hasCustomPrompt="1"/>
          </p:nvPr>
        </p:nvSpPr>
        <p:spPr>
          <a:xfrm>
            <a:off x="457200" y="1412776"/>
            <a:ext cx="8291264" cy="5040560"/>
          </a:xfrm>
        </p:spPr>
        <p:txBody>
          <a:bodyPr/>
          <a:lstStyle>
            <a:lvl1pPr>
              <a:defRPr sz="3200" baseline="0">
                <a:solidFill>
                  <a:schemeClr val="accent4">
                    <a:lumMod val="10000"/>
                  </a:schemeClr>
                </a:solidFill>
              </a:defRPr>
            </a:lvl1pPr>
            <a:lvl2pPr>
              <a:defRPr sz="28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20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inuation - just tex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457200" y="476672"/>
            <a:ext cx="8291264" cy="5976664"/>
          </a:xfrm>
        </p:spPr>
        <p:txBody>
          <a:bodyPr/>
          <a:lstStyle>
            <a:lvl1pPr>
              <a:defRPr sz="3200" baseline="0">
                <a:solidFill>
                  <a:schemeClr val="accent4">
                    <a:lumMod val="10000"/>
                  </a:schemeClr>
                </a:solidFill>
              </a:defRPr>
            </a:lvl1pPr>
            <a:lvl2pPr>
              <a:defRPr sz="28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20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412776"/>
            <a:ext cx="4042792" cy="5040560"/>
          </a:xfrm>
        </p:spPr>
        <p:txBody>
          <a:bodyPr/>
          <a:lstStyle>
            <a:lvl1pPr>
              <a:defRPr sz="2500" baseline="0">
                <a:solidFill>
                  <a:schemeClr val="accent4">
                    <a:lumMod val="10000"/>
                  </a:schemeClr>
                </a:solidFill>
              </a:defRPr>
            </a:lvl1pPr>
            <a:lvl2pPr>
              <a:defRPr sz="23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16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0" hasCustomPrompt="1"/>
          </p:nvPr>
        </p:nvSpPr>
        <p:spPr>
          <a:xfrm>
            <a:off x="4644008" y="1412776"/>
            <a:ext cx="4042792" cy="5040560"/>
          </a:xfrm>
        </p:spPr>
        <p:txBody>
          <a:bodyPr/>
          <a:lstStyle>
            <a:lvl1pPr>
              <a:defRPr sz="2500" baseline="0">
                <a:solidFill>
                  <a:schemeClr val="accent4">
                    <a:lumMod val="10000"/>
                  </a:schemeClr>
                </a:solidFill>
              </a:defRPr>
            </a:lvl1pPr>
            <a:lvl2pPr>
              <a:defRPr sz="23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1600">
                <a:solidFill>
                  <a:schemeClr val="accent4">
                    <a:lumMod val="10000"/>
                  </a:schemeClr>
                </a:solidFill>
              </a:defRPr>
            </a:lvl5pPr>
          </a:lstStyle>
          <a:p>
            <a:pPr lvl="0"/>
            <a:r>
              <a:rPr lang="en-US" dirty="0"/>
              <a:t>First bullet point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hasCustomPrompt="1"/>
          </p:nvPr>
        </p:nvSpPr>
        <p:spPr>
          <a:xfrm>
            <a:off x="457200" y="476672"/>
            <a:ext cx="8291264" cy="854968"/>
          </a:xfrm>
        </p:spPr>
        <p:txBody>
          <a:bodyPr>
            <a:normAutofit/>
          </a:bodyPr>
          <a:lstStyle>
            <a:lvl1pPr>
              <a:defRPr sz="4000" baseline="0">
                <a:solidFill>
                  <a:srgbClr val="005EB8"/>
                </a:solidFill>
              </a:defRPr>
            </a:lvl1pPr>
          </a:lstStyle>
          <a:p>
            <a:r>
              <a:rPr lang="en-US" dirty="0"/>
              <a:t>Slide Title Here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476672"/>
            <a:ext cx="8291264" cy="854968"/>
          </a:xfrm>
        </p:spPr>
        <p:txBody>
          <a:bodyPr>
            <a:normAutofit/>
          </a:bodyPr>
          <a:lstStyle>
            <a:lvl1pPr>
              <a:defRPr sz="4000" baseline="0">
                <a:solidFill>
                  <a:srgbClr val="005EB8"/>
                </a:solidFill>
              </a:defRPr>
            </a:lvl1pPr>
          </a:lstStyle>
          <a:p>
            <a:r>
              <a:rPr lang="en-US" dirty="0"/>
              <a:t>Slide Title Here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476672"/>
            <a:ext cx="8280920" cy="5976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25605-36F5-E045-B373-5C32C2AD22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C7E2345B-BE25-5148-8E92-BF4A93274C2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33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053B3-1CD6-40DE-A889-A1C969CB1AE4}" type="datetimeFigureOut">
              <a:rPr lang="en-GB" smtClean="0"/>
              <a:t>22/07/2019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797997-CA60-4AC3-A268-70964160A2EC}" type="slidenum">
              <a:rPr lang="en-GB" smtClean="0"/>
              <a:t>‹#›</a:t>
            </a:fld>
            <a:endParaRPr lang="en-GB" dirty="0"/>
          </a:p>
        </p:txBody>
      </p:sp>
    </p:spTree>
    <p:extLst>
      <p:ext uri="{BB962C8B-B14F-4D97-AF65-F5344CB8AC3E}">
        <p14:creationId xmlns:p14="http://schemas.microsoft.com/office/powerpoint/2010/main" val="191699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6672"/>
            <a:ext cx="8219256" cy="864096"/>
          </a:xfrm>
          <a:prstGeom prst="rect">
            <a:avLst/>
          </a:prstGeom>
          <a:no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12776"/>
            <a:ext cx="8229600" cy="49685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3" r:id="rId3"/>
    <p:sldLayoutId id="2147483760" r:id="rId4"/>
    <p:sldLayoutId id="2147483762" r:id="rId5"/>
    <p:sldLayoutId id="2147483765" r:id="rId6"/>
    <p:sldLayoutId id="2147483766" r:id="rId7"/>
    <p:sldLayoutId id="2147483769" r:id="rId8"/>
  </p:sldLayoutIdLst>
  <p:hf sldNum="0" hdr="0" ftr="0"/>
  <p:txStyles>
    <p:titleStyle>
      <a:lvl1pPr algn="l" defTabSz="914400" rtl="0" eaLnBrk="1" latinLnBrk="0" hangingPunct="1">
        <a:spcBef>
          <a:spcPct val="0"/>
        </a:spcBef>
        <a:buNone/>
        <a:defRPr sz="4000" kern="1200">
          <a:solidFill>
            <a:srgbClr val="005EB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988840"/>
            <a:ext cx="8424935" cy="1512168"/>
          </a:xfrm>
        </p:spPr>
        <p:txBody>
          <a:bodyPr>
            <a:normAutofit/>
          </a:bodyPr>
          <a:lstStyle/>
          <a:p>
            <a:r>
              <a:rPr lang="en-US" sz="4100" dirty="0"/>
              <a:t>Review and Career Conversation</a:t>
            </a:r>
            <a:br>
              <a:rPr lang="en-US" sz="4100" dirty="0"/>
            </a:br>
            <a:r>
              <a:rPr lang="en-US" sz="4100" dirty="0"/>
              <a:t>Briefing for Staff</a:t>
            </a:r>
          </a:p>
        </p:txBody>
      </p:sp>
      <p:sp>
        <p:nvSpPr>
          <p:cNvPr id="3" name="Subtitle 2"/>
          <p:cNvSpPr>
            <a:spLocks noGrp="1"/>
          </p:cNvSpPr>
          <p:nvPr>
            <p:ph type="subTitle" idx="10"/>
          </p:nvPr>
        </p:nvSpPr>
        <p:spPr>
          <a:xfrm>
            <a:off x="467545" y="3212976"/>
            <a:ext cx="5184575" cy="2592288"/>
          </a:xfrm>
        </p:spPr>
        <p:txBody>
          <a:bodyPr/>
          <a:lstStyle/>
          <a:p>
            <a:endParaRPr lang="en-US" dirty="0"/>
          </a:p>
          <a:p>
            <a:r>
              <a:rPr lang="en-US" dirty="0"/>
              <a:t>Slide Deck</a:t>
            </a:r>
          </a:p>
        </p:txBody>
      </p:sp>
    </p:spTree>
    <p:extLst>
      <p:ext uri="{BB962C8B-B14F-4D97-AF65-F5344CB8AC3E}">
        <p14:creationId xmlns:p14="http://schemas.microsoft.com/office/powerpoint/2010/main" val="28587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C432C-690C-944B-8E4B-A7F9F558047E}"/>
              </a:ext>
            </a:extLst>
          </p:cNvPr>
          <p:cNvSpPr>
            <a:spLocks noGrp="1"/>
          </p:cNvSpPr>
          <p:nvPr>
            <p:ph type="title"/>
          </p:nvPr>
        </p:nvSpPr>
        <p:spPr/>
        <p:txBody>
          <a:bodyPr/>
          <a:lstStyle/>
          <a:p>
            <a:r>
              <a:rPr lang="en-US" dirty="0"/>
              <a:t>Framework - behaviours</a:t>
            </a:r>
          </a:p>
        </p:txBody>
      </p:sp>
      <p:pic>
        <p:nvPicPr>
          <p:cNvPr id="5" name="Picture 4">
            <a:extLst>
              <a:ext uri="{FF2B5EF4-FFF2-40B4-BE49-F238E27FC236}">
                <a16:creationId xmlns:a16="http://schemas.microsoft.com/office/drawing/2014/main" id="{E7E0B422-F588-0640-AC79-03E07B52F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67" y="1326728"/>
            <a:ext cx="4318000" cy="5054600"/>
          </a:xfrm>
          <a:prstGeom prst="rect">
            <a:avLst/>
          </a:prstGeom>
        </p:spPr>
      </p:pic>
      <p:sp>
        <p:nvSpPr>
          <p:cNvPr id="6" name="Content Placeholder 2">
            <a:extLst>
              <a:ext uri="{FF2B5EF4-FFF2-40B4-BE49-F238E27FC236}">
                <a16:creationId xmlns:a16="http://schemas.microsoft.com/office/drawing/2014/main" id="{4946836B-5DA4-0646-936E-C8B981EC4AB2}"/>
              </a:ext>
            </a:extLst>
          </p:cNvPr>
          <p:cNvSpPr txBox="1">
            <a:spLocks/>
          </p:cNvSpPr>
          <p:nvPr/>
        </p:nvSpPr>
        <p:spPr>
          <a:xfrm>
            <a:off x="5019866" y="1478159"/>
            <a:ext cx="3672408" cy="48354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1600"/>
              </a:spcBef>
              <a:spcAft>
                <a:spcPts val="1600"/>
              </a:spcAft>
              <a:buClr>
                <a:srgbClr val="005EB8"/>
              </a:buClr>
              <a:buSzPct val="80000"/>
            </a:pPr>
            <a:r>
              <a:rPr lang="en-GB" sz="2200" dirty="0"/>
              <a:t>Balance </a:t>
            </a:r>
            <a:r>
              <a:rPr lang="en-GB" sz="2200" b="1" dirty="0">
                <a:solidFill>
                  <a:srgbClr val="005EA9"/>
                </a:solidFill>
              </a:rPr>
              <a:t>what</a:t>
            </a:r>
            <a:r>
              <a:rPr lang="en-GB" sz="2200" dirty="0"/>
              <a:t> you do, with </a:t>
            </a:r>
            <a:r>
              <a:rPr lang="en-GB" sz="2200" b="1" dirty="0">
                <a:solidFill>
                  <a:srgbClr val="005EA9"/>
                </a:solidFill>
              </a:rPr>
              <a:t>how</a:t>
            </a:r>
            <a:r>
              <a:rPr lang="en-GB" sz="2200" dirty="0"/>
              <a:t> you do things</a:t>
            </a:r>
          </a:p>
          <a:p>
            <a:pPr algn="just" fontAlgn="auto">
              <a:spcBef>
                <a:spcPts val="1600"/>
              </a:spcBef>
              <a:spcAft>
                <a:spcPts val="1600"/>
              </a:spcAft>
              <a:buClr>
                <a:srgbClr val="005EB8"/>
              </a:buClr>
              <a:buSzPct val="80000"/>
            </a:pPr>
            <a:r>
              <a:rPr lang="en-GB" sz="2200" dirty="0"/>
              <a:t>Use opportunity to praise strengths and support areas for development</a:t>
            </a:r>
          </a:p>
          <a:p>
            <a:pPr algn="just" fontAlgn="auto">
              <a:spcBef>
                <a:spcPts val="1600"/>
              </a:spcBef>
              <a:spcAft>
                <a:spcPts val="1600"/>
              </a:spcAft>
              <a:buClr>
                <a:srgbClr val="005EB8"/>
              </a:buClr>
              <a:buSzPct val="80000"/>
            </a:pPr>
            <a:r>
              <a:rPr lang="en-GB" sz="2200" dirty="0"/>
              <a:t>Connect behaviour to aspirations</a:t>
            </a:r>
          </a:p>
          <a:p>
            <a:pPr algn="just" fontAlgn="auto">
              <a:spcBef>
                <a:spcPts val="1600"/>
              </a:spcBef>
              <a:spcAft>
                <a:spcPts val="1600"/>
              </a:spcAft>
              <a:buClr>
                <a:srgbClr val="005EB8"/>
              </a:buClr>
              <a:buSzPct val="80000"/>
            </a:pPr>
            <a:endParaRPr lang="en-GB" sz="2200" dirty="0"/>
          </a:p>
          <a:p>
            <a:pPr marL="0" indent="0" algn="just" fontAlgn="auto">
              <a:spcBef>
                <a:spcPts val="1600"/>
              </a:spcBef>
              <a:spcAft>
                <a:spcPts val="1600"/>
              </a:spcAft>
              <a:buClr>
                <a:srgbClr val="005EB8"/>
              </a:buClr>
              <a:buSzPct val="80000"/>
              <a:buNone/>
            </a:pPr>
            <a:endParaRPr lang="en-GB" sz="2200" i="1" dirty="0"/>
          </a:p>
          <a:p>
            <a:pPr fontAlgn="auto">
              <a:spcBef>
                <a:spcPts val="1600"/>
              </a:spcBef>
              <a:spcAft>
                <a:spcPts val="1600"/>
              </a:spcAft>
              <a:buClr>
                <a:srgbClr val="005EB8"/>
              </a:buClr>
              <a:buSzPct val="80000"/>
            </a:pPr>
            <a:endParaRPr lang="en-GB" sz="2200" dirty="0"/>
          </a:p>
        </p:txBody>
      </p:sp>
    </p:spTree>
    <p:extLst>
      <p:ext uri="{BB962C8B-B14F-4D97-AF65-F5344CB8AC3E}">
        <p14:creationId xmlns:p14="http://schemas.microsoft.com/office/powerpoint/2010/main" val="174721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D90BA-8574-AB41-96E8-D5A6517C88D9}"/>
              </a:ext>
            </a:extLst>
          </p:cNvPr>
          <p:cNvSpPr>
            <a:spLocks noGrp="1"/>
          </p:cNvSpPr>
          <p:nvPr>
            <p:ph type="title"/>
          </p:nvPr>
        </p:nvSpPr>
        <p:spPr/>
        <p:txBody>
          <a:bodyPr/>
          <a:lstStyle/>
          <a:p>
            <a:r>
              <a:rPr lang="en-US" dirty="0"/>
              <a:t>Framework – where are you now?</a:t>
            </a:r>
          </a:p>
        </p:txBody>
      </p:sp>
      <p:pic>
        <p:nvPicPr>
          <p:cNvPr id="5" name="Picture 4">
            <a:extLst>
              <a:ext uri="{FF2B5EF4-FFF2-40B4-BE49-F238E27FC236}">
                <a16:creationId xmlns:a16="http://schemas.microsoft.com/office/drawing/2014/main" id="{EE756354-E3F0-FD4B-8164-9A03C81EB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08100"/>
            <a:ext cx="7704856" cy="5073228"/>
          </a:xfrm>
          <a:prstGeom prst="rect">
            <a:avLst/>
          </a:prstGeom>
        </p:spPr>
      </p:pic>
    </p:spTree>
    <p:extLst>
      <p:ext uri="{BB962C8B-B14F-4D97-AF65-F5344CB8AC3E}">
        <p14:creationId xmlns:p14="http://schemas.microsoft.com/office/powerpoint/2010/main" val="56390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69499-06AB-C14C-A5C6-D380BE3421A6}"/>
              </a:ext>
            </a:extLst>
          </p:cNvPr>
          <p:cNvSpPr>
            <a:spLocks noGrp="1"/>
          </p:cNvSpPr>
          <p:nvPr>
            <p:ph type="title"/>
          </p:nvPr>
        </p:nvSpPr>
        <p:spPr/>
        <p:txBody>
          <a:bodyPr/>
          <a:lstStyle/>
          <a:p>
            <a:r>
              <a:rPr lang="en-US" dirty="0"/>
              <a:t>Framework – your potential</a:t>
            </a:r>
          </a:p>
        </p:txBody>
      </p:sp>
      <p:pic>
        <p:nvPicPr>
          <p:cNvPr id="9" name="Picture 8">
            <a:extLst>
              <a:ext uri="{FF2B5EF4-FFF2-40B4-BE49-F238E27FC236}">
                <a16:creationId xmlns:a16="http://schemas.microsoft.com/office/drawing/2014/main" id="{09F41F67-5F8F-2B43-9FB5-FC75B432D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03350"/>
            <a:ext cx="5112568" cy="4329906"/>
          </a:xfrm>
          <a:prstGeom prst="rect">
            <a:avLst/>
          </a:prstGeom>
        </p:spPr>
      </p:pic>
      <p:sp>
        <p:nvSpPr>
          <p:cNvPr id="10" name="Content Placeholder 2">
            <a:extLst>
              <a:ext uri="{FF2B5EF4-FFF2-40B4-BE49-F238E27FC236}">
                <a16:creationId xmlns:a16="http://schemas.microsoft.com/office/drawing/2014/main" id="{02F769F2-AA6E-654C-9547-D2C5949F4F83}"/>
              </a:ext>
            </a:extLst>
          </p:cNvPr>
          <p:cNvSpPr txBox="1">
            <a:spLocks/>
          </p:cNvSpPr>
          <p:nvPr/>
        </p:nvSpPr>
        <p:spPr>
          <a:xfrm>
            <a:off x="5436096" y="1478159"/>
            <a:ext cx="3256178" cy="48354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1600"/>
              </a:spcBef>
              <a:spcAft>
                <a:spcPts val="1600"/>
              </a:spcAft>
              <a:buClr>
                <a:srgbClr val="005EA9"/>
              </a:buClr>
              <a:buSzPct val="80000"/>
            </a:pPr>
            <a:r>
              <a:rPr lang="en-GB" sz="2200" dirty="0"/>
              <a:t>Potential is having or showing capacity to develop in the future</a:t>
            </a:r>
          </a:p>
          <a:p>
            <a:pPr algn="just" fontAlgn="auto">
              <a:spcBef>
                <a:spcPts val="1600"/>
              </a:spcBef>
              <a:spcAft>
                <a:spcPts val="1600"/>
              </a:spcAft>
              <a:buClr>
                <a:srgbClr val="005EA9"/>
              </a:buClr>
              <a:buSzPct val="80000"/>
            </a:pPr>
            <a:r>
              <a:rPr lang="en-GB" sz="2200" dirty="0"/>
              <a:t>It will change!  It’s not a static or stable characteristic</a:t>
            </a:r>
          </a:p>
          <a:p>
            <a:pPr algn="just" fontAlgn="auto">
              <a:spcBef>
                <a:spcPts val="1600"/>
              </a:spcBef>
              <a:spcAft>
                <a:spcPts val="1600"/>
              </a:spcAft>
              <a:buClr>
                <a:srgbClr val="005EA9"/>
              </a:buClr>
              <a:buSzPct val="80000"/>
            </a:pPr>
            <a:r>
              <a:rPr lang="en-GB" sz="2200" dirty="0"/>
              <a:t>Opportunity to consider further areas of development and self-insight</a:t>
            </a:r>
          </a:p>
          <a:p>
            <a:pPr algn="just" fontAlgn="auto">
              <a:spcBef>
                <a:spcPts val="1600"/>
              </a:spcBef>
              <a:spcAft>
                <a:spcPts val="1600"/>
              </a:spcAft>
              <a:buClr>
                <a:srgbClr val="005EB8"/>
              </a:buClr>
              <a:buSzPct val="80000"/>
            </a:pPr>
            <a:endParaRPr lang="en-GB" sz="2200" dirty="0"/>
          </a:p>
          <a:p>
            <a:pPr marL="0" indent="0" algn="just" fontAlgn="auto">
              <a:spcBef>
                <a:spcPts val="1600"/>
              </a:spcBef>
              <a:spcAft>
                <a:spcPts val="1600"/>
              </a:spcAft>
              <a:buClr>
                <a:srgbClr val="005EB8"/>
              </a:buClr>
              <a:buSzPct val="80000"/>
              <a:buNone/>
            </a:pPr>
            <a:endParaRPr lang="en-GB" sz="2200" i="1" dirty="0"/>
          </a:p>
          <a:p>
            <a:pPr fontAlgn="auto">
              <a:spcBef>
                <a:spcPts val="1600"/>
              </a:spcBef>
              <a:spcAft>
                <a:spcPts val="1600"/>
              </a:spcAft>
              <a:buClr>
                <a:srgbClr val="005EB8"/>
              </a:buClr>
              <a:buSzPct val="80000"/>
            </a:pPr>
            <a:endParaRPr lang="en-GB" sz="2200" dirty="0"/>
          </a:p>
        </p:txBody>
      </p:sp>
    </p:spTree>
    <p:extLst>
      <p:ext uri="{BB962C8B-B14F-4D97-AF65-F5344CB8AC3E}">
        <p14:creationId xmlns:p14="http://schemas.microsoft.com/office/powerpoint/2010/main" val="419315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81B16-C48D-9141-A74B-60643E5A9A6A}"/>
              </a:ext>
            </a:extLst>
          </p:cNvPr>
          <p:cNvSpPr>
            <a:spLocks noGrp="1"/>
          </p:cNvSpPr>
          <p:nvPr>
            <p:ph type="title"/>
          </p:nvPr>
        </p:nvSpPr>
        <p:spPr/>
        <p:txBody>
          <a:bodyPr/>
          <a:lstStyle/>
          <a:p>
            <a:r>
              <a:rPr lang="en-US" dirty="0"/>
              <a:t>Framework – your summary</a:t>
            </a:r>
          </a:p>
        </p:txBody>
      </p:sp>
      <p:pic>
        <p:nvPicPr>
          <p:cNvPr id="7" name="Picture 6">
            <a:extLst>
              <a:ext uri="{FF2B5EF4-FFF2-40B4-BE49-F238E27FC236}">
                <a16:creationId xmlns:a16="http://schemas.microsoft.com/office/drawing/2014/main" id="{894F4CB5-C9D2-AF48-8B46-638281AE5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521966"/>
            <a:ext cx="7416824" cy="4859362"/>
          </a:xfrm>
          <a:prstGeom prst="rect">
            <a:avLst/>
          </a:prstGeom>
        </p:spPr>
      </p:pic>
    </p:spTree>
    <p:extLst>
      <p:ext uri="{BB962C8B-B14F-4D97-AF65-F5344CB8AC3E}">
        <p14:creationId xmlns:p14="http://schemas.microsoft.com/office/powerpoint/2010/main" val="245289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60686B-E489-2249-AF14-81437C5CB5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444" y="1542836"/>
            <a:ext cx="6923112" cy="4824536"/>
          </a:xfrm>
        </p:spPr>
      </p:pic>
      <p:sp>
        <p:nvSpPr>
          <p:cNvPr id="3" name="Title 2">
            <a:extLst>
              <a:ext uri="{FF2B5EF4-FFF2-40B4-BE49-F238E27FC236}">
                <a16:creationId xmlns:a16="http://schemas.microsoft.com/office/drawing/2014/main" id="{0B34DDB0-3626-6A42-98DB-9594503645D8}"/>
              </a:ext>
            </a:extLst>
          </p:cNvPr>
          <p:cNvSpPr>
            <a:spLocks noGrp="1"/>
          </p:cNvSpPr>
          <p:nvPr>
            <p:ph type="title"/>
          </p:nvPr>
        </p:nvSpPr>
        <p:spPr/>
        <p:txBody>
          <a:bodyPr>
            <a:normAutofit fontScale="90000"/>
          </a:bodyPr>
          <a:lstStyle/>
          <a:p>
            <a:r>
              <a:rPr lang="en-US" dirty="0"/>
              <a:t>Framework – future goals/objectives</a:t>
            </a:r>
          </a:p>
        </p:txBody>
      </p:sp>
    </p:spTree>
    <p:extLst>
      <p:ext uri="{BB962C8B-B14F-4D97-AF65-F5344CB8AC3E}">
        <p14:creationId xmlns:p14="http://schemas.microsoft.com/office/powerpoint/2010/main" val="325892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5598E1-4A85-874F-84B6-121A89F4DF23}"/>
              </a:ext>
            </a:extLst>
          </p:cNvPr>
          <p:cNvSpPr txBox="1">
            <a:spLocks/>
          </p:cNvSpPr>
          <p:nvPr/>
        </p:nvSpPr>
        <p:spPr>
          <a:xfrm>
            <a:off x="457200" y="1561292"/>
            <a:ext cx="8464287" cy="3739916"/>
          </a:xfrm>
          <a:prstGeom prst="rect">
            <a:avLst/>
          </a:prstGeom>
        </p:spPr>
        <p:txBody>
          <a:bodyP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6"/>
              </a:buClr>
            </a:pPr>
            <a:endParaRPr lang="en-US" altLang="en-US" sz="2600" dirty="0">
              <a:solidFill>
                <a:schemeClr val="accent6"/>
              </a:solidFill>
              <a:ea typeface="Calibri" charset="0"/>
              <a:cs typeface="Calibri" charset="0"/>
            </a:endParaRPr>
          </a:p>
          <a:p>
            <a:pPr marL="257175" indent="-257175">
              <a:buClr>
                <a:srgbClr val="005EA9"/>
              </a:buClr>
              <a:buFont typeface="Arial" panose="020B0604020202020204" pitchFamily="34" charset="0"/>
              <a:buChar char="•"/>
            </a:pPr>
            <a:r>
              <a:rPr lang="en-GB" sz="2600" dirty="0">
                <a:solidFill>
                  <a:schemeClr val="accent4">
                    <a:lumMod val="10000"/>
                  </a:schemeClr>
                </a:solidFill>
                <a:cs typeface="Arial" panose="020B0604020202020204" pitchFamily="34" charset="0"/>
              </a:rPr>
              <a:t>Preparation</a:t>
            </a:r>
          </a:p>
          <a:p>
            <a:pPr marL="257175" indent="-257175">
              <a:buClr>
                <a:srgbClr val="005EA9"/>
              </a:buClr>
              <a:buFont typeface="Arial" panose="020B0604020202020204" pitchFamily="34" charset="0"/>
              <a:buChar char="•"/>
            </a:pPr>
            <a:endParaRPr lang="en-GB" sz="2600" dirty="0">
              <a:solidFill>
                <a:schemeClr val="accent4">
                  <a:lumMod val="10000"/>
                </a:schemeClr>
              </a:solidFill>
              <a:cs typeface="Arial" panose="020B0604020202020204" pitchFamily="34" charset="0"/>
            </a:endParaRPr>
          </a:p>
          <a:p>
            <a:pPr marL="257175" indent="-257175">
              <a:buClr>
                <a:srgbClr val="005EA9"/>
              </a:buClr>
              <a:buFont typeface="Arial" panose="020B0604020202020204" pitchFamily="34" charset="0"/>
              <a:buChar char="•"/>
            </a:pPr>
            <a:r>
              <a:rPr lang="en-GB" sz="2600" dirty="0">
                <a:solidFill>
                  <a:schemeClr val="accent4">
                    <a:lumMod val="10000"/>
                  </a:schemeClr>
                </a:solidFill>
                <a:cs typeface="Arial" panose="020B0604020202020204" pitchFamily="34" charset="0"/>
              </a:rPr>
              <a:t>Participation in conversation</a:t>
            </a:r>
          </a:p>
          <a:p>
            <a:pPr>
              <a:buClr>
                <a:srgbClr val="005EA9"/>
              </a:buClr>
            </a:pPr>
            <a:endParaRPr lang="en-GB" sz="2600" dirty="0">
              <a:solidFill>
                <a:schemeClr val="accent4">
                  <a:lumMod val="10000"/>
                </a:schemeClr>
              </a:solidFill>
              <a:cs typeface="Arial" panose="020B0604020202020204" pitchFamily="34" charset="0"/>
            </a:endParaRPr>
          </a:p>
          <a:p>
            <a:pPr marL="257175" indent="-257175">
              <a:buClr>
                <a:srgbClr val="005EA9"/>
              </a:buClr>
              <a:buFont typeface="Arial" panose="020B0604020202020204" pitchFamily="34" charset="0"/>
              <a:buChar char="•"/>
            </a:pPr>
            <a:r>
              <a:rPr lang="en-GB" sz="2600" dirty="0">
                <a:solidFill>
                  <a:schemeClr val="accent4">
                    <a:lumMod val="10000"/>
                  </a:schemeClr>
                </a:solidFill>
                <a:cs typeface="Arial" panose="020B0604020202020204" pitchFamily="34" charset="0"/>
              </a:rPr>
              <a:t>Honest reflections/assessments about your performance, potential, aspirations and readiness</a:t>
            </a:r>
          </a:p>
          <a:p>
            <a:pPr>
              <a:buClr>
                <a:srgbClr val="005EA9"/>
              </a:buClr>
            </a:pPr>
            <a:endParaRPr lang="en-GB" sz="2600" dirty="0">
              <a:solidFill>
                <a:schemeClr val="accent4">
                  <a:lumMod val="10000"/>
                </a:schemeClr>
              </a:solidFill>
              <a:cs typeface="Arial" panose="020B0604020202020204" pitchFamily="34" charset="0"/>
            </a:endParaRPr>
          </a:p>
          <a:p>
            <a:pPr marL="257175" indent="-257175">
              <a:buClr>
                <a:srgbClr val="005EA9"/>
              </a:buClr>
              <a:buFont typeface="Arial" panose="020B0604020202020204" pitchFamily="34" charset="0"/>
              <a:buChar char="•"/>
            </a:pPr>
            <a:r>
              <a:rPr lang="en-GB" sz="2600" dirty="0">
                <a:solidFill>
                  <a:schemeClr val="accent4">
                    <a:lumMod val="10000"/>
                  </a:schemeClr>
                </a:solidFill>
                <a:cs typeface="Arial" panose="020B0604020202020204" pitchFamily="34" charset="0"/>
              </a:rPr>
              <a:t>Be open/receptive to feedback </a:t>
            </a:r>
          </a:p>
          <a:p>
            <a:pPr marL="257175" indent="-257175">
              <a:buClr>
                <a:srgbClr val="005EA9"/>
              </a:buClr>
              <a:buFont typeface="Arial" panose="020B0604020202020204" pitchFamily="34" charset="0"/>
              <a:buChar char="•"/>
            </a:pPr>
            <a:endParaRPr lang="en-GB" sz="2600" dirty="0">
              <a:solidFill>
                <a:schemeClr val="accent4">
                  <a:lumMod val="10000"/>
                </a:schemeClr>
              </a:solidFill>
              <a:cs typeface="Arial" panose="020B0604020202020204" pitchFamily="34" charset="0"/>
            </a:endParaRPr>
          </a:p>
          <a:p>
            <a:pPr marL="257175" indent="-257175">
              <a:buClr>
                <a:srgbClr val="005EA9"/>
              </a:buClr>
              <a:buFont typeface="Arial" panose="020B0604020202020204" pitchFamily="34" charset="0"/>
              <a:buChar char="•"/>
            </a:pPr>
            <a:r>
              <a:rPr lang="en-GB" sz="2600" dirty="0">
                <a:solidFill>
                  <a:schemeClr val="accent4">
                    <a:lumMod val="10000"/>
                  </a:schemeClr>
                </a:solidFill>
                <a:cs typeface="Arial" panose="020B0604020202020204" pitchFamily="34" charset="0"/>
              </a:rPr>
              <a:t>Thoughts about the way you like to learn/develop</a:t>
            </a:r>
          </a:p>
          <a:p>
            <a:pPr>
              <a:buClr>
                <a:srgbClr val="005EA9"/>
              </a:buClr>
            </a:pPr>
            <a:endParaRPr lang="en-GB" sz="2600" dirty="0">
              <a:solidFill>
                <a:schemeClr val="accent4">
                  <a:lumMod val="10000"/>
                </a:schemeClr>
              </a:solidFill>
              <a:cs typeface="Arial" panose="020B0604020202020204" pitchFamily="34" charset="0"/>
            </a:endParaRPr>
          </a:p>
          <a:p>
            <a:pPr marL="257175" indent="-257175">
              <a:buClr>
                <a:srgbClr val="005EA9"/>
              </a:buClr>
              <a:buFont typeface="Arial" panose="020B0604020202020204" pitchFamily="34" charset="0"/>
              <a:buChar char="•"/>
            </a:pPr>
            <a:r>
              <a:rPr lang="en-GB" sz="2600" dirty="0">
                <a:solidFill>
                  <a:schemeClr val="accent4">
                    <a:lumMod val="10000"/>
                  </a:schemeClr>
                </a:solidFill>
                <a:cs typeface="Arial" panose="020B0604020202020204" pitchFamily="34" charset="0"/>
              </a:rPr>
              <a:t>Ownership of actions/next steps</a:t>
            </a:r>
          </a:p>
          <a:p>
            <a:pPr marL="257175" indent="-257175">
              <a:buClr>
                <a:srgbClr val="005EB8"/>
              </a:buClr>
              <a:buFont typeface="Arial" panose="020B0604020202020204" pitchFamily="34" charset="0"/>
              <a:buChar char="•"/>
            </a:pPr>
            <a:endParaRPr lang="en-GB" sz="1950" dirty="0">
              <a:cs typeface="Arial" panose="020B0604020202020204" pitchFamily="34" charset="0"/>
            </a:endParaRPr>
          </a:p>
          <a:p>
            <a:endParaRPr lang="en-GB" sz="1350" dirty="0"/>
          </a:p>
        </p:txBody>
      </p:sp>
      <p:sp>
        <p:nvSpPr>
          <p:cNvPr id="5" name="Title 2">
            <a:extLst>
              <a:ext uri="{FF2B5EF4-FFF2-40B4-BE49-F238E27FC236}">
                <a16:creationId xmlns:a16="http://schemas.microsoft.com/office/drawing/2014/main" id="{36F54BB7-08AC-1741-A4CD-2E617346A553}"/>
              </a:ext>
            </a:extLst>
          </p:cNvPr>
          <p:cNvSpPr>
            <a:spLocks noGrp="1"/>
          </p:cNvSpPr>
          <p:nvPr>
            <p:ph type="title"/>
          </p:nvPr>
        </p:nvSpPr>
        <p:spPr>
          <a:xfrm>
            <a:off x="457200" y="476672"/>
            <a:ext cx="8219256" cy="864096"/>
          </a:xfrm>
        </p:spPr>
        <p:txBody>
          <a:bodyPr>
            <a:normAutofit/>
          </a:bodyPr>
          <a:lstStyle/>
          <a:p>
            <a:r>
              <a:rPr lang="en-US" dirty="0"/>
              <a:t>Your role and responsibilities</a:t>
            </a:r>
          </a:p>
        </p:txBody>
      </p:sp>
      <p:pic>
        <p:nvPicPr>
          <p:cNvPr id="6" name="Picture 5">
            <a:extLst>
              <a:ext uri="{FF2B5EF4-FFF2-40B4-BE49-F238E27FC236}">
                <a16:creationId xmlns:a16="http://schemas.microsoft.com/office/drawing/2014/main" id="{52E9D8F5-68D7-C846-9235-0BE801C35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944" y="4936667"/>
            <a:ext cx="1522512" cy="1208340"/>
          </a:xfrm>
          <a:prstGeom prst="rect">
            <a:avLst/>
          </a:prstGeom>
        </p:spPr>
      </p:pic>
    </p:spTree>
    <p:extLst>
      <p:ext uri="{BB962C8B-B14F-4D97-AF65-F5344CB8AC3E}">
        <p14:creationId xmlns:p14="http://schemas.microsoft.com/office/powerpoint/2010/main" val="172998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5598E1-4A85-874F-84B6-121A89F4DF23}"/>
              </a:ext>
            </a:extLst>
          </p:cNvPr>
          <p:cNvSpPr txBox="1">
            <a:spLocks/>
          </p:cNvSpPr>
          <p:nvPr/>
        </p:nvSpPr>
        <p:spPr>
          <a:xfrm>
            <a:off x="457200" y="1772816"/>
            <a:ext cx="8580296" cy="4014446"/>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How well does your manager understand you? </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How good is the quality of the conversation you have about your performance /career?</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How aligned your development is to your individual needs</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What do you need to do to make this work?</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What do you need from your manager to make this work?</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What needs to be avoided? </a:t>
            </a:r>
          </a:p>
          <a:p>
            <a:pPr>
              <a:buClr>
                <a:srgbClr val="005EB8"/>
              </a:buClr>
            </a:pPr>
            <a:endParaRPr lang="en-GB" sz="1950" dirty="0">
              <a:cs typeface="Arial" panose="020B0604020202020204" pitchFamily="34" charset="0"/>
            </a:endParaRPr>
          </a:p>
          <a:p>
            <a:pPr>
              <a:buClr>
                <a:srgbClr val="005EB8"/>
              </a:buClr>
            </a:pPr>
            <a:endParaRPr lang="en-GB" sz="1950" dirty="0">
              <a:cs typeface="Arial" panose="020B0604020202020204" pitchFamily="34" charset="0"/>
            </a:endParaRPr>
          </a:p>
          <a:p>
            <a:pPr marL="257175" indent="-257175">
              <a:buClr>
                <a:srgbClr val="005EB8"/>
              </a:buClr>
              <a:buFont typeface="Arial" panose="020B0604020202020204" pitchFamily="34" charset="0"/>
              <a:buChar char="•"/>
            </a:pPr>
            <a:endParaRPr lang="en-GB" sz="1950" dirty="0">
              <a:cs typeface="Arial" panose="020B0604020202020204" pitchFamily="34" charset="0"/>
            </a:endParaRPr>
          </a:p>
          <a:p>
            <a:endParaRPr lang="en-GB" sz="1350" dirty="0"/>
          </a:p>
        </p:txBody>
      </p:sp>
      <p:sp>
        <p:nvSpPr>
          <p:cNvPr id="5" name="Title 2">
            <a:extLst>
              <a:ext uri="{FF2B5EF4-FFF2-40B4-BE49-F238E27FC236}">
                <a16:creationId xmlns:a16="http://schemas.microsoft.com/office/drawing/2014/main" id="{BFCDFA6D-A6CF-3241-8A59-4B09A87D16DD}"/>
              </a:ext>
            </a:extLst>
          </p:cNvPr>
          <p:cNvSpPr>
            <a:spLocks noGrp="1"/>
          </p:cNvSpPr>
          <p:nvPr>
            <p:ph type="title"/>
          </p:nvPr>
        </p:nvSpPr>
        <p:spPr>
          <a:xfrm>
            <a:off x="457200" y="476672"/>
            <a:ext cx="8219256" cy="864096"/>
          </a:xfrm>
        </p:spPr>
        <p:txBody>
          <a:bodyPr>
            <a:normAutofit/>
          </a:bodyPr>
          <a:lstStyle/>
          <a:p>
            <a:r>
              <a:rPr lang="en-US" dirty="0"/>
              <a:t>Making it work …</a:t>
            </a:r>
          </a:p>
        </p:txBody>
      </p:sp>
      <p:pic>
        <p:nvPicPr>
          <p:cNvPr id="6" name="Picture 5">
            <a:extLst>
              <a:ext uri="{FF2B5EF4-FFF2-40B4-BE49-F238E27FC236}">
                <a16:creationId xmlns:a16="http://schemas.microsoft.com/office/drawing/2014/main" id="{3DAFB64A-F450-804A-A9E3-DD7D20906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37" y="5409220"/>
            <a:ext cx="1383176" cy="1211894"/>
          </a:xfrm>
          <a:prstGeom prst="rect">
            <a:avLst/>
          </a:prstGeom>
        </p:spPr>
      </p:pic>
    </p:spTree>
    <p:extLst>
      <p:ext uri="{BB962C8B-B14F-4D97-AF65-F5344CB8AC3E}">
        <p14:creationId xmlns:p14="http://schemas.microsoft.com/office/powerpoint/2010/main" val="347909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5598E1-4A85-874F-84B6-121A89F4DF23}"/>
              </a:ext>
            </a:extLst>
          </p:cNvPr>
          <p:cNvSpPr txBox="1">
            <a:spLocks/>
          </p:cNvSpPr>
          <p:nvPr/>
        </p:nvSpPr>
        <p:spPr>
          <a:xfrm>
            <a:off x="457200" y="1772816"/>
            <a:ext cx="8580296" cy="4014446"/>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How do you like to receive feedback?</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In which areas do you believe feedback would be most valid? </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What would surprise you? </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How can you best prepare yourself? </a:t>
            </a:r>
          </a:p>
          <a:p>
            <a:pPr>
              <a:buClr>
                <a:srgbClr val="005EB8"/>
              </a:buClr>
            </a:pPr>
            <a:endParaRPr lang="en-GB" sz="1950" dirty="0">
              <a:cs typeface="Arial" panose="020B0604020202020204" pitchFamily="34" charset="0"/>
            </a:endParaRPr>
          </a:p>
          <a:p>
            <a:pPr>
              <a:buClr>
                <a:srgbClr val="005EB8"/>
              </a:buClr>
            </a:pPr>
            <a:endParaRPr lang="en-GB" sz="1950" dirty="0">
              <a:cs typeface="Arial" panose="020B0604020202020204" pitchFamily="34" charset="0"/>
            </a:endParaRPr>
          </a:p>
          <a:p>
            <a:pPr marL="257175" indent="-257175">
              <a:buClr>
                <a:srgbClr val="005EB8"/>
              </a:buClr>
              <a:buFont typeface="Arial" panose="020B0604020202020204" pitchFamily="34" charset="0"/>
              <a:buChar char="•"/>
            </a:pPr>
            <a:endParaRPr lang="en-GB" sz="1950" dirty="0">
              <a:cs typeface="Arial" panose="020B0604020202020204" pitchFamily="34" charset="0"/>
            </a:endParaRPr>
          </a:p>
          <a:p>
            <a:endParaRPr lang="en-GB" sz="1350" dirty="0"/>
          </a:p>
        </p:txBody>
      </p:sp>
      <p:sp>
        <p:nvSpPr>
          <p:cNvPr id="5" name="Title 2">
            <a:extLst>
              <a:ext uri="{FF2B5EF4-FFF2-40B4-BE49-F238E27FC236}">
                <a16:creationId xmlns:a16="http://schemas.microsoft.com/office/drawing/2014/main" id="{BFCDFA6D-A6CF-3241-8A59-4B09A87D16DD}"/>
              </a:ext>
            </a:extLst>
          </p:cNvPr>
          <p:cNvSpPr>
            <a:spLocks noGrp="1"/>
          </p:cNvSpPr>
          <p:nvPr>
            <p:ph type="title"/>
          </p:nvPr>
        </p:nvSpPr>
        <p:spPr>
          <a:xfrm>
            <a:off x="457200" y="476672"/>
            <a:ext cx="8219256" cy="864096"/>
          </a:xfrm>
        </p:spPr>
        <p:txBody>
          <a:bodyPr>
            <a:normAutofit/>
          </a:bodyPr>
          <a:lstStyle/>
          <a:p>
            <a:r>
              <a:rPr lang="en-US" dirty="0"/>
              <a:t>Feedback …</a:t>
            </a:r>
          </a:p>
        </p:txBody>
      </p:sp>
      <p:pic>
        <p:nvPicPr>
          <p:cNvPr id="4" name="Picture 3">
            <a:extLst>
              <a:ext uri="{FF2B5EF4-FFF2-40B4-BE49-F238E27FC236}">
                <a16:creationId xmlns:a16="http://schemas.microsoft.com/office/drawing/2014/main" id="{575BD749-30F4-B043-9088-B147228C9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0426" y="5159231"/>
            <a:ext cx="2322070" cy="1279303"/>
          </a:xfrm>
          <a:prstGeom prst="rect">
            <a:avLst/>
          </a:prstGeom>
        </p:spPr>
      </p:pic>
    </p:spTree>
    <p:extLst>
      <p:ext uri="{BB962C8B-B14F-4D97-AF65-F5344CB8AC3E}">
        <p14:creationId xmlns:p14="http://schemas.microsoft.com/office/powerpoint/2010/main" val="278809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5598E1-4A85-874F-84B6-121A89F4DF23}"/>
              </a:ext>
            </a:extLst>
          </p:cNvPr>
          <p:cNvSpPr txBox="1">
            <a:spLocks/>
          </p:cNvSpPr>
          <p:nvPr/>
        </p:nvSpPr>
        <p:spPr>
          <a:xfrm>
            <a:off x="571453" y="2078850"/>
            <a:ext cx="8219256" cy="337537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5EA9"/>
              </a:buClr>
            </a:pPr>
            <a:endParaRPr lang="en-US" altLang="en-US" dirty="0">
              <a:solidFill>
                <a:schemeClr val="accent6"/>
              </a:solidFill>
              <a:ea typeface="Calibri" charset="0"/>
              <a:cs typeface="Calibri" charset="0"/>
            </a:endParaRPr>
          </a:p>
          <a:p>
            <a:pPr marL="257175" indent="-257175">
              <a:buClr>
                <a:srgbClr val="005EA9"/>
              </a:buClr>
              <a:buFont typeface="Arial" panose="020B0604020202020204" pitchFamily="34" charset="0"/>
              <a:buChar char="•"/>
            </a:pPr>
            <a:r>
              <a:rPr lang="en-GB" sz="2200" dirty="0">
                <a:solidFill>
                  <a:srgbClr val="FF0000"/>
                </a:solidFill>
                <a:cs typeface="Arial" panose="020B0604020202020204" pitchFamily="34" charset="0"/>
              </a:rPr>
              <a:t>Insert information about your organisation’s development offers/opportunities here</a:t>
            </a:r>
          </a:p>
          <a:p>
            <a:endParaRPr lang="en-GB" sz="1350" dirty="0"/>
          </a:p>
        </p:txBody>
      </p:sp>
      <p:sp>
        <p:nvSpPr>
          <p:cNvPr id="5" name="Title 2">
            <a:extLst>
              <a:ext uri="{FF2B5EF4-FFF2-40B4-BE49-F238E27FC236}">
                <a16:creationId xmlns:a16="http://schemas.microsoft.com/office/drawing/2014/main" id="{EEA50B01-FA03-3A4A-A168-EC3AC1BD6D0E}"/>
              </a:ext>
            </a:extLst>
          </p:cNvPr>
          <p:cNvSpPr>
            <a:spLocks noGrp="1"/>
          </p:cNvSpPr>
          <p:nvPr>
            <p:ph type="title"/>
          </p:nvPr>
        </p:nvSpPr>
        <p:spPr>
          <a:xfrm>
            <a:off x="457200" y="476672"/>
            <a:ext cx="8219256" cy="864096"/>
          </a:xfrm>
        </p:spPr>
        <p:txBody>
          <a:bodyPr>
            <a:normAutofit fontScale="90000"/>
          </a:bodyPr>
          <a:lstStyle/>
          <a:p>
            <a:r>
              <a:rPr lang="en-US" dirty="0"/>
              <a:t>Accessing development and/or support </a:t>
            </a:r>
          </a:p>
        </p:txBody>
      </p:sp>
    </p:spTree>
    <p:extLst>
      <p:ext uri="{BB962C8B-B14F-4D97-AF65-F5344CB8AC3E}">
        <p14:creationId xmlns:p14="http://schemas.microsoft.com/office/powerpoint/2010/main" val="112307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5598E1-4A85-874F-84B6-121A89F4DF23}"/>
              </a:ext>
            </a:extLst>
          </p:cNvPr>
          <p:cNvSpPr txBox="1">
            <a:spLocks/>
          </p:cNvSpPr>
          <p:nvPr/>
        </p:nvSpPr>
        <p:spPr>
          <a:xfrm>
            <a:off x="571453" y="2078850"/>
            <a:ext cx="8219256" cy="337537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5EA9"/>
              </a:buClr>
            </a:pPr>
            <a:endParaRPr lang="en-US" altLang="en-US" dirty="0">
              <a:solidFill>
                <a:schemeClr val="accent6"/>
              </a:solidFill>
              <a:ea typeface="Calibri" charset="0"/>
              <a:cs typeface="Calibri" charset="0"/>
            </a:endParaRPr>
          </a:p>
          <a:p>
            <a:pPr marL="257175" indent="-257175">
              <a:buClr>
                <a:srgbClr val="005EA9"/>
              </a:buClr>
              <a:buFont typeface="Arial" panose="020B0604020202020204" pitchFamily="34" charset="0"/>
              <a:buChar char="•"/>
            </a:pPr>
            <a:r>
              <a:rPr lang="en-GB" sz="2200" dirty="0">
                <a:solidFill>
                  <a:srgbClr val="FF0000"/>
                </a:solidFill>
                <a:cs typeface="Arial" panose="020B0604020202020204" pitchFamily="34" charset="0"/>
              </a:rPr>
              <a:t>Insert your organisation’s appraisal/talent conversation timescales here</a:t>
            </a:r>
          </a:p>
          <a:p>
            <a:endParaRPr lang="en-GB" sz="1350" dirty="0"/>
          </a:p>
        </p:txBody>
      </p:sp>
      <p:sp>
        <p:nvSpPr>
          <p:cNvPr id="5" name="Title 2">
            <a:extLst>
              <a:ext uri="{FF2B5EF4-FFF2-40B4-BE49-F238E27FC236}">
                <a16:creationId xmlns:a16="http://schemas.microsoft.com/office/drawing/2014/main" id="{EEA50B01-FA03-3A4A-A168-EC3AC1BD6D0E}"/>
              </a:ext>
            </a:extLst>
          </p:cNvPr>
          <p:cNvSpPr>
            <a:spLocks noGrp="1"/>
          </p:cNvSpPr>
          <p:nvPr>
            <p:ph type="title"/>
          </p:nvPr>
        </p:nvSpPr>
        <p:spPr>
          <a:xfrm>
            <a:off x="457200" y="476672"/>
            <a:ext cx="8219256" cy="864096"/>
          </a:xfrm>
        </p:spPr>
        <p:txBody>
          <a:bodyPr>
            <a:normAutofit/>
          </a:bodyPr>
          <a:lstStyle/>
          <a:p>
            <a:r>
              <a:rPr lang="en-US" dirty="0"/>
              <a:t>Timescales </a:t>
            </a:r>
          </a:p>
        </p:txBody>
      </p:sp>
    </p:spTree>
    <p:extLst>
      <p:ext uri="{BB962C8B-B14F-4D97-AF65-F5344CB8AC3E}">
        <p14:creationId xmlns:p14="http://schemas.microsoft.com/office/powerpoint/2010/main" val="195064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E03B3CB-D798-2540-BBA3-A4A80622476C}"/>
              </a:ext>
            </a:extLst>
          </p:cNvPr>
          <p:cNvSpPr>
            <a:spLocks noGrp="1"/>
          </p:cNvSpPr>
          <p:nvPr>
            <p:ph type="title"/>
          </p:nvPr>
        </p:nvSpPr>
        <p:spPr>
          <a:xfrm>
            <a:off x="457200" y="476672"/>
            <a:ext cx="8219256" cy="864096"/>
          </a:xfrm>
        </p:spPr>
        <p:txBody>
          <a:bodyPr>
            <a:normAutofit/>
          </a:bodyPr>
          <a:lstStyle/>
          <a:p>
            <a:r>
              <a:rPr lang="en-US" dirty="0"/>
              <a:t>What we’ll cover</a:t>
            </a:r>
          </a:p>
        </p:txBody>
      </p:sp>
      <p:sp>
        <p:nvSpPr>
          <p:cNvPr id="6" name="Rectangle 5">
            <a:extLst>
              <a:ext uri="{FF2B5EF4-FFF2-40B4-BE49-F238E27FC236}">
                <a16:creationId xmlns:a16="http://schemas.microsoft.com/office/drawing/2014/main" id="{FD140F21-D292-3E4C-8859-1158EBDEFB91}"/>
              </a:ext>
            </a:extLst>
          </p:cNvPr>
          <p:cNvSpPr/>
          <p:nvPr/>
        </p:nvSpPr>
        <p:spPr>
          <a:xfrm>
            <a:off x="534820" y="1772816"/>
            <a:ext cx="8219256" cy="2001253"/>
          </a:xfrm>
          <a:prstGeom prst="rect">
            <a:avLst/>
          </a:prstGeom>
        </p:spPr>
        <p:txBody>
          <a:bodyPr wrap="square">
            <a:spAutoFit/>
          </a:bodyPr>
          <a:lstStyle/>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Purpose/background/context</a:t>
            </a:r>
          </a:p>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Familiarisation with our framework</a:t>
            </a:r>
          </a:p>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Your roles and responsibilities</a:t>
            </a:r>
          </a:p>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Q&amp;A</a:t>
            </a:r>
          </a:p>
        </p:txBody>
      </p:sp>
      <p:pic>
        <p:nvPicPr>
          <p:cNvPr id="8" name="Picture 7">
            <a:extLst>
              <a:ext uri="{FF2B5EF4-FFF2-40B4-BE49-F238E27FC236}">
                <a16:creationId xmlns:a16="http://schemas.microsoft.com/office/drawing/2014/main" id="{CCC56B62-207A-8745-98F0-4CDAC6B1B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275" y="5430552"/>
            <a:ext cx="1102489" cy="1082188"/>
          </a:xfrm>
          <a:prstGeom prst="rect">
            <a:avLst/>
          </a:prstGeom>
        </p:spPr>
      </p:pic>
    </p:spTree>
    <p:extLst>
      <p:ext uri="{BB962C8B-B14F-4D97-AF65-F5344CB8AC3E}">
        <p14:creationId xmlns:p14="http://schemas.microsoft.com/office/powerpoint/2010/main" val="27299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45598E1-4A85-874F-84B6-121A89F4DF23}"/>
              </a:ext>
            </a:extLst>
          </p:cNvPr>
          <p:cNvSpPr txBox="1">
            <a:spLocks/>
          </p:cNvSpPr>
          <p:nvPr/>
        </p:nvSpPr>
        <p:spPr>
          <a:xfrm>
            <a:off x="539552" y="2078850"/>
            <a:ext cx="8367166" cy="337537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Your objectives</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Your development </a:t>
            </a:r>
          </a:p>
          <a:p>
            <a:pPr marL="342900" indent="-342900">
              <a:buClr>
                <a:srgbClr val="005EB8"/>
              </a:buClr>
              <a:buFont typeface="Arial" panose="020B0604020202020204" pitchFamily="34" charset="0"/>
              <a:buChar char="•"/>
            </a:pPr>
            <a:endParaRPr lang="en-GB" sz="2200" dirty="0">
              <a:solidFill>
                <a:schemeClr val="accent4">
                  <a:lumMod val="10000"/>
                </a:schemeClr>
              </a:solidFill>
              <a:cs typeface="Arial" panose="020B0604020202020204" pitchFamily="34" charset="0"/>
            </a:endParaRPr>
          </a:p>
          <a:p>
            <a:pPr marL="342900" indent="-342900">
              <a:buClr>
                <a:srgbClr val="005EB8"/>
              </a:buClr>
              <a:buFont typeface="Arial" panose="020B0604020202020204" pitchFamily="34" charset="0"/>
              <a:buChar char="•"/>
            </a:pPr>
            <a:r>
              <a:rPr lang="en-GB" sz="2200" dirty="0">
                <a:solidFill>
                  <a:schemeClr val="accent4">
                    <a:lumMod val="10000"/>
                  </a:schemeClr>
                </a:solidFill>
                <a:cs typeface="Arial" panose="020B0604020202020204" pitchFamily="34" charset="0"/>
              </a:rPr>
              <a:t>Your career </a:t>
            </a:r>
          </a:p>
          <a:p>
            <a:pPr>
              <a:buClr>
                <a:srgbClr val="005EB8"/>
              </a:buClr>
            </a:pPr>
            <a:endParaRPr lang="en-GB" sz="1950" dirty="0">
              <a:cs typeface="Arial" panose="020B0604020202020204" pitchFamily="34" charset="0"/>
            </a:endParaRPr>
          </a:p>
          <a:p>
            <a:pPr>
              <a:buClr>
                <a:srgbClr val="005EB8"/>
              </a:buClr>
            </a:pPr>
            <a:endParaRPr lang="en-GB" sz="1950" dirty="0">
              <a:cs typeface="Arial" panose="020B0604020202020204" pitchFamily="34" charset="0"/>
            </a:endParaRPr>
          </a:p>
          <a:p>
            <a:pPr marL="257175" indent="-257175">
              <a:buClr>
                <a:srgbClr val="005EB8"/>
              </a:buClr>
              <a:buFont typeface="Arial" panose="020B0604020202020204" pitchFamily="34" charset="0"/>
              <a:buChar char="•"/>
            </a:pPr>
            <a:endParaRPr lang="en-GB" sz="1950" dirty="0">
              <a:cs typeface="Arial" panose="020B0604020202020204" pitchFamily="34" charset="0"/>
            </a:endParaRPr>
          </a:p>
          <a:p>
            <a:endParaRPr lang="en-GB" sz="1350" dirty="0"/>
          </a:p>
        </p:txBody>
      </p:sp>
      <p:sp>
        <p:nvSpPr>
          <p:cNvPr id="5" name="Title 2">
            <a:extLst>
              <a:ext uri="{FF2B5EF4-FFF2-40B4-BE49-F238E27FC236}">
                <a16:creationId xmlns:a16="http://schemas.microsoft.com/office/drawing/2014/main" id="{ACE884D3-1DD6-9342-918A-5A1884AC496A}"/>
              </a:ext>
            </a:extLst>
          </p:cNvPr>
          <p:cNvSpPr>
            <a:spLocks noGrp="1"/>
          </p:cNvSpPr>
          <p:nvPr>
            <p:ph type="title"/>
          </p:nvPr>
        </p:nvSpPr>
        <p:spPr>
          <a:xfrm>
            <a:off x="457200" y="476672"/>
            <a:ext cx="8219256" cy="864096"/>
          </a:xfrm>
        </p:spPr>
        <p:txBody>
          <a:bodyPr>
            <a:normAutofit/>
          </a:bodyPr>
          <a:lstStyle/>
          <a:p>
            <a:r>
              <a:rPr lang="en-US" dirty="0"/>
              <a:t>Owning the actions </a:t>
            </a:r>
          </a:p>
        </p:txBody>
      </p:sp>
      <p:pic>
        <p:nvPicPr>
          <p:cNvPr id="6" name="Picture 5">
            <a:extLst>
              <a:ext uri="{FF2B5EF4-FFF2-40B4-BE49-F238E27FC236}">
                <a16:creationId xmlns:a16="http://schemas.microsoft.com/office/drawing/2014/main" id="{EE364DBA-52B5-954F-AE58-BA59A2D33534}"/>
              </a:ext>
            </a:extLst>
          </p:cNvPr>
          <p:cNvPicPr/>
          <p:nvPr/>
        </p:nvPicPr>
        <p:blipFill>
          <a:blip r:embed="rId2">
            <a:extLst>
              <a:ext uri="{28A0092B-C50C-407E-A947-70E740481C1C}">
                <a14:useLocalDpi xmlns:a14="http://schemas.microsoft.com/office/drawing/2010/main" val="0"/>
              </a:ext>
            </a:extLst>
          </a:blip>
          <a:stretch>
            <a:fillRect/>
          </a:stretch>
        </p:blipFill>
        <p:spPr>
          <a:xfrm>
            <a:off x="6560481" y="4773508"/>
            <a:ext cx="2352675" cy="1607820"/>
          </a:xfrm>
          <a:prstGeom prst="rect">
            <a:avLst/>
          </a:prstGeom>
        </p:spPr>
      </p:pic>
    </p:spTree>
    <p:extLst>
      <p:ext uri="{BB962C8B-B14F-4D97-AF65-F5344CB8AC3E}">
        <p14:creationId xmlns:p14="http://schemas.microsoft.com/office/powerpoint/2010/main" val="182477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95967" y="2616761"/>
            <a:ext cx="1768414" cy="141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7E9417A0-0756-6E48-884E-729E50DF4AB0}"/>
              </a:ext>
            </a:extLst>
          </p:cNvPr>
          <p:cNvSpPr>
            <a:spLocks noGrp="1"/>
          </p:cNvSpPr>
          <p:nvPr>
            <p:ph type="title"/>
          </p:nvPr>
        </p:nvSpPr>
        <p:spPr>
          <a:xfrm>
            <a:off x="457200" y="476672"/>
            <a:ext cx="8219256" cy="864096"/>
          </a:xfrm>
        </p:spPr>
        <p:txBody>
          <a:bodyPr>
            <a:normAutofit/>
          </a:bodyPr>
          <a:lstStyle/>
          <a:p>
            <a:r>
              <a:rPr lang="en-US" dirty="0"/>
              <a:t>Your questions</a:t>
            </a:r>
          </a:p>
        </p:txBody>
      </p:sp>
      <p:sp>
        <p:nvSpPr>
          <p:cNvPr id="8" name="Title 1">
            <a:extLst>
              <a:ext uri="{FF2B5EF4-FFF2-40B4-BE49-F238E27FC236}">
                <a16:creationId xmlns:a16="http://schemas.microsoft.com/office/drawing/2014/main" id="{53990D1A-2297-534E-9632-E2BCCCEA7F21}"/>
              </a:ext>
            </a:extLst>
          </p:cNvPr>
          <p:cNvSpPr txBox="1">
            <a:spLocks/>
          </p:cNvSpPr>
          <p:nvPr/>
        </p:nvSpPr>
        <p:spPr>
          <a:xfrm>
            <a:off x="3707904" y="5013176"/>
            <a:ext cx="2304256" cy="854968"/>
          </a:xfrm>
          <a:prstGeom prst="rect">
            <a:avLst/>
          </a:prstGeom>
          <a:noFill/>
        </p:spPr>
        <p:txBody>
          <a:bodyPr vert="horz" lIns="91440" tIns="45720" rIns="91440" bIns="45720" rtlCol="0" anchor="ctr">
            <a:normAutofit fontScale="92500"/>
          </a:bodyPr>
          <a:lstStyle>
            <a:lvl1pPr algn="l" defTabSz="914400" rtl="0" eaLnBrk="1" latinLnBrk="0" hangingPunct="1">
              <a:spcBef>
                <a:spcPct val="0"/>
              </a:spcBef>
              <a:buNone/>
              <a:defRPr sz="2700" b="1" kern="1200" baseline="0">
                <a:solidFill>
                  <a:srgbClr val="A00054"/>
                </a:solidFill>
                <a:latin typeface="+mj-lt"/>
                <a:ea typeface="+mj-ea"/>
                <a:cs typeface="+mj-cs"/>
              </a:defRPr>
            </a:lvl1pPr>
          </a:lstStyle>
          <a:p>
            <a:pPr fontAlgn="auto">
              <a:spcAft>
                <a:spcPts val="0"/>
              </a:spcAft>
            </a:pPr>
            <a:r>
              <a:rPr lang="en-GB" sz="3600" b="0" dirty="0">
                <a:solidFill>
                  <a:srgbClr val="005EB8"/>
                </a:solidFill>
              </a:rPr>
              <a:t>Thank you</a:t>
            </a:r>
          </a:p>
        </p:txBody>
      </p:sp>
    </p:spTree>
    <p:extLst>
      <p:ext uri="{BB962C8B-B14F-4D97-AF65-F5344CB8AC3E}">
        <p14:creationId xmlns:p14="http://schemas.microsoft.com/office/powerpoint/2010/main" val="32554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E03B3CB-D798-2540-BBA3-A4A80622476C}"/>
              </a:ext>
            </a:extLst>
          </p:cNvPr>
          <p:cNvSpPr>
            <a:spLocks noGrp="1"/>
          </p:cNvSpPr>
          <p:nvPr>
            <p:ph type="title"/>
          </p:nvPr>
        </p:nvSpPr>
        <p:spPr>
          <a:xfrm>
            <a:off x="457200" y="476672"/>
            <a:ext cx="8219256" cy="864096"/>
          </a:xfrm>
        </p:spPr>
        <p:txBody>
          <a:bodyPr>
            <a:normAutofit/>
          </a:bodyPr>
          <a:lstStyle/>
          <a:p>
            <a:r>
              <a:rPr lang="en-US" dirty="0"/>
              <a:t>Introductions</a:t>
            </a:r>
          </a:p>
        </p:txBody>
      </p:sp>
      <p:sp>
        <p:nvSpPr>
          <p:cNvPr id="6" name="Rectangle 5">
            <a:extLst>
              <a:ext uri="{FF2B5EF4-FFF2-40B4-BE49-F238E27FC236}">
                <a16:creationId xmlns:a16="http://schemas.microsoft.com/office/drawing/2014/main" id="{FD140F21-D292-3E4C-8859-1158EBDEFB91}"/>
              </a:ext>
            </a:extLst>
          </p:cNvPr>
          <p:cNvSpPr/>
          <p:nvPr/>
        </p:nvSpPr>
        <p:spPr>
          <a:xfrm>
            <a:off x="534820" y="1772816"/>
            <a:ext cx="8219256" cy="966098"/>
          </a:xfrm>
          <a:prstGeom prst="rect">
            <a:avLst/>
          </a:prstGeom>
        </p:spPr>
        <p:txBody>
          <a:bodyPr wrap="square">
            <a:spAutoFit/>
          </a:bodyPr>
          <a:lstStyle/>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Name, role and team/service/department</a:t>
            </a:r>
          </a:p>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Any specifics you’d find it helpful to cover today</a:t>
            </a:r>
          </a:p>
        </p:txBody>
      </p:sp>
      <p:pic>
        <p:nvPicPr>
          <p:cNvPr id="8" name="Picture 7">
            <a:extLst>
              <a:ext uri="{FF2B5EF4-FFF2-40B4-BE49-F238E27FC236}">
                <a16:creationId xmlns:a16="http://schemas.microsoft.com/office/drawing/2014/main" id="{CCC56B62-207A-8745-98F0-4CDAC6B1B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275" y="5430552"/>
            <a:ext cx="1102489" cy="1082188"/>
          </a:xfrm>
          <a:prstGeom prst="rect">
            <a:avLst/>
          </a:prstGeom>
        </p:spPr>
      </p:pic>
    </p:spTree>
    <p:extLst>
      <p:ext uri="{BB962C8B-B14F-4D97-AF65-F5344CB8AC3E}">
        <p14:creationId xmlns:p14="http://schemas.microsoft.com/office/powerpoint/2010/main" val="39404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28800"/>
            <a:ext cx="8426368" cy="4089113"/>
          </a:xfrm>
        </p:spPr>
        <p:txBody>
          <a:bodyPr>
            <a:noAutofit/>
          </a:bodyPr>
          <a:lstStyle/>
          <a:p>
            <a:pPr marL="0" indent="0" algn="just">
              <a:buClr>
                <a:srgbClr val="003893"/>
              </a:buClr>
              <a:buNone/>
            </a:pPr>
            <a:r>
              <a:rPr lang="en-US" altLang="en-US" sz="2200" dirty="0">
                <a:ea typeface="Calibri" charset="0"/>
                <a:cs typeface="Calibri" charset="0"/>
              </a:rPr>
              <a:t>At its simplest level, talent management is about getting the best from everyone in our organisation.  Our goal is to ensure that the potential of all individuals is harnessed, whether they are destined to become future leaders, or if they are to thrive and excel where they are.</a:t>
            </a:r>
            <a:endParaRPr lang="en-US" sz="2200" dirty="0">
              <a:ea typeface="Calibri" charset="0"/>
              <a:cs typeface="Calibri" charset="0"/>
            </a:endParaRPr>
          </a:p>
          <a:p>
            <a:pPr marL="0" indent="0" algn="just">
              <a:buNone/>
            </a:pPr>
            <a:endParaRPr lang="en-US" sz="2200" dirty="0">
              <a:solidFill>
                <a:schemeClr val="bg1">
                  <a:lumMod val="50000"/>
                </a:schemeClr>
              </a:solidFill>
              <a:latin typeface="Calibri" charset="0"/>
              <a:ea typeface="Calibri" charset="0"/>
              <a:cs typeface="Calibri" charset="0"/>
            </a:endParaRPr>
          </a:p>
          <a:p>
            <a:pPr algn="just">
              <a:buClr>
                <a:srgbClr val="005EB8"/>
              </a:buClr>
              <a:buFont typeface="Arial" charset="0"/>
              <a:buChar char="•"/>
            </a:pPr>
            <a:r>
              <a:rPr lang="en-US" altLang="en-US" sz="2200" dirty="0">
                <a:latin typeface="Arial" panose="020B0604020202020204" pitchFamily="34" charset="0"/>
                <a:ea typeface="Calibri" charset="0"/>
                <a:cs typeface="Arial" panose="020B0604020202020204" pitchFamily="34" charset="0"/>
              </a:rPr>
              <a:t>To encourage </a:t>
            </a:r>
            <a:r>
              <a:rPr lang="en-US" altLang="en-US" sz="2200" b="1" dirty="0">
                <a:solidFill>
                  <a:srgbClr val="005EB8"/>
                </a:solidFill>
                <a:latin typeface="Arial" panose="020B0604020202020204" pitchFamily="34" charset="0"/>
                <a:ea typeface="Calibri" charset="0"/>
                <a:cs typeface="Arial" panose="020B0604020202020204" pitchFamily="34" charset="0"/>
              </a:rPr>
              <a:t>you</a:t>
            </a:r>
            <a:r>
              <a:rPr lang="en-US" altLang="en-US" sz="2200" dirty="0">
                <a:latin typeface="Arial" panose="020B0604020202020204" pitchFamily="34" charset="0"/>
                <a:ea typeface="Calibri" charset="0"/>
                <a:cs typeface="Arial" panose="020B0604020202020204" pitchFamily="34" charset="0"/>
              </a:rPr>
              <a:t> to maximise your performance and potential, and tailor development interventions that are specific to your needs</a:t>
            </a:r>
            <a:r>
              <a:rPr lang="en-US" altLang="en-US" sz="2200" b="1" dirty="0">
                <a:latin typeface="Arial" panose="020B0604020202020204" pitchFamily="34" charset="0"/>
                <a:ea typeface="Calibri" charset="0"/>
                <a:cs typeface="Arial" panose="020B0604020202020204" pitchFamily="34" charset="0"/>
              </a:rPr>
              <a:t> </a:t>
            </a:r>
          </a:p>
          <a:p>
            <a:pPr algn="just">
              <a:buClr>
                <a:srgbClr val="005EB8"/>
              </a:buClr>
              <a:buFont typeface="Arial" charset="0"/>
              <a:buChar char="•"/>
            </a:pPr>
            <a:r>
              <a:rPr lang="en-US" altLang="en-US" sz="2200" dirty="0">
                <a:latin typeface="Arial" panose="020B0604020202020204" pitchFamily="34" charset="0"/>
                <a:ea typeface="Calibri" charset="0"/>
                <a:cs typeface="Arial" panose="020B0604020202020204" pitchFamily="34" charset="0"/>
              </a:rPr>
              <a:t>To inform the </a:t>
            </a:r>
            <a:r>
              <a:rPr lang="en-US" altLang="en-US" sz="2200" b="1" dirty="0">
                <a:solidFill>
                  <a:srgbClr val="005EB8"/>
                </a:solidFill>
                <a:latin typeface="Arial" panose="020B0604020202020204" pitchFamily="34" charset="0"/>
                <a:ea typeface="Calibri" charset="0"/>
                <a:cs typeface="Arial" panose="020B0604020202020204" pitchFamily="34" charset="0"/>
              </a:rPr>
              <a:t>organisation’s</a:t>
            </a:r>
            <a:r>
              <a:rPr lang="en-US" altLang="en-US" sz="2200" dirty="0">
                <a:solidFill>
                  <a:srgbClr val="005EB8"/>
                </a:solidFill>
                <a:latin typeface="Arial" panose="020B0604020202020204" pitchFamily="34" charset="0"/>
                <a:ea typeface="Calibri" charset="0"/>
                <a:cs typeface="Arial" panose="020B0604020202020204" pitchFamily="34" charset="0"/>
              </a:rPr>
              <a:t> </a:t>
            </a:r>
            <a:r>
              <a:rPr lang="en-US" altLang="en-US" sz="2200" dirty="0">
                <a:latin typeface="Arial" panose="020B0604020202020204" pitchFamily="34" charset="0"/>
                <a:ea typeface="Calibri" charset="0"/>
                <a:cs typeface="Arial" panose="020B0604020202020204" pitchFamily="34" charset="0"/>
              </a:rPr>
              <a:t>succession plan, based on robust information </a:t>
            </a:r>
          </a:p>
        </p:txBody>
      </p:sp>
      <p:pic>
        <p:nvPicPr>
          <p:cNvPr id="3" name="Picture 2">
            <a:extLst>
              <a:ext uri="{FF2B5EF4-FFF2-40B4-BE49-F238E27FC236}">
                <a16:creationId xmlns:a16="http://schemas.microsoft.com/office/drawing/2014/main" id="{4FA304C2-6C4A-1942-B513-0EBD7ABBC4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52320" y="5492986"/>
            <a:ext cx="1422237" cy="1025918"/>
          </a:xfrm>
          <a:prstGeom prst="rect">
            <a:avLst/>
          </a:prstGeom>
        </p:spPr>
      </p:pic>
      <p:sp>
        <p:nvSpPr>
          <p:cNvPr id="6" name="Title 2">
            <a:extLst>
              <a:ext uri="{FF2B5EF4-FFF2-40B4-BE49-F238E27FC236}">
                <a16:creationId xmlns:a16="http://schemas.microsoft.com/office/drawing/2014/main" id="{C902565A-3E1A-D44A-9A94-49301C6A1237}"/>
              </a:ext>
            </a:extLst>
          </p:cNvPr>
          <p:cNvSpPr>
            <a:spLocks noGrp="1"/>
          </p:cNvSpPr>
          <p:nvPr>
            <p:ph type="title"/>
          </p:nvPr>
        </p:nvSpPr>
        <p:spPr>
          <a:xfrm>
            <a:off x="457200" y="476672"/>
            <a:ext cx="8219256" cy="864096"/>
          </a:xfrm>
        </p:spPr>
        <p:txBody>
          <a:bodyPr>
            <a:normAutofit/>
          </a:bodyPr>
          <a:lstStyle/>
          <a:p>
            <a:r>
              <a:rPr lang="en-US" dirty="0"/>
              <a:t>Purpose</a:t>
            </a:r>
          </a:p>
        </p:txBody>
      </p:sp>
    </p:spTree>
    <p:extLst>
      <p:ext uri="{BB962C8B-B14F-4D97-AF65-F5344CB8AC3E}">
        <p14:creationId xmlns:p14="http://schemas.microsoft.com/office/powerpoint/2010/main" val="6349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E03B3CB-D798-2540-BBA3-A4A80622476C}"/>
              </a:ext>
            </a:extLst>
          </p:cNvPr>
          <p:cNvSpPr>
            <a:spLocks noGrp="1"/>
          </p:cNvSpPr>
          <p:nvPr>
            <p:ph type="title"/>
          </p:nvPr>
        </p:nvSpPr>
        <p:spPr>
          <a:xfrm>
            <a:off x="457200" y="476672"/>
            <a:ext cx="8219256" cy="864096"/>
          </a:xfrm>
        </p:spPr>
        <p:txBody>
          <a:bodyPr>
            <a:normAutofit/>
          </a:bodyPr>
          <a:lstStyle/>
          <a:p>
            <a:r>
              <a:rPr lang="en-US" dirty="0"/>
              <a:t>Context</a:t>
            </a:r>
          </a:p>
        </p:txBody>
      </p:sp>
      <p:sp>
        <p:nvSpPr>
          <p:cNvPr id="6" name="Rectangle 5">
            <a:extLst>
              <a:ext uri="{FF2B5EF4-FFF2-40B4-BE49-F238E27FC236}">
                <a16:creationId xmlns:a16="http://schemas.microsoft.com/office/drawing/2014/main" id="{FD140F21-D292-3E4C-8859-1158EBDEFB91}"/>
              </a:ext>
            </a:extLst>
          </p:cNvPr>
          <p:cNvSpPr/>
          <p:nvPr/>
        </p:nvSpPr>
        <p:spPr>
          <a:xfrm>
            <a:off x="755576" y="1772816"/>
            <a:ext cx="7998499" cy="3169266"/>
          </a:xfrm>
          <a:prstGeom prst="rect">
            <a:avLst/>
          </a:prstGeom>
        </p:spPr>
        <p:txBody>
          <a:bodyPr wrap="square">
            <a:spAutoFit/>
          </a:bodyPr>
          <a:lstStyle/>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A mindset as much as a process</a:t>
            </a:r>
          </a:p>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A more objective, fair and precise way of understanding people</a:t>
            </a:r>
          </a:p>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Interdependent with appraisal, development and succession planning</a:t>
            </a:r>
          </a:p>
          <a:p>
            <a:pPr marL="342900" indent="-342900" algn="just">
              <a:lnSpc>
                <a:spcPct val="115000"/>
              </a:lnSpc>
              <a:spcBef>
                <a:spcPts val="450"/>
              </a:spcBef>
              <a:spcAft>
                <a:spcPts val="45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ea typeface="Calibri" panose="020F0502020204030204" pitchFamily="34" charset="0"/>
                <a:cs typeface="Times New Roman" panose="02020603050405020304" pitchFamily="18" charset="0"/>
              </a:rPr>
              <a:t>Combines multiple measures: performance, potential, aspirations and readiness</a:t>
            </a:r>
          </a:p>
        </p:txBody>
      </p:sp>
      <p:pic>
        <p:nvPicPr>
          <p:cNvPr id="8" name="Picture 7">
            <a:extLst>
              <a:ext uri="{FF2B5EF4-FFF2-40B4-BE49-F238E27FC236}">
                <a16:creationId xmlns:a16="http://schemas.microsoft.com/office/drawing/2014/main" id="{B5A47F75-E6D9-5143-A54B-1509FAC6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734" y="5519881"/>
            <a:ext cx="1497476" cy="1052195"/>
          </a:xfrm>
          <a:prstGeom prst="rect">
            <a:avLst/>
          </a:prstGeom>
        </p:spPr>
      </p:pic>
    </p:spTree>
    <p:extLst>
      <p:ext uri="{BB962C8B-B14F-4D97-AF65-F5344CB8AC3E}">
        <p14:creationId xmlns:p14="http://schemas.microsoft.com/office/powerpoint/2010/main" val="39955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BC6775-15C2-C344-968A-C12D1C8FE74A}"/>
              </a:ext>
            </a:extLst>
          </p:cNvPr>
          <p:cNvSpPr/>
          <p:nvPr/>
        </p:nvSpPr>
        <p:spPr>
          <a:xfrm>
            <a:off x="457200" y="1815362"/>
            <a:ext cx="8260916" cy="3493264"/>
          </a:xfrm>
          <a:prstGeom prst="rect">
            <a:avLst/>
          </a:prstGeom>
        </p:spPr>
        <p:txBody>
          <a:bodyPr wrap="square">
            <a:spAutoFit/>
          </a:bodyPr>
          <a:lstStyle/>
          <a:p>
            <a:pPr marL="342900" indent="-342900" algn="just">
              <a:spcBef>
                <a:spcPts val="1500"/>
              </a:spcBef>
              <a:spcAft>
                <a:spcPts val="300"/>
              </a:spcAft>
              <a:buClr>
                <a:srgbClr val="005EA9"/>
              </a:buClr>
              <a:buFont typeface="Arial" panose="020B0604020202020204" pitchFamily="34" charset="0"/>
              <a:buChar char="•"/>
            </a:pPr>
            <a:r>
              <a:rPr lang="en-GB" sz="2200" b="1" dirty="0">
                <a:solidFill>
                  <a:srgbClr val="005EA9"/>
                </a:solidFill>
                <a:latin typeface="Arial" panose="020B0604020202020204" pitchFamily="34" charset="0"/>
                <a:cs typeface="Times New Roman" panose="02020603050405020304" pitchFamily="18" charset="0"/>
              </a:rPr>
              <a:t>Individualised</a:t>
            </a:r>
            <a:r>
              <a:rPr lang="en-GB" sz="2200" dirty="0">
                <a:solidFill>
                  <a:schemeClr val="accent4">
                    <a:lumMod val="10000"/>
                  </a:schemeClr>
                </a:solidFill>
                <a:latin typeface="Arial" panose="020B0604020202020204" pitchFamily="34" charset="0"/>
                <a:cs typeface="Times New Roman" panose="02020603050405020304" pitchFamily="18" charset="0"/>
              </a:rPr>
              <a:t>, humanistic, based on you, your role and your career</a:t>
            </a:r>
          </a:p>
          <a:p>
            <a:pPr marL="342900" indent="-342900" algn="just">
              <a:spcBef>
                <a:spcPts val="1500"/>
              </a:spcBef>
              <a:spcAft>
                <a:spcPts val="300"/>
              </a:spcAft>
              <a:buClr>
                <a:srgbClr val="005EA9"/>
              </a:buClr>
              <a:buFont typeface="Arial" panose="020B0604020202020204" pitchFamily="34" charset="0"/>
              <a:buChar char="•"/>
            </a:pPr>
            <a:r>
              <a:rPr lang="en-GB" sz="2200" b="1" dirty="0">
                <a:solidFill>
                  <a:srgbClr val="005EA9"/>
                </a:solidFill>
                <a:latin typeface="Arial" panose="020B0604020202020204" pitchFamily="34" charset="0"/>
                <a:cs typeface="Times New Roman" panose="02020603050405020304" pitchFamily="18" charset="0"/>
              </a:rPr>
              <a:t>Frequent / ongoing </a:t>
            </a:r>
            <a:r>
              <a:rPr lang="en-GB" sz="2200" dirty="0">
                <a:solidFill>
                  <a:schemeClr val="accent4">
                    <a:lumMod val="10000"/>
                  </a:schemeClr>
                </a:solidFill>
                <a:latin typeface="Arial" panose="020B0604020202020204" pitchFamily="34" charset="0"/>
                <a:cs typeface="Times New Roman" panose="02020603050405020304" pitchFamily="18" charset="0"/>
              </a:rPr>
              <a:t>and complimented through regular one-to-ones</a:t>
            </a:r>
          </a:p>
          <a:p>
            <a:pPr marL="342900" indent="-342900" algn="just">
              <a:spcBef>
                <a:spcPts val="1500"/>
              </a:spcBef>
              <a:spcAft>
                <a:spcPts val="30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cs typeface="Times New Roman" panose="02020603050405020304" pitchFamily="18" charset="0"/>
              </a:rPr>
              <a:t>Assumes lives, careers, motivations and performance are </a:t>
            </a:r>
            <a:r>
              <a:rPr lang="en-GB" sz="2200" b="1" dirty="0">
                <a:solidFill>
                  <a:srgbClr val="005EA9"/>
                </a:solidFill>
                <a:latin typeface="Arial" panose="020B0604020202020204" pitchFamily="34" charset="0"/>
                <a:cs typeface="Times New Roman" panose="02020603050405020304" pitchFamily="18" charset="0"/>
              </a:rPr>
              <a:t>subject to change</a:t>
            </a:r>
          </a:p>
          <a:p>
            <a:pPr marL="342900" indent="-342900" algn="just">
              <a:spcBef>
                <a:spcPts val="1500"/>
              </a:spcBef>
              <a:spcAft>
                <a:spcPts val="300"/>
              </a:spcAft>
              <a:buClr>
                <a:srgbClr val="005EA9"/>
              </a:buClr>
              <a:buFont typeface="Arial" panose="020B0604020202020204" pitchFamily="34" charset="0"/>
              <a:buChar char="•"/>
            </a:pPr>
            <a:r>
              <a:rPr lang="en-GB" sz="2200" dirty="0">
                <a:solidFill>
                  <a:schemeClr val="accent4">
                    <a:lumMod val="10000"/>
                  </a:schemeClr>
                </a:solidFill>
                <a:latin typeface="Arial" panose="020B0604020202020204" pitchFamily="34" charset="0"/>
                <a:cs typeface="Times New Roman" panose="02020603050405020304" pitchFamily="18" charset="0"/>
              </a:rPr>
              <a:t>Promotes and requires an adult and </a:t>
            </a:r>
            <a:r>
              <a:rPr lang="en-GB" sz="2200" b="1" dirty="0">
                <a:solidFill>
                  <a:srgbClr val="005EA9"/>
                </a:solidFill>
                <a:latin typeface="Arial" panose="020B0604020202020204" pitchFamily="34" charset="0"/>
                <a:cs typeface="Times New Roman" panose="02020603050405020304" pitchFamily="18" charset="0"/>
              </a:rPr>
              <a:t>respectful</a:t>
            </a:r>
            <a:r>
              <a:rPr lang="en-GB" sz="2200" dirty="0">
                <a:solidFill>
                  <a:schemeClr val="accent4">
                    <a:lumMod val="10000"/>
                  </a:schemeClr>
                </a:solidFill>
                <a:latin typeface="Arial" panose="020B0604020202020204" pitchFamily="34" charset="0"/>
                <a:cs typeface="Times New Roman" panose="02020603050405020304" pitchFamily="18" charset="0"/>
              </a:rPr>
              <a:t> relationship between the individual and their employer</a:t>
            </a:r>
          </a:p>
        </p:txBody>
      </p:sp>
      <p:pic>
        <p:nvPicPr>
          <p:cNvPr id="4" name="Picture 3">
            <a:extLst>
              <a:ext uri="{FF2B5EF4-FFF2-40B4-BE49-F238E27FC236}">
                <a16:creationId xmlns:a16="http://schemas.microsoft.com/office/drawing/2014/main" id="{2D9A9AC2-2898-A443-9CDE-92AE810ADA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36295" y="5445224"/>
            <a:ext cx="1489465" cy="1090184"/>
          </a:xfrm>
          <a:prstGeom prst="rect">
            <a:avLst/>
          </a:prstGeom>
        </p:spPr>
      </p:pic>
      <p:sp>
        <p:nvSpPr>
          <p:cNvPr id="6" name="Title 2">
            <a:extLst>
              <a:ext uri="{FF2B5EF4-FFF2-40B4-BE49-F238E27FC236}">
                <a16:creationId xmlns:a16="http://schemas.microsoft.com/office/drawing/2014/main" id="{40FB6A21-FAC8-D34F-9F00-AB48D6616B03}"/>
              </a:ext>
            </a:extLst>
          </p:cNvPr>
          <p:cNvSpPr>
            <a:spLocks noGrp="1"/>
          </p:cNvSpPr>
          <p:nvPr>
            <p:ph type="title"/>
          </p:nvPr>
        </p:nvSpPr>
        <p:spPr>
          <a:xfrm>
            <a:off x="457200" y="476672"/>
            <a:ext cx="8219256" cy="864096"/>
          </a:xfrm>
        </p:spPr>
        <p:txBody>
          <a:bodyPr/>
          <a:lstStyle/>
          <a:p>
            <a:r>
              <a:rPr lang="en-US" dirty="0"/>
              <a:t>Framework principles</a:t>
            </a:r>
          </a:p>
        </p:txBody>
      </p:sp>
    </p:spTree>
    <p:extLst>
      <p:ext uri="{BB962C8B-B14F-4D97-AF65-F5344CB8AC3E}">
        <p14:creationId xmlns:p14="http://schemas.microsoft.com/office/powerpoint/2010/main" val="27866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9D9423C-63EA-E04C-88CB-0ACAE18A9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340768"/>
            <a:ext cx="4240265" cy="4968875"/>
          </a:xfrm>
        </p:spPr>
      </p:pic>
      <p:sp>
        <p:nvSpPr>
          <p:cNvPr id="3" name="Title 2">
            <a:extLst>
              <a:ext uri="{FF2B5EF4-FFF2-40B4-BE49-F238E27FC236}">
                <a16:creationId xmlns:a16="http://schemas.microsoft.com/office/drawing/2014/main" id="{104A8830-0565-9A49-B7B6-803A3FA00225}"/>
              </a:ext>
            </a:extLst>
          </p:cNvPr>
          <p:cNvSpPr>
            <a:spLocks noGrp="1"/>
          </p:cNvSpPr>
          <p:nvPr>
            <p:ph type="title"/>
          </p:nvPr>
        </p:nvSpPr>
        <p:spPr/>
        <p:txBody>
          <a:bodyPr/>
          <a:lstStyle/>
          <a:p>
            <a:r>
              <a:rPr lang="en-US" dirty="0"/>
              <a:t>Framework – about you</a:t>
            </a:r>
          </a:p>
        </p:txBody>
      </p:sp>
      <p:sp>
        <p:nvSpPr>
          <p:cNvPr id="8" name="Content Placeholder 2">
            <a:extLst>
              <a:ext uri="{FF2B5EF4-FFF2-40B4-BE49-F238E27FC236}">
                <a16:creationId xmlns:a16="http://schemas.microsoft.com/office/drawing/2014/main" id="{44F5A1DA-0C47-D741-A167-22A46E2B8E59}"/>
              </a:ext>
            </a:extLst>
          </p:cNvPr>
          <p:cNvSpPr txBox="1">
            <a:spLocks/>
          </p:cNvSpPr>
          <p:nvPr/>
        </p:nvSpPr>
        <p:spPr>
          <a:xfrm>
            <a:off x="5019866" y="1478159"/>
            <a:ext cx="3672408" cy="48354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accent4">
                    <a:lumMod val="1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1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1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1600"/>
              </a:spcBef>
              <a:spcAft>
                <a:spcPts val="1600"/>
              </a:spcAft>
              <a:buClr>
                <a:srgbClr val="005EB8"/>
              </a:buClr>
              <a:buSzPct val="80000"/>
            </a:pPr>
            <a:r>
              <a:rPr lang="en-GB" sz="2200" dirty="0"/>
              <a:t>Understanding your preferences and what’s going on for you</a:t>
            </a:r>
          </a:p>
          <a:p>
            <a:pPr algn="just" fontAlgn="auto">
              <a:spcBef>
                <a:spcPts val="1600"/>
              </a:spcBef>
              <a:spcAft>
                <a:spcPts val="1600"/>
              </a:spcAft>
              <a:buClr>
                <a:srgbClr val="005EB8"/>
              </a:buClr>
              <a:buSzPct val="80000"/>
            </a:pPr>
            <a:r>
              <a:rPr lang="en-GB" sz="2200" dirty="0"/>
              <a:t>Opportunity to share your reflections</a:t>
            </a:r>
          </a:p>
          <a:p>
            <a:pPr algn="just" fontAlgn="auto">
              <a:spcBef>
                <a:spcPts val="1600"/>
              </a:spcBef>
              <a:spcAft>
                <a:spcPts val="1600"/>
              </a:spcAft>
              <a:buClr>
                <a:srgbClr val="005EB8"/>
              </a:buClr>
              <a:buSzPct val="80000"/>
            </a:pPr>
            <a:r>
              <a:rPr lang="en-GB" sz="2200" dirty="0"/>
              <a:t>Exploring your strengths, what you find fulfilling at work and how you can build on this</a:t>
            </a:r>
          </a:p>
          <a:p>
            <a:pPr algn="just" fontAlgn="auto">
              <a:spcBef>
                <a:spcPts val="1600"/>
              </a:spcBef>
              <a:spcAft>
                <a:spcPts val="1600"/>
              </a:spcAft>
              <a:buClr>
                <a:srgbClr val="005EB8"/>
              </a:buClr>
              <a:buSzPct val="80000"/>
            </a:pPr>
            <a:endParaRPr lang="en-GB" sz="2200" dirty="0"/>
          </a:p>
          <a:p>
            <a:pPr marL="0" indent="0" algn="just" fontAlgn="auto">
              <a:spcBef>
                <a:spcPts val="1600"/>
              </a:spcBef>
              <a:spcAft>
                <a:spcPts val="1600"/>
              </a:spcAft>
              <a:buClr>
                <a:srgbClr val="005EB8"/>
              </a:buClr>
              <a:buSzPct val="80000"/>
              <a:buNone/>
            </a:pPr>
            <a:endParaRPr lang="en-GB" sz="2200" i="1" dirty="0"/>
          </a:p>
          <a:p>
            <a:pPr fontAlgn="auto">
              <a:spcBef>
                <a:spcPts val="1600"/>
              </a:spcBef>
              <a:spcAft>
                <a:spcPts val="1600"/>
              </a:spcAft>
              <a:buClr>
                <a:srgbClr val="005EB8"/>
              </a:buClr>
              <a:buSzPct val="80000"/>
            </a:pPr>
            <a:endParaRPr lang="en-GB" sz="2200" dirty="0"/>
          </a:p>
        </p:txBody>
      </p:sp>
    </p:spTree>
    <p:extLst>
      <p:ext uri="{BB962C8B-B14F-4D97-AF65-F5344CB8AC3E}">
        <p14:creationId xmlns:p14="http://schemas.microsoft.com/office/powerpoint/2010/main" val="237409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3A4805-F29C-3D4A-B34A-B5B140CCA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58207"/>
            <a:ext cx="7848872" cy="4923121"/>
          </a:xfrm>
        </p:spPr>
      </p:pic>
      <p:sp>
        <p:nvSpPr>
          <p:cNvPr id="3" name="Title 2">
            <a:extLst>
              <a:ext uri="{FF2B5EF4-FFF2-40B4-BE49-F238E27FC236}">
                <a16:creationId xmlns:a16="http://schemas.microsoft.com/office/drawing/2014/main" id="{E6A052FF-E889-064E-9836-01FFA037680E}"/>
              </a:ext>
            </a:extLst>
          </p:cNvPr>
          <p:cNvSpPr>
            <a:spLocks noGrp="1"/>
          </p:cNvSpPr>
          <p:nvPr>
            <p:ph type="title"/>
          </p:nvPr>
        </p:nvSpPr>
        <p:spPr/>
        <p:txBody>
          <a:bodyPr/>
          <a:lstStyle/>
          <a:p>
            <a:r>
              <a:rPr lang="en-US" dirty="0"/>
              <a:t>Framework – goals and objectives</a:t>
            </a:r>
          </a:p>
        </p:txBody>
      </p:sp>
    </p:spTree>
    <p:extLst>
      <p:ext uri="{BB962C8B-B14F-4D97-AF65-F5344CB8AC3E}">
        <p14:creationId xmlns:p14="http://schemas.microsoft.com/office/powerpoint/2010/main" val="3691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2897" y="188640"/>
            <a:ext cx="8229600" cy="1138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solidFill>
                <a:schemeClr val="tx2"/>
              </a:solidFill>
              <a:latin typeface="Arial Rounded MT Bold" panose="020F0704030504030204" pitchFamily="34" charset="0"/>
              <a:ea typeface="ＭＳ Ｐゴシック" pitchFamily="34" charset="-128"/>
              <a:cs typeface="Arial Bold" charset="0"/>
            </a:endParaRPr>
          </a:p>
        </p:txBody>
      </p:sp>
      <p:sp>
        <p:nvSpPr>
          <p:cNvPr id="6" name="Content Placeholder 2"/>
          <p:cNvSpPr txBox="1">
            <a:spLocks/>
          </p:cNvSpPr>
          <p:nvPr/>
        </p:nvSpPr>
        <p:spPr>
          <a:xfrm>
            <a:off x="611560" y="1326877"/>
            <a:ext cx="8040936" cy="4694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p>
        </p:txBody>
      </p:sp>
      <p:grpSp>
        <p:nvGrpSpPr>
          <p:cNvPr id="8" name="Group 9"/>
          <p:cNvGrpSpPr>
            <a:grpSpLocks/>
          </p:cNvGrpSpPr>
          <p:nvPr/>
        </p:nvGrpSpPr>
        <p:grpSpPr bwMode="auto">
          <a:xfrm>
            <a:off x="1736725" y="1844675"/>
            <a:ext cx="144463" cy="1655763"/>
            <a:chOff x="521" y="1344"/>
            <a:chExt cx="91" cy="1043"/>
          </a:xfrm>
        </p:grpSpPr>
        <p:sp>
          <p:nvSpPr>
            <p:cNvPr id="10" name="Line 4"/>
            <p:cNvSpPr>
              <a:spLocks noChangeShapeType="1"/>
            </p:cNvSpPr>
            <p:nvPr/>
          </p:nvSpPr>
          <p:spPr bwMode="auto">
            <a:xfrm>
              <a:off x="521" y="1344"/>
              <a:ext cx="0" cy="1043"/>
            </a:xfrm>
            <a:prstGeom prst="line">
              <a:avLst/>
            </a:prstGeom>
            <a:noFill/>
            <a:ln w="9525">
              <a:solidFill>
                <a:schemeClr val="tx1"/>
              </a:solidFill>
              <a:round/>
              <a:headEnd/>
              <a:tailEnd/>
            </a:ln>
          </p:spPr>
          <p:txBody>
            <a:bodyPr/>
            <a:lstStyle/>
            <a:p>
              <a:endParaRPr lang="en-GB" dirty="0"/>
            </a:p>
          </p:txBody>
        </p:sp>
        <p:sp>
          <p:nvSpPr>
            <p:cNvPr id="11" name="Line 5"/>
            <p:cNvSpPr>
              <a:spLocks noChangeShapeType="1"/>
            </p:cNvSpPr>
            <p:nvPr/>
          </p:nvSpPr>
          <p:spPr bwMode="auto">
            <a:xfrm>
              <a:off x="521" y="1344"/>
              <a:ext cx="91" cy="0"/>
            </a:xfrm>
            <a:prstGeom prst="line">
              <a:avLst/>
            </a:prstGeom>
            <a:noFill/>
            <a:ln w="9525">
              <a:solidFill>
                <a:schemeClr val="tx1"/>
              </a:solidFill>
              <a:round/>
              <a:headEnd/>
              <a:tailEnd/>
            </a:ln>
          </p:spPr>
          <p:txBody>
            <a:bodyPr/>
            <a:lstStyle/>
            <a:p>
              <a:endParaRPr lang="en-GB" dirty="0"/>
            </a:p>
          </p:txBody>
        </p:sp>
        <p:sp>
          <p:nvSpPr>
            <p:cNvPr id="12" name="Line 6"/>
            <p:cNvSpPr>
              <a:spLocks noChangeShapeType="1"/>
            </p:cNvSpPr>
            <p:nvPr/>
          </p:nvSpPr>
          <p:spPr bwMode="auto">
            <a:xfrm>
              <a:off x="521" y="1706"/>
              <a:ext cx="91" cy="0"/>
            </a:xfrm>
            <a:prstGeom prst="line">
              <a:avLst/>
            </a:prstGeom>
            <a:noFill/>
            <a:ln w="9525">
              <a:solidFill>
                <a:schemeClr val="tx1"/>
              </a:solidFill>
              <a:round/>
              <a:headEnd/>
              <a:tailEnd/>
            </a:ln>
          </p:spPr>
          <p:txBody>
            <a:bodyPr/>
            <a:lstStyle/>
            <a:p>
              <a:endParaRPr lang="en-GB" dirty="0"/>
            </a:p>
          </p:txBody>
        </p:sp>
        <p:sp>
          <p:nvSpPr>
            <p:cNvPr id="14" name="Line 7"/>
            <p:cNvSpPr>
              <a:spLocks noChangeShapeType="1"/>
            </p:cNvSpPr>
            <p:nvPr/>
          </p:nvSpPr>
          <p:spPr bwMode="auto">
            <a:xfrm>
              <a:off x="521" y="2069"/>
              <a:ext cx="91" cy="0"/>
            </a:xfrm>
            <a:prstGeom prst="line">
              <a:avLst/>
            </a:prstGeom>
            <a:noFill/>
            <a:ln w="9525">
              <a:solidFill>
                <a:schemeClr val="tx1"/>
              </a:solidFill>
              <a:round/>
              <a:headEnd/>
              <a:tailEnd/>
            </a:ln>
          </p:spPr>
          <p:txBody>
            <a:bodyPr/>
            <a:lstStyle/>
            <a:p>
              <a:endParaRPr lang="en-GB" dirty="0"/>
            </a:p>
          </p:txBody>
        </p:sp>
        <p:sp>
          <p:nvSpPr>
            <p:cNvPr id="15" name="Line 8"/>
            <p:cNvSpPr>
              <a:spLocks noChangeShapeType="1"/>
            </p:cNvSpPr>
            <p:nvPr/>
          </p:nvSpPr>
          <p:spPr bwMode="auto">
            <a:xfrm>
              <a:off x="521" y="2387"/>
              <a:ext cx="91" cy="0"/>
            </a:xfrm>
            <a:prstGeom prst="line">
              <a:avLst/>
            </a:prstGeom>
            <a:noFill/>
            <a:ln w="9525">
              <a:solidFill>
                <a:schemeClr val="tx1"/>
              </a:solidFill>
              <a:round/>
              <a:headEnd/>
              <a:tailEnd/>
            </a:ln>
          </p:spPr>
          <p:txBody>
            <a:bodyPr/>
            <a:lstStyle/>
            <a:p>
              <a:endParaRPr lang="en-GB" dirty="0"/>
            </a:p>
          </p:txBody>
        </p:sp>
      </p:grpSp>
      <p:grpSp>
        <p:nvGrpSpPr>
          <p:cNvPr id="16" name="Group 10"/>
          <p:cNvGrpSpPr>
            <a:grpSpLocks/>
          </p:cNvGrpSpPr>
          <p:nvPr/>
        </p:nvGrpSpPr>
        <p:grpSpPr bwMode="auto">
          <a:xfrm>
            <a:off x="4689475" y="1771650"/>
            <a:ext cx="144463" cy="1655763"/>
            <a:chOff x="521" y="1344"/>
            <a:chExt cx="91" cy="1043"/>
          </a:xfrm>
        </p:grpSpPr>
        <p:sp>
          <p:nvSpPr>
            <p:cNvPr id="17" name="Line 11"/>
            <p:cNvSpPr>
              <a:spLocks noChangeShapeType="1"/>
            </p:cNvSpPr>
            <p:nvPr/>
          </p:nvSpPr>
          <p:spPr bwMode="auto">
            <a:xfrm>
              <a:off x="521" y="1344"/>
              <a:ext cx="0" cy="1043"/>
            </a:xfrm>
            <a:prstGeom prst="line">
              <a:avLst/>
            </a:prstGeom>
            <a:noFill/>
            <a:ln w="9525">
              <a:solidFill>
                <a:schemeClr val="tx1"/>
              </a:solidFill>
              <a:round/>
              <a:headEnd/>
              <a:tailEnd/>
            </a:ln>
          </p:spPr>
          <p:txBody>
            <a:bodyPr/>
            <a:lstStyle/>
            <a:p>
              <a:endParaRPr lang="en-GB" dirty="0"/>
            </a:p>
          </p:txBody>
        </p:sp>
        <p:sp>
          <p:nvSpPr>
            <p:cNvPr id="18" name="Line 12"/>
            <p:cNvSpPr>
              <a:spLocks noChangeShapeType="1"/>
            </p:cNvSpPr>
            <p:nvPr/>
          </p:nvSpPr>
          <p:spPr bwMode="auto">
            <a:xfrm>
              <a:off x="521" y="1344"/>
              <a:ext cx="91" cy="0"/>
            </a:xfrm>
            <a:prstGeom prst="line">
              <a:avLst/>
            </a:prstGeom>
            <a:noFill/>
            <a:ln w="9525">
              <a:solidFill>
                <a:schemeClr val="tx1"/>
              </a:solidFill>
              <a:round/>
              <a:headEnd/>
              <a:tailEnd/>
            </a:ln>
          </p:spPr>
          <p:txBody>
            <a:bodyPr/>
            <a:lstStyle/>
            <a:p>
              <a:endParaRPr lang="en-GB" dirty="0"/>
            </a:p>
          </p:txBody>
        </p:sp>
        <p:sp>
          <p:nvSpPr>
            <p:cNvPr id="20" name="Line 13"/>
            <p:cNvSpPr>
              <a:spLocks noChangeShapeType="1"/>
            </p:cNvSpPr>
            <p:nvPr/>
          </p:nvSpPr>
          <p:spPr bwMode="auto">
            <a:xfrm>
              <a:off x="521" y="1706"/>
              <a:ext cx="91" cy="0"/>
            </a:xfrm>
            <a:prstGeom prst="line">
              <a:avLst/>
            </a:prstGeom>
            <a:noFill/>
            <a:ln w="9525">
              <a:solidFill>
                <a:schemeClr val="tx1"/>
              </a:solidFill>
              <a:round/>
              <a:headEnd/>
              <a:tailEnd/>
            </a:ln>
          </p:spPr>
          <p:txBody>
            <a:bodyPr/>
            <a:lstStyle/>
            <a:p>
              <a:endParaRPr lang="en-GB" dirty="0"/>
            </a:p>
          </p:txBody>
        </p:sp>
        <p:sp>
          <p:nvSpPr>
            <p:cNvPr id="21" name="Line 14"/>
            <p:cNvSpPr>
              <a:spLocks noChangeShapeType="1"/>
            </p:cNvSpPr>
            <p:nvPr/>
          </p:nvSpPr>
          <p:spPr bwMode="auto">
            <a:xfrm>
              <a:off x="521" y="2069"/>
              <a:ext cx="91" cy="0"/>
            </a:xfrm>
            <a:prstGeom prst="line">
              <a:avLst/>
            </a:prstGeom>
            <a:noFill/>
            <a:ln w="9525">
              <a:solidFill>
                <a:schemeClr val="tx1"/>
              </a:solidFill>
              <a:round/>
              <a:headEnd/>
              <a:tailEnd/>
            </a:ln>
          </p:spPr>
          <p:txBody>
            <a:bodyPr/>
            <a:lstStyle/>
            <a:p>
              <a:endParaRPr lang="en-GB" dirty="0"/>
            </a:p>
          </p:txBody>
        </p:sp>
        <p:sp>
          <p:nvSpPr>
            <p:cNvPr id="22" name="Line 15"/>
            <p:cNvSpPr>
              <a:spLocks noChangeShapeType="1"/>
            </p:cNvSpPr>
            <p:nvPr/>
          </p:nvSpPr>
          <p:spPr bwMode="auto">
            <a:xfrm>
              <a:off x="521" y="2387"/>
              <a:ext cx="91" cy="0"/>
            </a:xfrm>
            <a:prstGeom prst="line">
              <a:avLst/>
            </a:prstGeom>
            <a:noFill/>
            <a:ln w="9525">
              <a:solidFill>
                <a:schemeClr val="tx1"/>
              </a:solidFill>
              <a:round/>
              <a:headEnd/>
              <a:tailEnd/>
            </a:ln>
          </p:spPr>
          <p:txBody>
            <a:bodyPr/>
            <a:lstStyle/>
            <a:p>
              <a:endParaRPr lang="en-GB" dirty="0"/>
            </a:p>
          </p:txBody>
        </p:sp>
      </p:grpSp>
      <p:grpSp>
        <p:nvGrpSpPr>
          <p:cNvPr id="23" name="Group 16"/>
          <p:cNvGrpSpPr>
            <a:grpSpLocks/>
          </p:cNvGrpSpPr>
          <p:nvPr/>
        </p:nvGrpSpPr>
        <p:grpSpPr bwMode="auto">
          <a:xfrm>
            <a:off x="7642225" y="1700213"/>
            <a:ext cx="144463" cy="1655762"/>
            <a:chOff x="521" y="1344"/>
            <a:chExt cx="91" cy="1043"/>
          </a:xfrm>
        </p:grpSpPr>
        <p:sp>
          <p:nvSpPr>
            <p:cNvPr id="24" name="Line 17"/>
            <p:cNvSpPr>
              <a:spLocks noChangeShapeType="1"/>
            </p:cNvSpPr>
            <p:nvPr/>
          </p:nvSpPr>
          <p:spPr bwMode="auto">
            <a:xfrm>
              <a:off x="521" y="1344"/>
              <a:ext cx="0" cy="1043"/>
            </a:xfrm>
            <a:prstGeom prst="line">
              <a:avLst/>
            </a:prstGeom>
            <a:noFill/>
            <a:ln w="9525">
              <a:solidFill>
                <a:schemeClr val="tx1"/>
              </a:solidFill>
              <a:round/>
              <a:headEnd/>
              <a:tailEnd/>
            </a:ln>
          </p:spPr>
          <p:txBody>
            <a:bodyPr/>
            <a:lstStyle/>
            <a:p>
              <a:endParaRPr lang="en-GB" dirty="0"/>
            </a:p>
          </p:txBody>
        </p:sp>
        <p:sp>
          <p:nvSpPr>
            <p:cNvPr id="25" name="Line 18"/>
            <p:cNvSpPr>
              <a:spLocks noChangeShapeType="1"/>
            </p:cNvSpPr>
            <p:nvPr/>
          </p:nvSpPr>
          <p:spPr bwMode="auto">
            <a:xfrm>
              <a:off x="521" y="1344"/>
              <a:ext cx="91" cy="0"/>
            </a:xfrm>
            <a:prstGeom prst="line">
              <a:avLst/>
            </a:prstGeom>
            <a:noFill/>
            <a:ln w="9525">
              <a:solidFill>
                <a:schemeClr val="tx1"/>
              </a:solidFill>
              <a:round/>
              <a:headEnd/>
              <a:tailEnd/>
            </a:ln>
          </p:spPr>
          <p:txBody>
            <a:bodyPr/>
            <a:lstStyle/>
            <a:p>
              <a:endParaRPr lang="en-GB" dirty="0"/>
            </a:p>
          </p:txBody>
        </p:sp>
        <p:sp>
          <p:nvSpPr>
            <p:cNvPr id="26" name="Line 19"/>
            <p:cNvSpPr>
              <a:spLocks noChangeShapeType="1"/>
            </p:cNvSpPr>
            <p:nvPr/>
          </p:nvSpPr>
          <p:spPr bwMode="auto">
            <a:xfrm>
              <a:off x="521" y="1706"/>
              <a:ext cx="91" cy="0"/>
            </a:xfrm>
            <a:prstGeom prst="line">
              <a:avLst/>
            </a:prstGeom>
            <a:noFill/>
            <a:ln w="9525">
              <a:solidFill>
                <a:schemeClr val="tx1"/>
              </a:solidFill>
              <a:round/>
              <a:headEnd/>
              <a:tailEnd/>
            </a:ln>
          </p:spPr>
          <p:txBody>
            <a:bodyPr/>
            <a:lstStyle/>
            <a:p>
              <a:endParaRPr lang="en-GB" dirty="0"/>
            </a:p>
          </p:txBody>
        </p:sp>
        <p:sp>
          <p:nvSpPr>
            <p:cNvPr id="27" name="Line 20"/>
            <p:cNvSpPr>
              <a:spLocks noChangeShapeType="1"/>
            </p:cNvSpPr>
            <p:nvPr/>
          </p:nvSpPr>
          <p:spPr bwMode="auto">
            <a:xfrm>
              <a:off x="521" y="2069"/>
              <a:ext cx="91" cy="0"/>
            </a:xfrm>
            <a:prstGeom prst="line">
              <a:avLst/>
            </a:prstGeom>
            <a:noFill/>
            <a:ln w="9525">
              <a:solidFill>
                <a:schemeClr val="tx1"/>
              </a:solidFill>
              <a:round/>
              <a:headEnd/>
              <a:tailEnd/>
            </a:ln>
          </p:spPr>
          <p:txBody>
            <a:bodyPr/>
            <a:lstStyle/>
            <a:p>
              <a:endParaRPr lang="en-GB" dirty="0"/>
            </a:p>
          </p:txBody>
        </p:sp>
        <p:sp>
          <p:nvSpPr>
            <p:cNvPr id="28" name="Line 21"/>
            <p:cNvSpPr>
              <a:spLocks noChangeShapeType="1"/>
            </p:cNvSpPr>
            <p:nvPr/>
          </p:nvSpPr>
          <p:spPr bwMode="auto">
            <a:xfrm>
              <a:off x="521" y="2387"/>
              <a:ext cx="91" cy="0"/>
            </a:xfrm>
            <a:prstGeom prst="line">
              <a:avLst/>
            </a:prstGeom>
            <a:noFill/>
            <a:ln w="9525">
              <a:solidFill>
                <a:schemeClr val="tx1"/>
              </a:solidFill>
              <a:round/>
              <a:headEnd/>
              <a:tailEnd/>
            </a:ln>
          </p:spPr>
          <p:txBody>
            <a:bodyPr/>
            <a:lstStyle/>
            <a:p>
              <a:endParaRPr lang="en-GB" dirty="0"/>
            </a:p>
          </p:txBody>
        </p:sp>
      </p:grpSp>
      <p:sp>
        <p:nvSpPr>
          <p:cNvPr id="29" name="Text Box 30"/>
          <p:cNvSpPr txBox="1">
            <a:spLocks noChangeArrowheads="1"/>
          </p:cNvSpPr>
          <p:nvPr/>
        </p:nvSpPr>
        <p:spPr bwMode="auto">
          <a:xfrm>
            <a:off x="2025650" y="2779713"/>
            <a:ext cx="363538"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0" name="Text Box 31"/>
          <p:cNvSpPr txBox="1">
            <a:spLocks noChangeArrowheads="1"/>
          </p:cNvSpPr>
          <p:nvPr/>
        </p:nvSpPr>
        <p:spPr bwMode="auto">
          <a:xfrm>
            <a:off x="2025650" y="3284538"/>
            <a:ext cx="363538"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1" name="Text Box 33"/>
          <p:cNvSpPr txBox="1">
            <a:spLocks noChangeArrowheads="1"/>
          </p:cNvSpPr>
          <p:nvPr/>
        </p:nvSpPr>
        <p:spPr bwMode="auto">
          <a:xfrm>
            <a:off x="4976813" y="2132013"/>
            <a:ext cx="363537"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2" name="Text Box 34"/>
          <p:cNvSpPr txBox="1">
            <a:spLocks noChangeArrowheads="1"/>
          </p:cNvSpPr>
          <p:nvPr/>
        </p:nvSpPr>
        <p:spPr bwMode="auto">
          <a:xfrm>
            <a:off x="4976813" y="1555750"/>
            <a:ext cx="363537" cy="366713"/>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3" name="Text Box 36"/>
          <p:cNvSpPr txBox="1">
            <a:spLocks noChangeArrowheads="1"/>
          </p:cNvSpPr>
          <p:nvPr/>
        </p:nvSpPr>
        <p:spPr bwMode="auto">
          <a:xfrm>
            <a:off x="7956550" y="2420938"/>
            <a:ext cx="363538" cy="366712"/>
          </a:xfrm>
          <a:prstGeom prst="rect">
            <a:avLst/>
          </a:prstGeom>
          <a:noFill/>
          <a:ln w="9525">
            <a:noFill/>
            <a:miter lim="800000"/>
            <a:headEnd/>
            <a:tailEnd/>
          </a:ln>
        </p:spPr>
        <p:txBody>
          <a:bodyPr wrap="none">
            <a:spAutoFit/>
          </a:bodyPr>
          <a:lstStyle/>
          <a:p>
            <a:r>
              <a:rPr lang="en-GB" dirty="0">
                <a:sym typeface="Wingdings" pitchFamily="2" charset="2"/>
              </a:rPr>
              <a:t></a:t>
            </a:r>
          </a:p>
        </p:txBody>
      </p:sp>
      <p:sp>
        <p:nvSpPr>
          <p:cNvPr id="34" name="Text Box 37"/>
          <p:cNvSpPr txBox="1">
            <a:spLocks noChangeArrowheads="1"/>
          </p:cNvSpPr>
          <p:nvPr/>
        </p:nvSpPr>
        <p:spPr bwMode="auto">
          <a:xfrm>
            <a:off x="717816" y="3901003"/>
            <a:ext cx="2374369" cy="830997"/>
          </a:xfrm>
          <a:prstGeom prst="rect">
            <a:avLst/>
          </a:prstGeom>
          <a:noFill/>
          <a:ln w="9525">
            <a:noFill/>
            <a:miter lim="800000"/>
            <a:headEnd/>
            <a:tailEnd/>
          </a:ln>
        </p:spPr>
        <p:txBody>
          <a:bodyPr wrap="none">
            <a:spAutoFit/>
          </a:bodyPr>
          <a:lstStyle/>
          <a:p>
            <a:pPr algn="ctr"/>
            <a:r>
              <a:rPr lang="en-GB" altLang="en-US" sz="2400" dirty="0">
                <a:solidFill>
                  <a:schemeClr val="accent4">
                    <a:lumMod val="10000"/>
                  </a:schemeClr>
                </a:solidFill>
              </a:rPr>
              <a:t>‘</a:t>
            </a:r>
            <a:r>
              <a:rPr lang="en-GB" sz="2400" dirty="0">
                <a:solidFill>
                  <a:schemeClr val="accent4">
                    <a:lumMod val="10000"/>
                  </a:schemeClr>
                </a:solidFill>
              </a:rPr>
              <a:t>If in doubt mark</a:t>
            </a:r>
          </a:p>
          <a:p>
            <a:pPr algn="ctr"/>
            <a:r>
              <a:rPr lang="en-GB" sz="2400" dirty="0">
                <a:solidFill>
                  <a:schemeClr val="accent4">
                    <a:lumMod val="10000"/>
                  </a:schemeClr>
                </a:solidFill>
              </a:rPr>
              <a:t>myself down</a:t>
            </a:r>
            <a:r>
              <a:rPr lang="en-GB" altLang="en-US" sz="2400" dirty="0">
                <a:solidFill>
                  <a:schemeClr val="accent4">
                    <a:lumMod val="10000"/>
                  </a:schemeClr>
                </a:solidFill>
              </a:rPr>
              <a:t>’</a:t>
            </a:r>
            <a:endParaRPr lang="en-GB" sz="2400" dirty="0">
              <a:solidFill>
                <a:schemeClr val="accent4">
                  <a:lumMod val="10000"/>
                </a:schemeClr>
              </a:solidFill>
            </a:endParaRPr>
          </a:p>
        </p:txBody>
      </p:sp>
      <p:sp>
        <p:nvSpPr>
          <p:cNvPr id="35" name="Text Box 38"/>
          <p:cNvSpPr txBox="1">
            <a:spLocks noChangeArrowheads="1"/>
          </p:cNvSpPr>
          <p:nvPr/>
        </p:nvSpPr>
        <p:spPr bwMode="auto">
          <a:xfrm>
            <a:off x="3491880" y="3716338"/>
            <a:ext cx="2947939" cy="1200329"/>
          </a:xfrm>
          <a:prstGeom prst="rect">
            <a:avLst/>
          </a:prstGeom>
          <a:noFill/>
          <a:ln w="9525">
            <a:noFill/>
            <a:miter lim="800000"/>
            <a:headEnd/>
            <a:tailEnd/>
          </a:ln>
        </p:spPr>
        <p:txBody>
          <a:bodyPr wrap="square">
            <a:spAutoFit/>
          </a:bodyPr>
          <a:lstStyle/>
          <a:p>
            <a:pPr algn="ctr"/>
            <a:r>
              <a:rPr lang="en-GB" altLang="en-US" sz="2400" dirty="0">
                <a:solidFill>
                  <a:schemeClr val="accent4">
                    <a:lumMod val="10000"/>
                  </a:schemeClr>
                </a:solidFill>
              </a:rPr>
              <a:t>‘</a:t>
            </a:r>
            <a:r>
              <a:rPr lang="en-GB" sz="2400" dirty="0">
                <a:solidFill>
                  <a:schemeClr val="accent4">
                    <a:lumMod val="10000"/>
                  </a:schemeClr>
                </a:solidFill>
              </a:rPr>
              <a:t>give myself the benefit</a:t>
            </a:r>
          </a:p>
          <a:p>
            <a:pPr algn="ctr"/>
            <a:r>
              <a:rPr lang="en-GB" sz="2400" dirty="0">
                <a:solidFill>
                  <a:schemeClr val="accent4">
                    <a:lumMod val="10000"/>
                  </a:schemeClr>
                </a:solidFill>
              </a:rPr>
              <a:t> of doubt</a:t>
            </a:r>
            <a:r>
              <a:rPr lang="en-GB" altLang="en-US" sz="2400" dirty="0">
                <a:solidFill>
                  <a:schemeClr val="accent4">
                    <a:lumMod val="10000"/>
                  </a:schemeClr>
                </a:solidFill>
              </a:rPr>
              <a:t>’</a:t>
            </a:r>
            <a:endParaRPr lang="en-GB" sz="2400" dirty="0">
              <a:solidFill>
                <a:schemeClr val="accent4">
                  <a:lumMod val="10000"/>
                </a:schemeClr>
              </a:solidFill>
            </a:endParaRPr>
          </a:p>
        </p:txBody>
      </p:sp>
      <p:sp>
        <p:nvSpPr>
          <p:cNvPr id="36" name="Text Box 39"/>
          <p:cNvSpPr txBox="1">
            <a:spLocks noChangeArrowheads="1"/>
          </p:cNvSpPr>
          <p:nvPr/>
        </p:nvSpPr>
        <p:spPr bwMode="auto">
          <a:xfrm>
            <a:off x="6889647" y="4019694"/>
            <a:ext cx="1794081" cy="461665"/>
          </a:xfrm>
          <a:prstGeom prst="rect">
            <a:avLst/>
          </a:prstGeom>
          <a:noFill/>
          <a:ln w="9525">
            <a:noFill/>
            <a:miter lim="800000"/>
            <a:headEnd/>
            <a:tailEnd/>
          </a:ln>
        </p:spPr>
        <p:txBody>
          <a:bodyPr wrap="none">
            <a:spAutoFit/>
          </a:bodyPr>
          <a:lstStyle/>
          <a:p>
            <a:pPr algn="ctr"/>
            <a:r>
              <a:rPr lang="en-GB" altLang="en-US" sz="2400" dirty="0">
                <a:solidFill>
                  <a:schemeClr val="accent4">
                    <a:lumMod val="10000"/>
                  </a:schemeClr>
                </a:solidFill>
              </a:rPr>
              <a:t>‘</a:t>
            </a:r>
            <a:r>
              <a:rPr lang="en-GB" sz="2400" dirty="0">
                <a:solidFill>
                  <a:schemeClr val="accent4">
                    <a:lumMod val="10000"/>
                  </a:schemeClr>
                </a:solidFill>
              </a:rPr>
              <a:t>play it safe</a:t>
            </a:r>
            <a:r>
              <a:rPr lang="en-GB" altLang="en-US" sz="2400" dirty="0">
                <a:solidFill>
                  <a:schemeClr val="accent4">
                    <a:lumMod val="10000"/>
                  </a:schemeClr>
                </a:solidFill>
              </a:rPr>
              <a:t>’</a:t>
            </a:r>
            <a:endParaRPr lang="en-GB" sz="2400" dirty="0">
              <a:solidFill>
                <a:schemeClr val="accent4">
                  <a:lumMod val="10000"/>
                </a:schemeClr>
              </a:solidFill>
            </a:endParaRPr>
          </a:p>
        </p:txBody>
      </p:sp>
      <p:sp>
        <p:nvSpPr>
          <p:cNvPr id="37" name="Text Box 40"/>
          <p:cNvSpPr txBox="1">
            <a:spLocks noChangeArrowheads="1"/>
          </p:cNvSpPr>
          <p:nvPr/>
        </p:nvSpPr>
        <p:spPr bwMode="auto">
          <a:xfrm>
            <a:off x="353953" y="5547837"/>
            <a:ext cx="6604693" cy="830997"/>
          </a:xfrm>
          <a:prstGeom prst="rect">
            <a:avLst/>
          </a:prstGeom>
          <a:noFill/>
          <a:ln w="9525">
            <a:noFill/>
            <a:miter lim="800000"/>
            <a:headEnd/>
            <a:tailEnd/>
          </a:ln>
        </p:spPr>
        <p:txBody>
          <a:bodyPr wrap="none">
            <a:spAutoFit/>
          </a:bodyPr>
          <a:lstStyle/>
          <a:p>
            <a:r>
              <a:rPr lang="en-GB" sz="2400" dirty="0">
                <a:solidFill>
                  <a:schemeClr val="accent4">
                    <a:lumMod val="10000"/>
                  </a:schemeClr>
                </a:solidFill>
              </a:rPr>
              <a:t>... Which one are you?!</a:t>
            </a:r>
          </a:p>
          <a:p>
            <a:r>
              <a:rPr lang="en-GB" sz="2400" dirty="0">
                <a:solidFill>
                  <a:schemeClr val="accent4">
                    <a:lumMod val="10000"/>
                  </a:schemeClr>
                </a:solidFill>
              </a:rPr>
              <a:t>Use examples/evidence to support your ratings</a:t>
            </a:r>
          </a:p>
        </p:txBody>
      </p:sp>
      <p:sp>
        <p:nvSpPr>
          <p:cNvPr id="38" name="Title 1">
            <a:extLst>
              <a:ext uri="{FF2B5EF4-FFF2-40B4-BE49-F238E27FC236}">
                <a16:creationId xmlns:a16="http://schemas.microsoft.com/office/drawing/2014/main" id="{AA701887-C099-8C48-A251-D76D66345DFD}"/>
              </a:ext>
            </a:extLst>
          </p:cNvPr>
          <p:cNvSpPr txBox="1">
            <a:spLocks/>
          </p:cNvSpPr>
          <p:nvPr/>
        </p:nvSpPr>
        <p:spPr>
          <a:xfrm>
            <a:off x="251520" y="260648"/>
            <a:ext cx="8291264" cy="854968"/>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a:solidFill>
                  <a:srgbClr val="005EB8"/>
                </a:solidFill>
                <a:latin typeface="+mj-lt"/>
                <a:ea typeface="+mj-ea"/>
                <a:cs typeface="+mj-cs"/>
              </a:defRPr>
            </a:lvl1pPr>
          </a:lstStyle>
          <a:p>
            <a:pPr fontAlgn="auto">
              <a:spcAft>
                <a:spcPts val="0"/>
              </a:spcAft>
            </a:pPr>
            <a:r>
              <a:rPr lang="en-GB" sz="3600" dirty="0"/>
              <a:t>Rating yourself</a:t>
            </a:r>
          </a:p>
        </p:txBody>
      </p:sp>
      <p:pic>
        <p:nvPicPr>
          <p:cNvPr id="39" name="Picture 38">
            <a:extLst>
              <a:ext uri="{FF2B5EF4-FFF2-40B4-BE49-F238E27FC236}">
                <a16:creationId xmlns:a16="http://schemas.microsoft.com/office/drawing/2014/main" id="{03D60844-B75B-FA45-B318-B7FBE5C19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967" y="5016323"/>
            <a:ext cx="1728192" cy="1394160"/>
          </a:xfrm>
          <a:prstGeom prst="rect">
            <a:avLst/>
          </a:prstGeom>
        </p:spPr>
      </p:pic>
    </p:spTree>
    <p:extLst>
      <p:ext uri="{BB962C8B-B14F-4D97-AF65-F5344CB8AC3E}">
        <p14:creationId xmlns:p14="http://schemas.microsoft.com/office/powerpoint/2010/main" val="29304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inuation Slide">
  <a:themeElements>
    <a:clrScheme name="Custom 1">
      <a:dk1>
        <a:srgbClr val="003087"/>
      </a:dk1>
      <a:lt1>
        <a:srgbClr val="FFFFFF"/>
      </a:lt1>
      <a:dk2>
        <a:srgbClr val="005EB8"/>
      </a:dk2>
      <a:lt2>
        <a:srgbClr val="EEECE1"/>
      </a:lt2>
      <a:accent1>
        <a:srgbClr val="0072CE"/>
      </a:accent1>
      <a:accent2>
        <a:srgbClr val="A5A5A5"/>
      </a:accent2>
      <a:accent3>
        <a:srgbClr val="71716C"/>
      </a:accent3>
      <a:accent4>
        <a:srgbClr val="D8D8D8"/>
      </a:accent4>
      <a:accent5>
        <a:srgbClr val="FFFFFF"/>
      </a:accent5>
      <a:accent6>
        <a:srgbClr val="2F164E"/>
      </a:accent6>
      <a:hlink>
        <a:srgbClr val="56428B"/>
      </a:hlink>
      <a:folHlink>
        <a:srgbClr val="9797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een Colour Scheme">
      <a:dk1>
        <a:srgbClr val="2F164E"/>
      </a:dk1>
      <a:lt1>
        <a:srgbClr val="FFFFFF"/>
      </a:lt1>
      <a:dk2>
        <a:srgbClr val="2F164E"/>
      </a:dk2>
      <a:lt2>
        <a:srgbClr val="EEECE1"/>
      </a:lt2>
      <a:accent1>
        <a:srgbClr val="00AA9E"/>
      </a:accent1>
      <a:accent2>
        <a:srgbClr val="A5A5A5"/>
      </a:accent2>
      <a:accent3>
        <a:srgbClr val="71716C"/>
      </a:accent3>
      <a:accent4>
        <a:srgbClr val="D8D8D8"/>
      </a:accent4>
      <a:accent5>
        <a:srgbClr val="FFFFFF"/>
      </a:accent5>
      <a:accent6>
        <a:srgbClr val="2F164E"/>
      </a:accent6>
      <a:hlink>
        <a:srgbClr val="00AA9E"/>
      </a:hlink>
      <a:folHlink>
        <a:srgbClr val="9797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Colour Scheme">
      <a:dk1>
        <a:srgbClr val="2F164E"/>
      </a:dk1>
      <a:lt1>
        <a:srgbClr val="FFFFFF"/>
      </a:lt1>
      <a:dk2>
        <a:srgbClr val="2F164E"/>
      </a:dk2>
      <a:lt2>
        <a:srgbClr val="EEECE1"/>
      </a:lt2>
      <a:accent1>
        <a:srgbClr val="00AA9E"/>
      </a:accent1>
      <a:accent2>
        <a:srgbClr val="A5A5A5"/>
      </a:accent2>
      <a:accent3>
        <a:srgbClr val="71716C"/>
      </a:accent3>
      <a:accent4>
        <a:srgbClr val="D8D8D8"/>
      </a:accent4>
      <a:accent5>
        <a:srgbClr val="FFFFFF"/>
      </a:accent5>
      <a:accent6>
        <a:srgbClr val="2F164E"/>
      </a:accent6>
      <a:hlink>
        <a:srgbClr val="00AA9E"/>
      </a:hlink>
      <a:folHlink>
        <a:srgbClr val="9797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TotalTime>
  <Words>560</Words>
  <Application>Microsoft Macintosh PowerPoint</Application>
  <PresentationFormat>On-screen Show (4:3)</PresentationFormat>
  <Paragraphs>111</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Rounded MT Bold</vt:lpstr>
      <vt:lpstr>Calibri</vt:lpstr>
      <vt:lpstr>Continuation Slide</vt:lpstr>
      <vt:lpstr>Review and Career Conversation Briefing for Staff</vt:lpstr>
      <vt:lpstr>What we’ll cover</vt:lpstr>
      <vt:lpstr>Introductions</vt:lpstr>
      <vt:lpstr>Purpose</vt:lpstr>
      <vt:lpstr>Context</vt:lpstr>
      <vt:lpstr>Framework principles</vt:lpstr>
      <vt:lpstr>Framework – about you</vt:lpstr>
      <vt:lpstr>Framework – goals and objectives</vt:lpstr>
      <vt:lpstr>PowerPoint Presentation</vt:lpstr>
      <vt:lpstr>Framework - behaviours</vt:lpstr>
      <vt:lpstr>Framework – where are you now?</vt:lpstr>
      <vt:lpstr>Framework – your potential</vt:lpstr>
      <vt:lpstr>Framework – your summary</vt:lpstr>
      <vt:lpstr>Framework – future goals/objectives</vt:lpstr>
      <vt:lpstr>Your role and responsibilities</vt:lpstr>
      <vt:lpstr>Making it work …</vt:lpstr>
      <vt:lpstr>Feedback …</vt:lpstr>
      <vt:lpstr>Accessing development and/or support </vt:lpstr>
      <vt:lpstr>Timescales </vt:lpstr>
      <vt:lpstr>Owning the actions </vt:lpstr>
      <vt:lpstr>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fiona</dc:creator>
  <cp:lastModifiedBy>Andrea Glover</cp:lastModifiedBy>
  <cp:revision>213</cp:revision>
  <cp:lastPrinted>2019-02-25T19:57:22Z</cp:lastPrinted>
  <dcterms:created xsi:type="dcterms:W3CDTF">2013-01-07T17:07:06Z</dcterms:created>
  <dcterms:modified xsi:type="dcterms:W3CDTF">2019-07-22T06:24:37Z</dcterms:modified>
</cp:coreProperties>
</file>