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5"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14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Main Title Slide">
    <p:spTree>
      <p:nvGrpSpPr>
        <p:cNvPr id="1" name=""/>
        <p:cNvGrpSpPr/>
        <p:nvPr/>
      </p:nvGrpSpPr>
      <p:grpSpPr>
        <a:xfrm>
          <a:off x="0" y="0"/>
          <a:ext cx="0" cy="0"/>
          <a:chOff x="0" y="0"/>
          <a:chExt cx="0" cy="0"/>
        </a:xfrm>
      </p:grpSpPr>
      <p:pic>
        <p:nvPicPr>
          <p:cNvPr id="10" name="Picture 9" descr="Programme star_RGB_Aspiring Chief Exec:Director:Intersect:Ready Now.jpg"/>
          <p:cNvPicPr>
            <a:picLocks noChangeAspect="1"/>
          </p:cNvPicPr>
          <p:nvPr userDrawn="1"/>
        </p:nvPicPr>
        <p:blipFill rotWithShape="1">
          <a:blip r:embed="rId2" cstate="print">
            <a:extLst>
              <a:ext uri="{28A0092B-C50C-407E-A947-70E740481C1C}">
                <a14:useLocalDpi xmlns:a14="http://schemas.microsoft.com/office/drawing/2010/main" val="0"/>
              </a:ext>
            </a:extLst>
          </a:blip>
          <a:srcRect r="40642"/>
          <a:stretch/>
        </p:blipFill>
        <p:spPr>
          <a:xfrm>
            <a:off x="4803819" y="2468626"/>
            <a:ext cx="4340183" cy="4272742"/>
          </a:xfrm>
          <a:prstGeom prst="rect">
            <a:avLst/>
          </a:prstGeom>
        </p:spPr>
      </p:pic>
      <p:sp>
        <p:nvSpPr>
          <p:cNvPr id="14" name="Rectangle 13"/>
          <p:cNvSpPr/>
          <p:nvPr userDrawn="1"/>
        </p:nvSpPr>
        <p:spPr>
          <a:xfrm>
            <a:off x="5508105" y="0"/>
            <a:ext cx="3635896" cy="1268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8" name="Title 1"/>
          <p:cNvSpPr>
            <a:spLocks noGrp="1"/>
          </p:cNvSpPr>
          <p:nvPr>
            <p:ph type="title" hasCustomPrompt="1"/>
          </p:nvPr>
        </p:nvSpPr>
        <p:spPr>
          <a:xfrm>
            <a:off x="467547" y="1993924"/>
            <a:ext cx="8208911" cy="1507084"/>
          </a:xfrm>
        </p:spPr>
        <p:txBody>
          <a:bodyPr anchor="t">
            <a:normAutofit/>
          </a:bodyPr>
          <a:lstStyle>
            <a:lvl1pPr>
              <a:lnSpc>
                <a:spcPct val="90000"/>
              </a:lnSpc>
              <a:defRPr sz="3375" b="0" i="0" baseline="0">
                <a:solidFill>
                  <a:srgbClr val="005EB8"/>
                </a:solidFill>
                <a:latin typeface="Arial"/>
                <a:cs typeface="Arial"/>
              </a:defRPr>
            </a:lvl1pPr>
          </a:lstStyle>
          <a:p>
            <a:r>
              <a:rPr lang="en-US" dirty="0"/>
              <a:t>Presentation Title</a:t>
            </a:r>
            <a:endParaRPr lang="en-GB" dirty="0"/>
          </a:p>
        </p:txBody>
      </p:sp>
      <p:sp>
        <p:nvSpPr>
          <p:cNvPr id="15" name="Subtitle 2"/>
          <p:cNvSpPr>
            <a:spLocks noGrp="1"/>
          </p:cNvSpPr>
          <p:nvPr>
            <p:ph type="subTitle" idx="10" hasCustomPrompt="1"/>
          </p:nvPr>
        </p:nvSpPr>
        <p:spPr>
          <a:xfrm>
            <a:off x="467546" y="3434089"/>
            <a:ext cx="4464495" cy="2155155"/>
          </a:xfrm>
        </p:spPr>
        <p:txBody>
          <a:bodyPr>
            <a:normAutofit/>
          </a:bodyPr>
          <a:lstStyle>
            <a:lvl1pPr marL="0" indent="0" algn="l">
              <a:lnSpc>
                <a:spcPct val="80000"/>
              </a:lnSpc>
              <a:buNone/>
              <a:defRPr sz="2250" b="1" i="0" baseline="0">
                <a:solidFill>
                  <a:srgbClr val="637380"/>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Sub Title here</a:t>
            </a:r>
            <a:endParaRPr lang="en-GB" dirty="0"/>
          </a:p>
        </p:txBody>
      </p:sp>
      <p:sp>
        <p:nvSpPr>
          <p:cNvPr id="11" name="Subtitle 2"/>
          <p:cNvSpPr txBox="1">
            <a:spLocks/>
          </p:cNvSpPr>
          <p:nvPr userDrawn="1"/>
        </p:nvSpPr>
        <p:spPr>
          <a:xfrm>
            <a:off x="395536" y="6165304"/>
            <a:ext cx="2592288" cy="288032"/>
          </a:xfrm>
          <a:prstGeom prst="rect">
            <a:avLst/>
          </a:prstGeom>
        </p:spPr>
        <p:txBody>
          <a:bodyPr vert="horz" lIns="68580" tIns="34290" rIns="68580" bIns="34290" rtlCol="0">
            <a:normAutofit/>
          </a:bodyPr>
          <a:lstStyle>
            <a:lvl1pPr marL="0" indent="0" algn="l" defTabSz="914400" rtl="0" eaLnBrk="1" latinLnBrk="0" hangingPunct="1">
              <a:spcBef>
                <a:spcPct val="20000"/>
              </a:spcBef>
              <a:buFont typeface="Arial" pitchFamily="34" charset="0"/>
              <a:buNone/>
              <a:defRPr sz="2800" kern="1200" baseline="0">
                <a:solidFill>
                  <a:srgbClr val="63738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975" b="0" i="0" dirty="0" err="1">
                <a:latin typeface="Arial"/>
                <a:cs typeface="Arial"/>
              </a:rPr>
              <a:t>www.leadershipacademy.nhs.uk</a:t>
            </a:r>
            <a:endParaRPr lang="en-GB" sz="975" b="0" i="0" dirty="0">
              <a:latin typeface="Arial"/>
              <a:cs typeface="Arial"/>
            </a:endParaRPr>
          </a:p>
        </p:txBody>
      </p:sp>
      <p:pic>
        <p:nvPicPr>
          <p:cNvPr id="19" name="Picture 18" descr="NHS_logo.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0154" y="369166"/>
            <a:ext cx="2812910" cy="855780"/>
          </a:xfrm>
          <a:prstGeom prst="rect">
            <a:avLst/>
          </a:prstGeom>
        </p:spPr>
      </p:pic>
      <p:sp>
        <p:nvSpPr>
          <p:cNvPr id="13" name="Text Placeholder 12"/>
          <p:cNvSpPr>
            <a:spLocks noGrp="1"/>
          </p:cNvSpPr>
          <p:nvPr>
            <p:ph type="body" sz="quarter" idx="11" hasCustomPrompt="1"/>
          </p:nvPr>
        </p:nvSpPr>
        <p:spPr>
          <a:xfrm>
            <a:off x="508717" y="1447800"/>
            <a:ext cx="3962400" cy="457200"/>
          </a:xfrm>
        </p:spPr>
        <p:txBody>
          <a:bodyPr>
            <a:noAutofit/>
          </a:bodyPr>
          <a:lstStyle>
            <a:lvl1pPr>
              <a:buNone/>
              <a:defRPr sz="1650" baseline="0">
                <a:solidFill>
                  <a:schemeClr val="tx1"/>
                </a:solidFill>
              </a:defRPr>
            </a:lvl1pPr>
          </a:lstStyle>
          <a:p>
            <a:pPr lvl="0"/>
            <a:r>
              <a:rPr lang="en-GB" dirty="0"/>
              <a:t>Programme Name</a:t>
            </a:r>
            <a:endParaRPr lang="en-US" dirty="0"/>
          </a:p>
        </p:txBody>
      </p:sp>
    </p:spTree>
    <p:extLst>
      <p:ext uri="{BB962C8B-B14F-4D97-AF65-F5344CB8AC3E}">
        <p14:creationId xmlns:p14="http://schemas.microsoft.com/office/powerpoint/2010/main" val="74169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400793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700882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896365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77065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8450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865278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893537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4066850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21641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2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55332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inuation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476672"/>
            <a:ext cx="8291264" cy="854968"/>
          </a:xfrm>
        </p:spPr>
        <p:txBody>
          <a:bodyPr>
            <a:normAutofit/>
          </a:bodyPr>
          <a:lstStyle>
            <a:lvl1pPr>
              <a:defRPr sz="3000" baseline="0">
                <a:solidFill>
                  <a:srgbClr val="005EB8"/>
                </a:solidFill>
              </a:defRPr>
            </a:lvl1pPr>
          </a:lstStyle>
          <a:p>
            <a:r>
              <a:rPr lang="en-US" dirty="0"/>
              <a:t>Slide Title Here</a:t>
            </a:r>
            <a:endParaRPr lang="en-GB" dirty="0"/>
          </a:p>
        </p:txBody>
      </p:sp>
      <p:sp>
        <p:nvSpPr>
          <p:cNvPr id="12" name="Content Placeholder 2"/>
          <p:cNvSpPr>
            <a:spLocks noGrp="1"/>
          </p:cNvSpPr>
          <p:nvPr>
            <p:ph idx="10" hasCustomPrompt="1"/>
          </p:nvPr>
        </p:nvSpPr>
        <p:spPr>
          <a:xfrm>
            <a:off x="457201" y="1412776"/>
            <a:ext cx="8291264" cy="5040560"/>
          </a:xfrm>
        </p:spPr>
        <p:txBody>
          <a:bodyPr/>
          <a:lstStyle>
            <a:lvl1pPr>
              <a:defRPr sz="2400" baseline="0">
                <a:solidFill>
                  <a:schemeClr val="accent4">
                    <a:lumMod val="10000"/>
                  </a:schemeClr>
                </a:solidFill>
              </a:defRPr>
            </a:lvl1pPr>
            <a:lvl2pPr>
              <a:defRPr sz="2100">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5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5451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3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014678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4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4130744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5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3272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6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59525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7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15905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8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7756357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9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592197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0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4088847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1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230266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2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49724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inuation - just text">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57201" y="476672"/>
            <a:ext cx="8291264" cy="5976664"/>
          </a:xfrm>
        </p:spPr>
        <p:txBody>
          <a:bodyPr/>
          <a:lstStyle>
            <a:lvl1pPr>
              <a:defRPr sz="2400" baseline="0">
                <a:solidFill>
                  <a:schemeClr val="accent4">
                    <a:lumMod val="10000"/>
                  </a:schemeClr>
                </a:solidFill>
              </a:defRPr>
            </a:lvl1pPr>
            <a:lvl2pPr>
              <a:defRPr sz="2100">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5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286481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3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41089046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4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341223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5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653237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6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641468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7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38952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8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41310352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9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4087675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0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2248898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1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0006110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2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6266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457200" y="1412776"/>
            <a:ext cx="4042792" cy="5040560"/>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4644009" y="1412776"/>
            <a:ext cx="4042792" cy="5040560"/>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1"/>
          <p:cNvSpPr>
            <a:spLocks noGrp="1"/>
          </p:cNvSpPr>
          <p:nvPr>
            <p:ph type="title" hasCustomPrompt="1"/>
          </p:nvPr>
        </p:nvSpPr>
        <p:spPr>
          <a:xfrm>
            <a:off x="457201" y="476672"/>
            <a:ext cx="8291264" cy="854968"/>
          </a:xfrm>
        </p:spPr>
        <p:txBody>
          <a:bodyPr>
            <a:normAutofit/>
          </a:bodyPr>
          <a:lstStyle>
            <a:lvl1pPr>
              <a:defRPr sz="3000" baseline="0">
                <a:solidFill>
                  <a:srgbClr val="005EB8"/>
                </a:solidFill>
              </a:defRPr>
            </a:lvl1pPr>
          </a:lstStyle>
          <a:p>
            <a:r>
              <a:rPr lang="en-US" dirty="0"/>
              <a:t>Slide Title Here</a:t>
            </a:r>
            <a:endParaRPr lang="en-GB" dirty="0"/>
          </a:p>
        </p:txBody>
      </p:sp>
    </p:spTree>
    <p:extLst>
      <p:ext uri="{BB962C8B-B14F-4D97-AF65-F5344CB8AC3E}">
        <p14:creationId xmlns:p14="http://schemas.microsoft.com/office/powerpoint/2010/main" val="12905462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3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9830928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4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75155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1" y="476672"/>
            <a:ext cx="8291264" cy="854968"/>
          </a:xfrm>
        </p:spPr>
        <p:txBody>
          <a:bodyPr>
            <a:normAutofit/>
          </a:bodyPr>
          <a:lstStyle>
            <a:lvl1pPr>
              <a:defRPr sz="3000" baseline="0">
                <a:solidFill>
                  <a:srgbClr val="005EB8"/>
                </a:solidFill>
              </a:defRPr>
            </a:lvl1pPr>
          </a:lstStyle>
          <a:p>
            <a:r>
              <a:rPr lang="en-US" dirty="0"/>
              <a:t>Slide Title Here</a:t>
            </a:r>
            <a:endParaRPr lang="en-GB" dirty="0"/>
          </a:p>
        </p:txBody>
      </p:sp>
    </p:spTree>
    <p:extLst>
      <p:ext uri="{BB962C8B-B14F-4D97-AF65-F5344CB8AC3E}">
        <p14:creationId xmlns:p14="http://schemas.microsoft.com/office/powerpoint/2010/main" val="287765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7545" y="476672"/>
            <a:ext cx="8280920" cy="597666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Tree>
    <p:extLst>
      <p:ext uri="{BB962C8B-B14F-4D97-AF65-F5344CB8AC3E}">
        <p14:creationId xmlns:p14="http://schemas.microsoft.com/office/powerpoint/2010/main" val="12514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2" y="5805492"/>
            <a:ext cx="2962275" cy="365125"/>
          </a:xfrm>
          <a:prstGeom prst="rect">
            <a:avLst/>
          </a:prstGeom>
        </p:spPr>
        <p:txBody>
          <a:bodyPr/>
          <a:lstStyle>
            <a:lvl1pPr>
              <a:defRPr/>
            </a:lvl1pPr>
          </a:lstStyle>
          <a:p>
            <a:pPr>
              <a:defRPr/>
            </a:pPr>
            <a:fld id="{F5DD2C23-A152-44FD-B341-7B8213350FDB}" type="datetimeFigureOut">
              <a:rPr lang="en-GB"/>
              <a:pPr>
                <a:defRPr/>
              </a:pPr>
              <a:t>24/07/2019</a:t>
            </a:fld>
            <a:endParaRPr lang="en-GB"/>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lvl1pPr>
              <a:defRPr/>
            </a:lvl1pPr>
          </a:lstStyle>
          <a:p>
            <a:pPr>
              <a:defRPr/>
            </a:pPr>
            <a:fld id="{B2F6C4BE-AB95-493B-8B9C-3A69F376EC6B}" type="slidenum">
              <a:rPr lang="en-GB"/>
              <a:pPr>
                <a:defRPr/>
              </a:pPr>
              <a:t>‹#›</a:t>
            </a:fld>
            <a:endParaRPr lang="en-GB"/>
          </a:p>
        </p:txBody>
      </p:sp>
    </p:spTree>
    <p:extLst>
      <p:ext uri="{BB962C8B-B14F-4D97-AF65-F5344CB8AC3E}">
        <p14:creationId xmlns:p14="http://schemas.microsoft.com/office/powerpoint/2010/main" val="115351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11701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Continuation -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96"/>
            <a:ext cx="8229600" cy="854968"/>
          </a:xfrm>
        </p:spPr>
        <p:txBody>
          <a:bodyPr>
            <a:normAutofit/>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57200" y="3140972"/>
            <a:ext cx="8229600" cy="2952327"/>
          </a:xfrm>
        </p:spPr>
        <p:txBody>
          <a:bodyPr/>
          <a:lstStyle>
            <a:lvl1pPr>
              <a:defRPr sz="1875" baseline="0">
                <a:solidFill>
                  <a:schemeClr val="accent4">
                    <a:lumMod val="10000"/>
                  </a:schemeClr>
                </a:solidFill>
              </a:defRPr>
            </a:lvl1pPr>
            <a:lvl2pPr>
              <a:defRPr sz="1725">
                <a:solidFill>
                  <a:schemeClr val="accent4">
                    <a:lumMod val="10000"/>
                  </a:schemeClr>
                </a:solidFill>
              </a:defRPr>
            </a:lvl2pPr>
            <a:lvl3pPr>
              <a:defRPr sz="1500">
                <a:solidFill>
                  <a:schemeClr val="accent4">
                    <a:lumMod val="10000"/>
                  </a:schemeClr>
                </a:solidFill>
              </a:defRPr>
            </a:lvl3pPr>
            <a:lvl4pPr>
              <a:defRPr sz="1350">
                <a:solidFill>
                  <a:schemeClr val="accent4">
                    <a:lumMod val="10000"/>
                  </a:schemeClr>
                </a:solidFill>
              </a:defRPr>
            </a:lvl4pPr>
            <a:lvl5pPr>
              <a:defRPr sz="1200">
                <a:solidFill>
                  <a:schemeClr val="accent4">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ubtitle 2"/>
          <p:cNvSpPr>
            <a:spLocks noGrp="1"/>
          </p:cNvSpPr>
          <p:nvPr>
            <p:ph type="subTitle" idx="10"/>
          </p:nvPr>
        </p:nvSpPr>
        <p:spPr>
          <a:xfrm>
            <a:off x="467544" y="2348880"/>
            <a:ext cx="7776864" cy="720080"/>
          </a:xfrm>
        </p:spPr>
        <p:txBody>
          <a:bodyPr>
            <a:normAutofit/>
          </a:bodyPr>
          <a:lstStyle>
            <a:lvl1pPr marL="0" indent="0" algn="l">
              <a:buNone/>
              <a:defRPr sz="2625" baseline="0">
                <a:solidFill>
                  <a:srgbClr val="97979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98036611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76672"/>
            <a:ext cx="8219256" cy="864096"/>
          </a:xfrm>
          <a:prstGeom prst="rect">
            <a:avLst/>
          </a:prstGeom>
          <a:noFill/>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412776"/>
            <a:ext cx="8229600" cy="49685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5154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685800" rtl="0" eaLnBrk="1" latinLnBrk="0" hangingPunct="1">
        <a:spcBef>
          <a:spcPct val="0"/>
        </a:spcBef>
        <a:buNone/>
        <a:defRPr sz="3000" kern="1200">
          <a:solidFill>
            <a:srgbClr val="005EB8"/>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accent4">
              <a:lumMod val="10000"/>
            </a:schemeClr>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accent4">
              <a:lumMod val="10000"/>
            </a:schemeClr>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accent4">
              <a:lumMod val="10000"/>
            </a:schemeClr>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accent4">
              <a:lumMod val="10000"/>
            </a:schemeClr>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accent4">
              <a:lumMod val="10000"/>
            </a:schemeClr>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BE8FD-0743-433A-A167-64E72078085C}"/>
              </a:ext>
            </a:extLst>
          </p:cNvPr>
          <p:cNvSpPr>
            <a:spLocks noGrp="1"/>
          </p:cNvSpPr>
          <p:nvPr>
            <p:ph type="title"/>
          </p:nvPr>
        </p:nvSpPr>
        <p:spPr>
          <a:xfrm>
            <a:off x="1485900" y="998730"/>
            <a:ext cx="6172200" cy="648072"/>
          </a:xfrm>
        </p:spPr>
        <p:txBody>
          <a:bodyPr>
            <a:noAutofit/>
          </a:bodyPr>
          <a:lstStyle/>
          <a:p>
            <a:r>
              <a:rPr lang="en-GB" sz="2100" dirty="0"/>
              <a:t>Section One Competencies – Personal Qualities</a:t>
            </a:r>
          </a:p>
        </p:txBody>
      </p:sp>
      <p:graphicFrame>
        <p:nvGraphicFramePr>
          <p:cNvPr id="5" name="Content Placeholder 4">
            <a:extLst>
              <a:ext uri="{FF2B5EF4-FFF2-40B4-BE49-F238E27FC236}">
                <a16:creationId xmlns:a16="http://schemas.microsoft.com/office/drawing/2014/main" id="{5BE2CDB8-FB80-4A10-9183-5EBAF03D3FFB}"/>
              </a:ext>
            </a:extLst>
          </p:cNvPr>
          <p:cNvGraphicFramePr>
            <a:graphicFrameLocks noGrp="1"/>
          </p:cNvGraphicFramePr>
          <p:nvPr>
            <p:ph idx="1"/>
          </p:nvPr>
        </p:nvGraphicFramePr>
        <p:xfrm>
          <a:off x="1485900" y="2672919"/>
          <a:ext cx="6172200" cy="2195925"/>
        </p:xfrm>
        <a:graphic>
          <a:graphicData uri="http://schemas.openxmlformats.org/drawingml/2006/table">
            <a:tbl>
              <a:tblPr firstRow="1" bandRow="1">
                <a:tableStyleId>{5C22544A-7EE6-4342-B048-85BDC9FD1C3A}</a:tableStyleId>
              </a:tblPr>
              <a:tblGrid>
                <a:gridCol w="2005980">
                  <a:extLst>
                    <a:ext uri="{9D8B030D-6E8A-4147-A177-3AD203B41FA5}">
                      <a16:colId xmlns:a16="http://schemas.microsoft.com/office/drawing/2014/main" val="3565673782"/>
                    </a:ext>
                  </a:extLst>
                </a:gridCol>
                <a:gridCol w="2700300">
                  <a:extLst>
                    <a:ext uri="{9D8B030D-6E8A-4147-A177-3AD203B41FA5}">
                      <a16:colId xmlns:a16="http://schemas.microsoft.com/office/drawing/2014/main" val="1120276348"/>
                    </a:ext>
                  </a:extLst>
                </a:gridCol>
                <a:gridCol w="1465920">
                  <a:extLst>
                    <a:ext uri="{9D8B030D-6E8A-4147-A177-3AD203B41FA5}">
                      <a16:colId xmlns:a16="http://schemas.microsoft.com/office/drawing/2014/main" val="2900134372"/>
                    </a:ext>
                  </a:extLst>
                </a:gridCol>
              </a:tblGrid>
              <a:tr h="481425">
                <a:tc>
                  <a:txBody>
                    <a:bodyPr/>
                    <a:lstStyle/>
                    <a:p>
                      <a:r>
                        <a:rPr lang="en-GB" sz="1100" b="0" dirty="0"/>
                        <a:t>Knowledge and Understanding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5EB8"/>
                    </a:solidFill>
                  </a:tcPr>
                </a:tc>
                <a:tc>
                  <a:txBody>
                    <a:bodyPr/>
                    <a:lstStyle/>
                    <a:p>
                      <a:r>
                        <a:rPr lang="en-GB" sz="1100" b="0" dirty="0"/>
                        <a:t>Cognitive Skills – Behaviour, Emotional Intelligence and Values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5EB8"/>
                    </a:solidFill>
                  </a:tcPr>
                </a:tc>
                <a:tc>
                  <a:txBody>
                    <a:bodyPr/>
                    <a:lstStyle/>
                    <a:p>
                      <a:r>
                        <a:rPr lang="en-GB" sz="1100" b="0" dirty="0"/>
                        <a:t>Practical Skills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5EB8"/>
                    </a:solidFill>
                  </a:tcPr>
                </a:tc>
                <a:extLst>
                  <a:ext uri="{0D108BD9-81ED-4DB2-BD59-A6C34878D82A}">
                    <a16:rowId xmlns:a16="http://schemas.microsoft.com/office/drawing/2014/main" val="3239492255"/>
                  </a:ext>
                </a:extLst>
              </a:tr>
              <a:tr h="1624810">
                <a:tc>
                  <a:txBody>
                    <a:bodyPr/>
                    <a:lstStyle/>
                    <a:p>
                      <a:pPr marL="285750" indent="-285750">
                        <a:buFont typeface="Arial" panose="020B0604020202020204" pitchFamily="34" charset="0"/>
                        <a:buChar char="•"/>
                      </a:pPr>
                      <a:r>
                        <a:rPr lang="en-GB" sz="900" dirty="0">
                          <a:solidFill>
                            <a:srgbClr val="000000"/>
                          </a:solidFill>
                        </a:rPr>
                        <a:t>Sources of knowledge are identified</a:t>
                      </a:r>
                    </a:p>
                    <a:p>
                      <a:pPr marL="285750" indent="-285750">
                        <a:buFont typeface="Arial" panose="020B0604020202020204" pitchFamily="34" charset="0"/>
                        <a:buChar char="•"/>
                      </a:pPr>
                      <a:r>
                        <a:rPr lang="en-GB" sz="900" dirty="0">
                          <a:solidFill>
                            <a:srgbClr val="000000"/>
                          </a:solidFill>
                        </a:rPr>
                        <a:t>Awareness of your approach and what informs your approach</a:t>
                      </a:r>
                    </a:p>
                    <a:p>
                      <a:pPr marL="285750" indent="-285750">
                        <a:buFont typeface="Arial" panose="020B0604020202020204" pitchFamily="34" charset="0"/>
                        <a:buChar char="•"/>
                      </a:pPr>
                      <a:r>
                        <a:rPr lang="en-GB" sz="900" dirty="0">
                          <a:solidFill>
                            <a:srgbClr val="000000"/>
                          </a:solidFill>
                        </a:rPr>
                        <a:t>Evidence of awareness of your strengths and weaknesses</a:t>
                      </a:r>
                    </a:p>
                    <a:p>
                      <a:pPr marL="285750" indent="-285750">
                        <a:buFont typeface="Arial" panose="020B0604020202020204" pitchFamily="34" charset="0"/>
                        <a:buChar char="•"/>
                      </a:pPr>
                      <a:r>
                        <a:rPr lang="en-GB" sz="900" dirty="0">
                          <a:solidFill>
                            <a:srgbClr val="000000"/>
                          </a:solidFill>
                        </a:rPr>
                        <a:t>Evidence of a constant interest throughout the scheme of keeping up to date with NHS issues, news and developments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900" dirty="0">
                          <a:solidFill>
                            <a:srgbClr val="000000"/>
                          </a:solidFill>
                        </a:rPr>
                        <a:t>Evidence of planning around personal qualities</a:t>
                      </a:r>
                    </a:p>
                    <a:p>
                      <a:pPr marL="171450" indent="-171450">
                        <a:buFont typeface="Arial" panose="020B0604020202020204" pitchFamily="34" charset="0"/>
                        <a:buChar char="•"/>
                      </a:pPr>
                      <a:r>
                        <a:rPr lang="en-GB" sz="900" dirty="0">
                          <a:solidFill>
                            <a:srgbClr val="000000"/>
                          </a:solidFill>
                        </a:rPr>
                        <a:t>Evidence of how self-awareness has been increased</a:t>
                      </a:r>
                    </a:p>
                    <a:p>
                      <a:pPr marL="171450" indent="-171450">
                        <a:buFont typeface="Arial" panose="020B0604020202020204" pitchFamily="34" charset="0"/>
                        <a:buChar char="•"/>
                      </a:pPr>
                      <a:r>
                        <a:rPr lang="en-GB" sz="900" dirty="0">
                          <a:solidFill>
                            <a:srgbClr val="000000"/>
                          </a:solidFill>
                        </a:rPr>
                        <a:t>Evidence on reflection on personal beliefs, values and motivation in relation to working in the NHS</a:t>
                      </a:r>
                    </a:p>
                    <a:p>
                      <a:pPr marL="171450" indent="-171450">
                        <a:buFont typeface="Arial" panose="020B0604020202020204" pitchFamily="34" charset="0"/>
                        <a:buChar char="•"/>
                      </a:pPr>
                      <a:r>
                        <a:rPr lang="en-GB" sz="900" dirty="0">
                          <a:solidFill>
                            <a:srgbClr val="000000"/>
                          </a:solidFill>
                        </a:rPr>
                        <a:t>Evidence that there is a knowledge of NHS code of ethics and values</a:t>
                      </a:r>
                    </a:p>
                    <a:p>
                      <a:pPr marL="171450" indent="-171450">
                        <a:buFont typeface="Arial" panose="020B0604020202020204" pitchFamily="34" charset="0"/>
                        <a:buChar char="•"/>
                      </a:pPr>
                      <a:r>
                        <a:rPr lang="en-GB" sz="900" dirty="0">
                          <a:solidFill>
                            <a:srgbClr val="000000"/>
                          </a:solidFill>
                        </a:rPr>
                        <a:t>Evidence of understanding when mistakes have been made</a:t>
                      </a:r>
                    </a:p>
                    <a:p>
                      <a:pPr marL="171450" indent="-171450">
                        <a:buFont typeface="Arial" panose="020B0604020202020204" pitchFamily="34" charset="0"/>
                        <a:buChar char="•"/>
                      </a:pPr>
                      <a:r>
                        <a:rPr lang="en-GB" sz="900" dirty="0">
                          <a:solidFill>
                            <a:srgbClr val="000000"/>
                          </a:solidFill>
                        </a:rPr>
                        <a:t>Awareness of how you are perceived by others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900" dirty="0">
                          <a:solidFill>
                            <a:srgbClr val="000000"/>
                          </a:solidFill>
                        </a:rPr>
                        <a:t>Sources of wider reading evidenced</a:t>
                      </a:r>
                    </a:p>
                    <a:p>
                      <a:pPr marL="171450" indent="-171450">
                        <a:buFont typeface="Arial" panose="020B0604020202020204" pitchFamily="34" charset="0"/>
                        <a:buChar char="•"/>
                      </a:pPr>
                      <a:r>
                        <a:rPr lang="en-GB" sz="900" dirty="0">
                          <a:solidFill>
                            <a:srgbClr val="000000"/>
                          </a:solidFill>
                        </a:rPr>
                        <a:t>Evidence of flexibility and an adaptive nature</a:t>
                      </a:r>
                    </a:p>
                    <a:p>
                      <a:pPr marL="171450" indent="-171450">
                        <a:buFont typeface="Arial" panose="020B0604020202020204" pitchFamily="34" charset="0"/>
                        <a:buChar char="•"/>
                      </a:pPr>
                      <a:r>
                        <a:rPr lang="en-GB" sz="900" dirty="0">
                          <a:solidFill>
                            <a:srgbClr val="000000"/>
                          </a:solidFill>
                        </a:rPr>
                        <a:t>Evidence of effective delegation</a:t>
                      </a:r>
                    </a:p>
                    <a:p>
                      <a:pPr marL="171450" indent="-171450">
                        <a:buFont typeface="Arial" panose="020B0604020202020204" pitchFamily="34" charset="0"/>
                        <a:buChar char="•"/>
                      </a:pPr>
                      <a:r>
                        <a:rPr lang="en-GB" sz="900" dirty="0">
                          <a:solidFill>
                            <a:srgbClr val="000000"/>
                          </a:solidFill>
                        </a:rPr>
                        <a:t>Evidence of prioritisation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6147952"/>
                  </a:ext>
                </a:extLst>
              </a:tr>
            </a:tbl>
          </a:graphicData>
        </a:graphic>
      </p:graphicFrame>
      <p:sp>
        <p:nvSpPr>
          <p:cNvPr id="4" name="Subtitle 3">
            <a:extLst>
              <a:ext uri="{FF2B5EF4-FFF2-40B4-BE49-F238E27FC236}">
                <a16:creationId xmlns:a16="http://schemas.microsoft.com/office/drawing/2014/main" id="{C58F9410-6EFA-4FB5-923E-29732000458D}"/>
              </a:ext>
            </a:extLst>
          </p:cNvPr>
          <p:cNvSpPr>
            <a:spLocks noGrp="1"/>
          </p:cNvSpPr>
          <p:nvPr>
            <p:ph type="subTitle" idx="10"/>
          </p:nvPr>
        </p:nvSpPr>
        <p:spPr>
          <a:xfrm>
            <a:off x="1485900" y="1646802"/>
            <a:ext cx="6173934" cy="1026114"/>
          </a:xfrm>
        </p:spPr>
        <p:txBody>
          <a:bodyPr>
            <a:normAutofit lnSpcReduction="10000"/>
          </a:bodyPr>
          <a:lstStyle/>
          <a:p>
            <a:r>
              <a:rPr lang="en-GB" sz="900" dirty="0">
                <a:solidFill>
                  <a:srgbClr val="000000"/>
                </a:solidFill>
              </a:rPr>
              <a:t>There is an exception to the rating scale approach for the competencies required in the ‘Developing Personal Qualities’ section.  These eleven competencies will be signed off after the production of a 2000 word (+/- 10%) reflective piece of work, </a:t>
            </a:r>
            <a:r>
              <a:rPr lang="en-GB" sz="900" b="1" dirty="0">
                <a:solidFill>
                  <a:srgbClr val="000000"/>
                </a:solidFill>
              </a:rPr>
              <a:t>completed by trainees during their last twelve months on the Scheme</a:t>
            </a:r>
            <a:r>
              <a:rPr lang="en-GB" sz="900" dirty="0">
                <a:solidFill>
                  <a:srgbClr val="000000"/>
                </a:solidFill>
              </a:rPr>
              <a:t>.  This reflective piece should focus on all eleven competencies and the trainee is expected to provide evidence, either through referencing work they have produced or through reflecting on examples of where they believe they have demonstrated and developed certain behaviours and personal qualities such as these.  When providing evidence, trainees are advised to consider the following criteria in addition to any information they wish to provide.</a:t>
            </a:r>
          </a:p>
        </p:txBody>
      </p:sp>
      <p:sp>
        <p:nvSpPr>
          <p:cNvPr id="6" name="TextBox 5">
            <a:extLst>
              <a:ext uri="{FF2B5EF4-FFF2-40B4-BE49-F238E27FC236}">
                <a16:creationId xmlns:a16="http://schemas.microsoft.com/office/drawing/2014/main" id="{DFB4A690-7324-4CB5-898B-A9BB6879BC0B}"/>
              </a:ext>
            </a:extLst>
          </p:cNvPr>
          <p:cNvSpPr txBox="1"/>
          <p:nvPr/>
        </p:nvSpPr>
        <p:spPr>
          <a:xfrm>
            <a:off x="1485900" y="4935940"/>
            <a:ext cx="6172200" cy="923330"/>
          </a:xfrm>
          <a:prstGeom prst="rect">
            <a:avLst/>
          </a:prstGeom>
          <a:noFill/>
        </p:spPr>
        <p:txBody>
          <a:bodyPr wrap="square" rtlCol="0">
            <a:spAutoFit/>
          </a:bodyPr>
          <a:lstStyle/>
          <a:p>
            <a:pPr fontAlgn="base">
              <a:spcBef>
                <a:spcPct val="0"/>
              </a:spcBef>
              <a:spcAft>
                <a:spcPct val="0"/>
              </a:spcAft>
            </a:pPr>
            <a:r>
              <a:rPr lang="en-GB" sz="900" dirty="0">
                <a:solidFill>
                  <a:srgbClr val="000000"/>
                </a:solidFill>
                <a:latin typeface="Arial" charset="0"/>
                <a:cs typeface="Arial" charset="0"/>
              </a:rPr>
              <a:t>Once completed, trainees must upload their personal qualities reflective piece on to Geni and arrange to review the piece with their Placement Manager.  The manager is responsible for signing off the competencies in the Personal Qualities section once both the trainee and the manager have had an opportunity to discuss the reflective piece.</a:t>
            </a:r>
          </a:p>
          <a:p>
            <a:pPr fontAlgn="base">
              <a:spcBef>
                <a:spcPct val="0"/>
              </a:spcBef>
              <a:spcAft>
                <a:spcPct val="0"/>
              </a:spcAft>
            </a:pPr>
            <a:endParaRPr lang="en-GB" sz="900" dirty="0">
              <a:solidFill>
                <a:srgbClr val="000000"/>
              </a:solidFill>
              <a:latin typeface="Arial" charset="0"/>
              <a:cs typeface="Arial" charset="0"/>
            </a:endParaRPr>
          </a:p>
          <a:p>
            <a:pPr fontAlgn="base">
              <a:spcBef>
                <a:spcPct val="0"/>
              </a:spcBef>
              <a:spcAft>
                <a:spcPct val="0"/>
              </a:spcAft>
            </a:pPr>
            <a:r>
              <a:rPr lang="en-GB" sz="900" dirty="0">
                <a:solidFill>
                  <a:srgbClr val="000000"/>
                </a:solidFill>
                <a:latin typeface="Arial" charset="0"/>
                <a:cs typeface="Arial" charset="0"/>
              </a:rPr>
              <a:t>The competencies within the ‘Developing Personal Qualities’ section are either at a status of achieved or not achieved, there is no rating scale.</a:t>
            </a:r>
          </a:p>
        </p:txBody>
      </p:sp>
    </p:spTree>
    <p:extLst>
      <p:ext uri="{BB962C8B-B14F-4D97-AF65-F5344CB8AC3E}">
        <p14:creationId xmlns:p14="http://schemas.microsoft.com/office/powerpoint/2010/main" val="3127425120"/>
      </p:ext>
    </p:extLst>
  </p:cSld>
  <p:clrMapOvr>
    <a:masterClrMapping/>
  </p:clrMapOvr>
</p:sld>
</file>

<file path=ppt/theme/theme1.xml><?xml version="1.0" encoding="utf-8"?>
<a:theme xmlns:a="http://schemas.openxmlformats.org/drawingml/2006/main" name="Continuation Slide">
  <a:themeElements>
    <a:clrScheme name="Corporate/Generic Colour Scheme">
      <a:dk1>
        <a:srgbClr val="2F164E"/>
      </a:dk1>
      <a:lt1>
        <a:srgbClr val="FFFFFF"/>
      </a:lt1>
      <a:dk2>
        <a:srgbClr val="2F164E"/>
      </a:dk2>
      <a:lt2>
        <a:srgbClr val="EEECE1"/>
      </a:lt2>
      <a:accent1>
        <a:srgbClr val="56428B"/>
      </a:accent1>
      <a:accent2>
        <a:srgbClr val="A5A5A5"/>
      </a:accent2>
      <a:accent3>
        <a:srgbClr val="71716C"/>
      </a:accent3>
      <a:accent4>
        <a:srgbClr val="D8D8D8"/>
      </a:accent4>
      <a:accent5>
        <a:srgbClr val="FFFFFF"/>
      </a:accent5>
      <a:accent6>
        <a:srgbClr val="2F164E"/>
      </a:accent6>
      <a:hlink>
        <a:srgbClr val="56428B"/>
      </a:hlink>
      <a:folHlink>
        <a:srgbClr val="97979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349</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Continuation Slide</vt:lpstr>
      <vt:lpstr>Section One Competencies – Personal Qualities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One Competencies – Personal Qualities</dc:title>
  <dc:creator>Adrian Wickham</dc:creator>
  <cp:lastModifiedBy>Laura Briscoe</cp:lastModifiedBy>
  <cp:revision>1</cp:revision>
  <dcterms:created xsi:type="dcterms:W3CDTF">2018-07-31T08:09:01Z</dcterms:created>
  <dcterms:modified xsi:type="dcterms:W3CDTF">2019-07-24T08:38:08Z</dcterms:modified>
</cp:coreProperties>
</file>