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1"/>
  </p:notesMasterIdLst>
  <p:handoutMasterIdLst>
    <p:handoutMasterId r:id="rId52"/>
  </p:handoutMasterIdLst>
  <p:sldIdLst>
    <p:sldId id="306" r:id="rId5"/>
    <p:sldId id="331" r:id="rId6"/>
    <p:sldId id="329" r:id="rId7"/>
    <p:sldId id="308" r:id="rId8"/>
    <p:sldId id="307" r:id="rId9"/>
    <p:sldId id="314" r:id="rId10"/>
    <p:sldId id="332" r:id="rId11"/>
    <p:sldId id="309" r:id="rId12"/>
    <p:sldId id="311" r:id="rId13"/>
    <p:sldId id="310" r:id="rId14"/>
    <p:sldId id="333" r:id="rId15"/>
    <p:sldId id="312" r:id="rId16"/>
    <p:sldId id="590" r:id="rId17"/>
    <p:sldId id="315" r:id="rId18"/>
    <p:sldId id="334" r:id="rId19"/>
    <p:sldId id="317" r:id="rId20"/>
    <p:sldId id="319" r:id="rId21"/>
    <p:sldId id="336" r:id="rId22"/>
    <p:sldId id="325" r:id="rId23"/>
    <p:sldId id="584" r:id="rId24"/>
    <p:sldId id="346" r:id="rId25"/>
    <p:sldId id="337" r:id="rId26"/>
    <p:sldId id="323" r:id="rId27"/>
    <p:sldId id="588" r:id="rId28"/>
    <p:sldId id="324" r:id="rId29"/>
    <p:sldId id="341" r:id="rId30"/>
    <p:sldId id="276" r:id="rId31"/>
    <p:sldId id="275" r:id="rId32"/>
    <p:sldId id="273" r:id="rId33"/>
    <p:sldId id="272" r:id="rId34"/>
    <p:sldId id="271" r:id="rId35"/>
    <p:sldId id="270" r:id="rId36"/>
    <p:sldId id="269" r:id="rId37"/>
    <p:sldId id="268" r:id="rId38"/>
    <p:sldId id="267" r:id="rId39"/>
    <p:sldId id="266" r:id="rId40"/>
    <p:sldId id="265" r:id="rId41"/>
    <p:sldId id="264" r:id="rId42"/>
    <p:sldId id="263" r:id="rId43"/>
    <p:sldId id="262" r:id="rId44"/>
    <p:sldId id="261" r:id="rId45"/>
    <p:sldId id="260" r:id="rId46"/>
    <p:sldId id="259" r:id="rId47"/>
    <p:sldId id="258" r:id="rId48"/>
    <p:sldId id="257" r:id="rId49"/>
    <p:sldId id="256" r:id="rId5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loe Newton" initials="CN" lastIdx="13" clrIdx="0"/>
  <p:cmAuthor id="2" name="Newton Chloe" initials="NC" lastIdx="20" clrIdx="1"/>
  <p:cmAuthor id="3" name="Sajidah Ahmad" initials="SA" lastIdx="3" clrIdx="2">
    <p:extLst>
      <p:ext uri="{19B8F6BF-5375-455C-9EA6-DF929625EA0E}">
        <p15:presenceInfo xmlns:p15="http://schemas.microsoft.com/office/powerpoint/2012/main" userId="S-1-5-21-65211305-1932272916-2976581339-267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05E"/>
    <a:srgbClr val="F0874C"/>
    <a:srgbClr val="87C8D9"/>
    <a:srgbClr val="3D5567"/>
    <a:srgbClr val="005EB8"/>
    <a:srgbClr val="009DB3"/>
    <a:srgbClr val="8852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commentAuthors" Target="commentAuthor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1" Type="http://schemas.openxmlformats.org/officeDocument/2006/relationships/hyperlink" Target="mailto:aspire.together@nhs.net"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aspire.together@nhs.net"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C24AE9-02A4-4656-BA32-A763287BE549}" type="doc">
      <dgm:prSet loTypeId="urn:microsoft.com/office/officeart/2009/3/layout/SubStepProcess" loCatId="process" qsTypeId="urn:microsoft.com/office/officeart/2005/8/quickstyle/simple4" qsCatId="simple" csTypeId="urn:microsoft.com/office/officeart/2005/8/colors/colorful1" csCatId="colorful" phldr="1"/>
      <dgm:spPr/>
      <dgm:t>
        <a:bodyPr/>
        <a:lstStyle/>
        <a:p>
          <a:endParaRPr lang="en-GB"/>
        </a:p>
      </dgm:t>
    </dgm:pt>
    <dgm:pt modelId="{70DABA7C-7141-40D5-8EA0-F3051540B69F}">
      <dgm:prSet phldrT="[Text]" custT="1"/>
      <dgm:spPr/>
      <dgm:t>
        <a:bodyPr/>
        <a:lstStyle/>
        <a:p>
          <a:endParaRPr lang="en-US" sz="1600" b="1"/>
        </a:p>
        <a:p>
          <a:r>
            <a:rPr lang="en-US" sz="1600" b="1"/>
            <a:t>Nomination Window Opens</a:t>
          </a:r>
        </a:p>
        <a:p>
          <a:endParaRPr lang="en-GB" sz="1300"/>
        </a:p>
      </dgm:t>
    </dgm:pt>
    <dgm:pt modelId="{B1F9F76B-5D14-4AF7-A506-0F75F5C55C12}" type="parTrans" cxnId="{F0FC5C1A-7DA6-48DB-830D-9206C4971A6B}">
      <dgm:prSet/>
      <dgm:spPr/>
      <dgm:t>
        <a:bodyPr/>
        <a:lstStyle/>
        <a:p>
          <a:endParaRPr lang="en-GB"/>
        </a:p>
      </dgm:t>
    </dgm:pt>
    <dgm:pt modelId="{8A11973E-D2A8-4134-8190-F28578C12EAA}" type="sibTrans" cxnId="{F0FC5C1A-7DA6-48DB-830D-9206C4971A6B}">
      <dgm:prSet/>
      <dgm:spPr/>
      <dgm:t>
        <a:bodyPr/>
        <a:lstStyle/>
        <a:p>
          <a:endParaRPr lang="en-GB"/>
        </a:p>
      </dgm:t>
    </dgm:pt>
    <dgm:pt modelId="{B998C242-2EE1-44F7-9DED-629F052B4C39}">
      <dgm:prSet phldrT="[Text]" custT="1"/>
      <dgm:spPr/>
      <dgm:t>
        <a:bodyPr anchor="ctr"/>
        <a:lstStyle/>
        <a:p>
          <a:pPr algn="l"/>
          <a:endParaRPr lang="en-GB" sz="600" b="0" u="sng" dirty="0"/>
        </a:p>
        <a:p>
          <a:pPr algn="l"/>
          <a:endParaRPr lang="en-GB" sz="1200" b="0" u="sng" dirty="0"/>
        </a:p>
        <a:p>
          <a:pPr algn="l"/>
          <a:r>
            <a:rPr lang="en-GB" sz="1200" b="1" u="sng" dirty="0"/>
            <a:t>MANAGERS</a:t>
          </a:r>
        </a:p>
        <a:p>
          <a:pPr algn="l"/>
          <a:r>
            <a:rPr lang="en-GB" sz="1200" b="0" dirty="0"/>
            <a:t>1. Hold a Talent Conversation with your aspirant director/s</a:t>
          </a:r>
        </a:p>
        <a:p>
          <a:pPr algn="l"/>
          <a:r>
            <a:rPr lang="en-GB" sz="1200" b="0" dirty="0"/>
            <a:t>2. Review eligibility criteria the Success Profile</a:t>
          </a:r>
        </a:p>
        <a:p>
          <a:pPr algn="l"/>
          <a:r>
            <a:rPr lang="en-GB" sz="1200" b="0" dirty="0"/>
            <a:t>3. Encourage individual to complete the Nomination Form </a:t>
          </a:r>
        </a:p>
        <a:p>
          <a:pPr algn="l"/>
          <a:endParaRPr lang="en-GB" sz="600" b="0" dirty="0"/>
        </a:p>
        <a:p>
          <a:pPr algn="l"/>
          <a:endParaRPr lang="en-GB" sz="600" b="0" dirty="0"/>
        </a:p>
      </dgm:t>
    </dgm:pt>
    <dgm:pt modelId="{5D2385C7-F27D-4F0B-B083-720678AA9005}" type="parTrans" cxnId="{069526DB-783D-43B7-B505-0AEE8BAB0A4C}">
      <dgm:prSet/>
      <dgm:spPr/>
      <dgm:t>
        <a:bodyPr/>
        <a:lstStyle/>
        <a:p>
          <a:endParaRPr lang="en-GB"/>
        </a:p>
      </dgm:t>
    </dgm:pt>
    <dgm:pt modelId="{85BA882B-9150-49D3-A97D-D97C792C5FF0}" type="sibTrans" cxnId="{069526DB-783D-43B7-B505-0AEE8BAB0A4C}">
      <dgm:prSet/>
      <dgm:spPr/>
      <dgm:t>
        <a:bodyPr/>
        <a:lstStyle/>
        <a:p>
          <a:endParaRPr lang="en-GB"/>
        </a:p>
      </dgm:t>
    </dgm:pt>
    <dgm:pt modelId="{EEC2B755-DDAE-42C8-A270-E7EB9B3F033D}">
      <dgm:prSet phldrT="[Text]" custT="1"/>
      <dgm:spPr/>
      <dgm:t>
        <a:bodyPr anchor="ctr"/>
        <a:lstStyle/>
        <a:p>
          <a:pPr algn="l"/>
          <a:r>
            <a:rPr lang="en-GB" sz="1200" b="1" u="sng" dirty="0"/>
            <a:t>INDIVIDUALS</a:t>
          </a:r>
        </a:p>
        <a:p>
          <a:pPr algn="l"/>
          <a:r>
            <a:rPr lang="en-GB" sz="1200" b="0" u="none" dirty="0">
              <a:cs typeface="Arial"/>
            </a:rPr>
            <a:t>1. Review eligibility criteria and Success profile</a:t>
          </a:r>
        </a:p>
        <a:p>
          <a:pPr algn="l"/>
          <a:r>
            <a:rPr lang="en-GB" sz="1200" b="0" u="none" dirty="0">
              <a:cs typeface="Arial"/>
            </a:rPr>
            <a:t>2. Hold a talent conversation with your Nominated Senior Leader</a:t>
          </a:r>
        </a:p>
        <a:p>
          <a:pPr algn="l"/>
          <a:r>
            <a:rPr lang="en-GB" sz="1200" b="0" u="none" dirty="0">
              <a:cs typeface="Arial"/>
            </a:rPr>
            <a:t>3. Complete your Nomination Form</a:t>
          </a:r>
        </a:p>
        <a:p>
          <a:pPr algn="l"/>
          <a:endParaRPr lang="en-GB" sz="1200" dirty="0"/>
        </a:p>
      </dgm:t>
    </dgm:pt>
    <dgm:pt modelId="{46AC5C37-4378-4070-8DDE-EF41253EB911}" type="parTrans" cxnId="{E6D0DC07-1B77-41F9-91D3-235000331F53}">
      <dgm:prSet/>
      <dgm:spPr/>
      <dgm:t>
        <a:bodyPr/>
        <a:lstStyle/>
        <a:p>
          <a:endParaRPr lang="en-GB"/>
        </a:p>
      </dgm:t>
    </dgm:pt>
    <dgm:pt modelId="{1F7C6DEF-31F0-43E9-9873-594614985DAC}" type="sibTrans" cxnId="{E6D0DC07-1B77-41F9-91D3-235000331F53}">
      <dgm:prSet/>
      <dgm:spPr/>
      <dgm:t>
        <a:bodyPr/>
        <a:lstStyle/>
        <a:p>
          <a:endParaRPr lang="en-GB"/>
        </a:p>
      </dgm:t>
    </dgm:pt>
    <dgm:pt modelId="{A82B6E5B-E6B0-4548-B66A-8DD4DF8D10CB}">
      <dgm:prSet phldrT="[Text]" custT="1"/>
      <dgm:spPr/>
      <dgm:t>
        <a:bodyPr/>
        <a:lstStyle/>
        <a:p>
          <a:r>
            <a:rPr lang="en-GB" sz="1400" b="1" u="sng" dirty="0"/>
            <a:t>Organisation Nomination</a:t>
          </a:r>
        </a:p>
        <a:p>
          <a:endParaRPr lang="en-GB" sz="1400" b="1" u="sng" dirty="0"/>
        </a:p>
        <a:p>
          <a:r>
            <a:rPr lang="en-GB" sz="1400" b="1" dirty="0"/>
            <a:t>Nomination Form forwarded to CEO / AO for confirmation</a:t>
          </a:r>
          <a:r>
            <a:rPr lang="en-GB" sz="1400" b="1" dirty="0">
              <a:cs typeface="Arial"/>
            </a:rPr>
            <a:t> and submission to </a:t>
          </a:r>
          <a:r>
            <a:rPr lang="en-GB" sz="1400" b="1" dirty="0">
              <a:cs typeface="Arial"/>
              <a:hlinkClick xmlns:r="http://schemas.openxmlformats.org/officeDocument/2006/relationships" r:id="rId1"/>
            </a:rPr>
            <a:t>aspire.togethersouth-west@nhs.net</a:t>
          </a:r>
          <a:r>
            <a:rPr lang="en-GB" sz="1400" b="1" dirty="0">
              <a:cs typeface="Arial"/>
            </a:rPr>
            <a:t> </a:t>
          </a:r>
          <a:endParaRPr lang="en-GB" sz="1400" dirty="0"/>
        </a:p>
      </dgm:t>
    </dgm:pt>
    <dgm:pt modelId="{F90AC2B3-2209-4EFD-8E1A-333F7169D831}" type="parTrans" cxnId="{D3326983-28B6-45CE-BCC1-BF176D0C1E15}">
      <dgm:prSet/>
      <dgm:spPr/>
      <dgm:t>
        <a:bodyPr/>
        <a:lstStyle/>
        <a:p>
          <a:endParaRPr lang="en-GB"/>
        </a:p>
      </dgm:t>
    </dgm:pt>
    <dgm:pt modelId="{BFEA5F25-36C1-457F-9788-5DE02F8AA22F}" type="sibTrans" cxnId="{D3326983-28B6-45CE-BCC1-BF176D0C1E15}">
      <dgm:prSet/>
      <dgm:spPr/>
      <dgm:t>
        <a:bodyPr/>
        <a:lstStyle/>
        <a:p>
          <a:endParaRPr lang="en-GB"/>
        </a:p>
      </dgm:t>
    </dgm:pt>
    <dgm:pt modelId="{59A587D9-8FE5-4601-8E48-94CB515521D3}">
      <dgm:prSet phldrT="[Text]" custT="1"/>
      <dgm:spPr/>
      <dgm:t>
        <a:bodyPr/>
        <a:lstStyle/>
        <a:p>
          <a:r>
            <a:rPr lang="en-GB" sz="1400" b="1" u="sng" dirty="0"/>
            <a:t>Self Nomination</a:t>
          </a:r>
        </a:p>
        <a:p>
          <a:endParaRPr lang="en-GB" sz="1400" b="1" u="sng" dirty="0"/>
        </a:p>
        <a:p>
          <a:r>
            <a:rPr lang="en-GB" sz="1400" b="1" dirty="0"/>
            <a:t>Nomination form forwarded to:</a:t>
          </a:r>
        </a:p>
        <a:p>
          <a:r>
            <a:rPr lang="en-GB" sz="1400" b="1" dirty="0">
              <a:hlinkClick xmlns:r="http://schemas.openxmlformats.org/officeDocument/2006/relationships" r:id="rId1"/>
            </a:rPr>
            <a:t>aspire.togethersouth-west@nhs.net</a:t>
          </a:r>
          <a:r>
            <a:rPr lang="en-GB" sz="1400" b="1" dirty="0"/>
            <a:t> </a:t>
          </a:r>
          <a:endParaRPr lang="en-GB" sz="1300" dirty="0"/>
        </a:p>
      </dgm:t>
    </dgm:pt>
    <dgm:pt modelId="{EBFB8202-4BA7-47D8-BD02-88CDFC5F6E92}" type="parTrans" cxnId="{5609D56C-0D69-4789-9509-797C1A5461F0}">
      <dgm:prSet/>
      <dgm:spPr/>
      <dgm:t>
        <a:bodyPr/>
        <a:lstStyle/>
        <a:p>
          <a:endParaRPr lang="en-GB"/>
        </a:p>
      </dgm:t>
    </dgm:pt>
    <dgm:pt modelId="{4EF991E7-4060-4C64-9331-10941EE50C06}" type="sibTrans" cxnId="{5609D56C-0D69-4789-9509-797C1A5461F0}">
      <dgm:prSet/>
      <dgm:spPr/>
      <dgm:t>
        <a:bodyPr/>
        <a:lstStyle/>
        <a:p>
          <a:endParaRPr lang="en-GB"/>
        </a:p>
      </dgm:t>
    </dgm:pt>
    <dgm:pt modelId="{7B1388EC-097D-4626-9922-E7418A6FF14B}" type="pres">
      <dgm:prSet presAssocID="{24C24AE9-02A4-4656-BA32-A763287BE549}" presName="Name0" presStyleCnt="0">
        <dgm:presLayoutVars>
          <dgm:chMax val="7"/>
          <dgm:dir/>
          <dgm:animOne val="branch"/>
        </dgm:presLayoutVars>
      </dgm:prSet>
      <dgm:spPr/>
    </dgm:pt>
    <dgm:pt modelId="{CDE81E09-AFF4-454B-9017-686763512AC5}" type="pres">
      <dgm:prSet presAssocID="{70DABA7C-7141-40D5-8EA0-F3051540B69F}" presName="parTx1" presStyleLbl="node1" presStyleIdx="0" presStyleCnt="3" custScaleX="96965" custScaleY="98852"/>
      <dgm:spPr/>
    </dgm:pt>
    <dgm:pt modelId="{3F56AD89-811B-4E63-B03C-9F27E911E667}" type="pres">
      <dgm:prSet presAssocID="{70DABA7C-7141-40D5-8EA0-F3051540B69F}" presName="spPre1" presStyleCnt="0"/>
      <dgm:spPr/>
    </dgm:pt>
    <dgm:pt modelId="{66A4033B-1D9B-4C78-AB25-BB2BA71D6DD0}" type="pres">
      <dgm:prSet presAssocID="{70DABA7C-7141-40D5-8EA0-F3051540B69F}" presName="chLin1" presStyleCnt="0"/>
      <dgm:spPr/>
    </dgm:pt>
    <dgm:pt modelId="{67755712-2EA3-4F45-B55C-EB89409290EC}" type="pres">
      <dgm:prSet presAssocID="{5D2385C7-F27D-4F0B-B083-720678AA9005}" presName="Name11" presStyleLbl="parChTrans1D1" presStyleIdx="0" presStyleCnt="8"/>
      <dgm:spPr/>
    </dgm:pt>
    <dgm:pt modelId="{9F62FEBB-B046-4146-AE2F-DB8EEBD91ED8}" type="pres">
      <dgm:prSet presAssocID="{5D2385C7-F27D-4F0B-B083-720678AA9005}" presName="Name31" presStyleLbl="parChTrans1D1" presStyleIdx="1" presStyleCnt="8"/>
      <dgm:spPr/>
    </dgm:pt>
    <dgm:pt modelId="{5C2FCED3-C7D9-48E0-B697-8F8DFD65375B}" type="pres">
      <dgm:prSet presAssocID="{B998C242-2EE1-44F7-9DED-629F052B4C39}" presName="txAndLines1" presStyleCnt="0"/>
      <dgm:spPr/>
    </dgm:pt>
    <dgm:pt modelId="{83A40000-A094-418C-9429-2B3A2BE27F07}" type="pres">
      <dgm:prSet presAssocID="{B998C242-2EE1-44F7-9DED-629F052B4C39}" presName="anchor1" presStyleCnt="0"/>
      <dgm:spPr/>
    </dgm:pt>
    <dgm:pt modelId="{245E870E-1689-4F2E-84F1-395BDE06CDAF}" type="pres">
      <dgm:prSet presAssocID="{B998C242-2EE1-44F7-9DED-629F052B4C39}" presName="backup1" presStyleCnt="0"/>
      <dgm:spPr/>
    </dgm:pt>
    <dgm:pt modelId="{02E4E2D5-612D-41F0-AB6D-228EA9DA60C1}" type="pres">
      <dgm:prSet presAssocID="{B998C242-2EE1-44F7-9DED-629F052B4C39}" presName="preLine1" presStyleLbl="parChTrans1D1" presStyleIdx="2" presStyleCnt="8"/>
      <dgm:spPr/>
    </dgm:pt>
    <dgm:pt modelId="{099050A9-ABE6-411F-B649-3CA50F514E0D}" type="pres">
      <dgm:prSet presAssocID="{B998C242-2EE1-44F7-9DED-629F052B4C39}" presName="desTx1" presStyleLbl="revTx" presStyleIdx="0" presStyleCnt="0" custScaleX="404348" custScaleY="606338" custLinFactNeighborX="56568" custLinFactNeighborY="-42007">
        <dgm:presLayoutVars>
          <dgm:bulletEnabled val="1"/>
        </dgm:presLayoutVars>
      </dgm:prSet>
      <dgm:spPr/>
    </dgm:pt>
    <dgm:pt modelId="{8D10923A-73E0-46DD-9692-9FC38EE0A70F}" type="pres">
      <dgm:prSet presAssocID="{B998C242-2EE1-44F7-9DED-629F052B4C39}" presName="postLine1" presStyleLbl="parChTrans1D1" presStyleIdx="3" presStyleCnt="8"/>
      <dgm:spPr/>
    </dgm:pt>
    <dgm:pt modelId="{8B999451-672D-42B1-B7D5-D2F3075C8236}" type="pres">
      <dgm:prSet presAssocID="{46AC5C37-4378-4070-8DDE-EF41253EB911}" presName="Name11" presStyleLbl="parChTrans1D1" presStyleIdx="4" presStyleCnt="8"/>
      <dgm:spPr/>
    </dgm:pt>
    <dgm:pt modelId="{358C3282-3A4A-4B85-AC00-F18AF7078B5C}" type="pres">
      <dgm:prSet presAssocID="{46AC5C37-4378-4070-8DDE-EF41253EB911}" presName="Name31" presStyleLbl="parChTrans1D1" presStyleIdx="5" presStyleCnt="8"/>
      <dgm:spPr/>
    </dgm:pt>
    <dgm:pt modelId="{CC294E37-B24D-487E-AD1F-5C1C329EE1BF}" type="pres">
      <dgm:prSet presAssocID="{EEC2B755-DDAE-42C8-A270-E7EB9B3F033D}" presName="txAndLines1" presStyleCnt="0"/>
      <dgm:spPr/>
    </dgm:pt>
    <dgm:pt modelId="{A7E4F286-48DB-4AD0-9393-F00F4E2106A0}" type="pres">
      <dgm:prSet presAssocID="{EEC2B755-DDAE-42C8-A270-E7EB9B3F033D}" presName="anchor1" presStyleCnt="0"/>
      <dgm:spPr/>
    </dgm:pt>
    <dgm:pt modelId="{5F42C33D-8037-4A40-97C3-DAA759F45BFD}" type="pres">
      <dgm:prSet presAssocID="{EEC2B755-DDAE-42C8-A270-E7EB9B3F033D}" presName="backup1" presStyleCnt="0"/>
      <dgm:spPr/>
    </dgm:pt>
    <dgm:pt modelId="{0FDA0870-FB40-438A-B442-D514D5284468}" type="pres">
      <dgm:prSet presAssocID="{EEC2B755-DDAE-42C8-A270-E7EB9B3F033D}" presName="preLine1" presStyleLbl="parChTrans1D1" presStyleIdx="6" presStyleCnt="8"/>
      <dgm:spPr/>
    </dgm:pt>
    <dgm:pt modelId="{881BBA13-1EFB-4E46-BEB6-9DB0E86B72C9}" type="pres">
      <dgm:prSet presAssocID="{EEC2B755-DDAE-42C8-A270-E7EB9B3F033D}" presName="desTx1" presStyleLbl="revTx" presStyleIdx="0" presStyleCnt="0" custScaleY="159652" custLinFactNeighborX="-10323" custLinFactNeighborY="14149">
        <dgm:presLayoutVars>
          <dgm:bulletEnabled val="1"/>
        </dgm:presLayoutVars>
      </dgm:prSet>
      <dgm:spPr/>
    </dgm:pt>
    <dgm:pt modelId="{A88A180C-5A2C-422D-B71A-2BA9EA5DFDB2}" type="pres">
      <dgm:prSet presAssocID="{EEC2B755-DDAE-42C8-A270-E7EB9B3F033D}" presName="postLine1" presStyleLbl="parChTrans1D1" presStyleIdx="7" presStyleCnt="8"/>
      <dgm:spPr/>
    </dgm:pt>
    <dgm:pt modelId="{E8016CC9-8FE9-442D-97C4-19506D452A3B}" type="pres">
      <dgm:prSet presAssocID="{70DABA7C-7141-40D5-8EA0-F3051540B69F}" presName="spPost1" presStyleCnt="0"/>
      <dgm:spPr/>
    </dgm:pt>
    <dgm:pt modelId="{BDA7489D-05A1-466D-98CE-4A8A26A9A788}" type="pres">
      <dgm:prSet presAssocID="{A82B6E5B-E6B0-4548-B66A-8DD4DF8D10CB}" presName="parTx2" presStyleLbl="node1" presStyleIdx="1" presStyleCnt="3"/>
      <dgm:spPr/>
    </dgm:pt>
    <dgm:pt modelId="{586FA678-FE32-442E-B431-7F409D8FB566}" type="pres">
      <dgm:prSet presAssocID="{59A587D9-8FE5-4601-8E48-94CB515521D3}" presName="parTx3" presStyleLbl="node1" presStyleIdx="2" presStyleCnt="3"/>
      <dgm:spPr/>
    </dgm:pt>
  </dgm:ptLst>
  <dgm:cxnLst>
    <dgm:cxn modelId="{E6D0DC07-1B77-41F9-91D3-235000331F53}" srcId="{70DABA7C-7141-40D5-8EA0-F3051540B69F}" destId="{EEC2B755-DDAE-42C8-A270-E7EB9B3F033D}" srcOrd="1" destOrd="0" parTransId="{46AC5C37-4378-4070-8DDE-EF41253EB911}" sibTransId="{1F7C6DEF-31F0-43E9-9873-594614985DAC}"/>
    <dgm:cxn modelId="{5AF9F007-0DD5-464B-AC6D-19F98E278BDA}" type="presOf" srcId="{70DABA7C-7141-40D5-8EA0-F3051540B69F}" destId="{CDE81E09-AFF4-454B-9017-686763512AC5}" srcOrd="0" destOrd="0" presId="urn:microsoft.com/office/officeart/2009/3/layout/SubStepProcess"/>
    <dgm:cxn modelId="{BFB14B09-56B8-44ED-814A-D2188CDC7ACA}" type="presOf" srcId="{EEC2B755-DDAE-42C8-A270-E7EB9B3F033D}" destId="{881BBA13-1EFB-4E46-BEB6-9DB0E86B72C9}" srcOrd="0" destOrd="0" presId="urn:microsoft.com/office/officeart/2009/3/layout/SubStepProcess"/>
    <dgm:cxn modelId="{E73DC70C-8E22-4436-83FC-57C22D17AB9B}" type="presOf" srcId="{59A587D9-8FE5-4601-8E48-94CB515521D3}" destId="{586FA678-FE32-442E-B431-7F409D8FB566}" srcOrd="0" destOrd="0" presId="urn:microsoft.com/office/officeart/2009/3/layout/SubStepProcess"/>
    <dgm:cxn modelId="{5CC4120E-AA1C-4044-AC2A-1CECEAE59369}" type="presOf" srcId="{B998C242-2EE1-44F7-9DED-629F052B4C39}" destId="{099050A9-ABE6-411F-B649-3CA50F514E0D}" srcOrd="0" destOrd="0" presId="urn:microsoft.com/office/officeart/2009/3/layout/SubStepProcess"/>
    <dgm:cxn modelId="{F0FC5C1A-7DA6-48DB-830D-9206C4971A6B}" srcId="{24C24AE9-02A4-4656-BA32-A763287BE549}" destId="{70DABA7C-7141-40D5-8EA0-F3051540B69F}" srcOrd="0" destOrd="0" parTransId="{B1F9F76B-5D14-4AF7-A506-0F75F5C55C12}" sibTransId="{8A11973E-D2A8-4134-8190-F28578C12EAA}"/>
    <dgm:cxn modelId="{5609D56C-0D69-4789-9509-797C1A5461F0}" srcId="{24C24AE9-02A4-4656-BA32-A763287BE549}" destId="{59A587D9-8FE5-4601-8E48-94CB515521D3}" srcOrd="2" destOrd="0" parTransId="{EBFB8202-4BA7-47D8-BD02-88CDFC5F6E92}" sibTransId="{4EF991E7-4060-4C64-9331-10941EE50C06}"/>
    <dgm:cxn modelId="{D3326983-28B6-45CE-BCC1-BF176D0C1E15}" srcId="{24C24AE9-02A4-4656-BA32-A763287BE549}" destId="{A82B6E5B-E6B0-4548-B66A-8DD4DF8D10CB}" srcOrd="1" destOrd="0" parTransId="{F90AC2B3-2209-4EFD-8E1A-333F7169D831}" sibTransId="{BFEA5F25-36C1-457F-9788-5DE02F8AA22F}"/>
    <dgm:cxn modelId="{069526DB-783D-43B7-B505-0AEE8BAB0A4C}" srcId="{70DABA7C-7141-40D5-8EA0-F3051540B69F}" destId="{B998C242-2EE1-44F7-9DED-629F052B4C39}" srcOrd="0" destOrd="0" parTransId="{5D2385C7-F27D-4F0B-B083-720678AA9005}" sibTransId="{85BA882B-9150-49D3-A97D-D97C792C5FF0}"/>
    <dgm:cxn modelId="{B4F5C4E7-888C-4C4E-AD2C-897B9D31B80E}" type="presOf" srcId="{24C24AE9-02A4-4656-BA32-A763287BE549}" destId="{7B1388EC-097D-4626-9922-E7418A6FF14B}" srcOrd="0" destOrd="0" presId="urn:microsoft.com/office/officeart/2009/3/layout/SubStepProcess"/>
    <dgm:cxn modelId="{E671D0F6-9F15-4C89-BD67-FAA7E308B3F6}" type="presOf" srcId="{A82B6E5B-E6B0-4548-B66A-8DD4DF8D10CB}" destId="{BDA7489D-05A1-466D-98CE-4A8A26A9A788}" srcOrd="0" destOrd="0" presId="urn:microsoft.com/office/officeart/2009/3/layout/SubStepProcess"/>
    <dgm:cxn modelId="{C2C75EFD-DFBB-4311-A51D-3CF82884B7A8}" type="presParOf" srcId="{7B1388EC-097D-4626-9922-E7418A6FF14B}" destId="{CDE81E09-AFF4-454B-9017-686763512AC5}" srcOrd="0" destOrd="0" presId="urn:microsoft.com/office/officeart/2009/3/layout/SubStepProcess"/>
    <dgm:cxn modelId="{83541E35-B459-4A3F-A99A-A5CEC2A8466B}" type="presParOf" srcId="{7B1388EC-097D-4626-9922-E7418A6FF14B}" destId="{3F56AD89-811B-4E63-B03C-9F27E911E667}" srcOrd="1" destOrd="0" presId="urn:microsoft.com/office/officeart/2009/3/layout/SubStepProcess"/>
    <dgm:cxn modelId="{89A425F9-2681-4CA1-85C8-9858E5F0A033}" type="presParOf" srcId="{7B1388EC-097D-4626-9922-E7418A6FF14B}" destId="{66A4033B-1D9B-4C78-AB25-BB2BA71D6DD0}" srcOrd="2" destOrd="0" presId="urn:microsoft.com/office/officeart/2009/3/layout/SubStepProcess"/>
    <dgm:cxn modelId="{FC08B413-D87D-4E93-ACE2-2D3CF1860C40}" type="presParOf" srcId="{66A4033B-1D9B-4C78-AB25-BB2BA71D6DD0}" destId="{67755712-2EA3-4F45-B55C-EB89409290EC}" srcOrd="0" destOrd="0" presId="urn:microsoft.com/office/officeart/2009/3/layout/SubStepProcess"/>
    <dgm:cxn modelId="{CCFD4AF9-2084-4659-B7DD-31981305229F}" type="presParOf" srcId="{66A4033B-1D9B-4C78-AB25-BB2BA71D6DD0}" destId="{9F62FEBB-B046-4146-AE2F-DB8EEBD91ED8}" srcOrd="1" destOrd="0" presId="urn:microsoft.com/office/officeart/2009/3/layout/SubStepProcess"/>
    <dgm:cxn modelId="{D70C110B-9242-4416-9F08-CDA7F8E72095}" type="presParOf" srcId="{66A4033B-1D9B-4C78-AB25-BB2BA71D6DD0}" destId="{5C2FCED3-C7D9-48E0-B697-8F8DFD65375B}" srcOrd="2" destOrd="0" presId="urn:microsoft.com/office/officeart/2009/3/layout/SubStepProcess"/>
    <dgm:cxn modelId="{C6F03625-1193-47D4-8507-FD0898BD37A9}" type="presParOf" srcId="{5C2FCED3-C7D9-48E0-B697-8F8DFD65375B}" destId="{83A40000-A094-418C-9429-2B3A2BE27F07}" srcOrd="0" destOrd="0" presId="urn:microsoft.com/office/officeart/2009/3/layout/SubStepProcess"/>
    <dgm:cxn modelId="{70B2F01A-F81C-4B27-B80A-19D619A2641F}" type="presParOf" srcId="{5C2FCED3-C7D9-48E0-B697-8F8DFD65375B}" destId="{245E870E-1689-4F2E-84F1-395BDE06CDAF}" srcOrd="1" destOrd="0" presId="urn:microsoft.com/office/officeart/2009/3/layout/SubStepProcess"/>
    <dgm:cxn modelId="{8826C136-1ED9-40E8-9ED7-A9FD6175F6F1}" type="presParOf" srcId="{5C2FCED3-C7D9-48E0-B697-8F8DFD65375B}" destId="{02E4E2D5-612D-41F0-AB6D-228EA9DA60C1}" srcOrd="2" destOrd="0" presId="urn:microsoft.com/office/officeart/2009/3/layout/SubStepProcess"/>
    <dgm:cxn modelId="{60F6A1B2-CDBF-4EC3-ACAE-7DED9BA21148}" type="presParOf" srcId="{5C2FCED3-C7D9-48E0-B697-8F8DFD65375B}" destId="{099050A9-ABE6-411F-B649-3CA50F514E0D}" srcOrd="3" destOrd="0" presId="urn:microsoft.com/office/officeart/2009/3/layout/SubStepProcess"/>
    <dgm:cxn modelId="{4F560F73-E795-4A99-AE4B-CFFA40D369FE}" type="presParOf" srcId="{5C2FCED3-C7D9-48E0-B697-8F8DFD65375B}" destId="{8D10923A-73E0-46DD-9692-9FC38EE0A70F}" srcOrd="4" destOrd="0" presId="urn:microsoft.com/office/officeart/2009/3/layout/SubStepProcess"/>
    <dgm:cxn modelId="{0CF9459B-3C87-47F7-8A6F-2EEC70DE73D7}" type="presParOf" srcId="{66A4033B-1D9B-4C78-AB25-BB2BA71D6DD0}" destId="{8B999451-672D-42B1-B7D5-D2F3075C8236}" srcOrd="3" destOrd="0" presId="urn:microsoft.com/office/officeart/2009/3/layout/SubStepProcess"/>
    <dgm:cxn modelId="{97E6FA0E-BFF6-4AC7-AC3C-0F36883F954E}" type="presParOf" srcId="{66A4033B-1D9B-4C78-AB25-BB2BA71D6DD0}" destId="{358C3282-3A4A-4B85-AC00-F18AF7078B5C}" srcOrd="4" destOrd="0" presId="urn:microsoft.com/office/officeart/2009/3/layout/SubStepProcess"/>
    <dgm:cxn modelId="{DB4856C3-89F6-49B5-88DB-1A2D6E4FE07F}" type="presParOf" srcId="{66A4033B-1D9B-4C78-AB25-BB2BA71D6DD0}" destId="{CC294E37-B24D-487E-AD1F-5C1C329EE1BF}" srcOrd="5" destOrd="0" presId="urn:microsoft.com/office/officeart/2009/3/layout/SubStepProcess"/>
    <dgm:cxn modelId="{94BFD1E1-8DE7-4810-97A4-2C8AC93538D4}" type="presParOf" srcId="{CC294E37-B24D-487E-AD1F-5C1C329EE1BF}" destId="{A7E4F286-48DB-4AD0-9393-F00F4E2106A0}" srcOrd="0" destOrd="0" presId="urn:microsoft.com/office/officeart/2009/3/layout/SubStepProcess"/>
    <dgm:cxn modelId="{5024122F-7495-4CAB-AB93-4078FEA38DF3}" type="presParOf" srcId="{CC294E37-B24D-487E-AD1F-5C1C329EE1BF}" destId="{5F42C33D-8037-4A40-97C3-DAA759F45BFD}" srcOrd="1" destOrd="0" presId="urn:microsoft.com/office/officeart/2009/3/layout/SubStepProcess"/>
    <dgm:cxn modelId="{A9A72C36-69EA-4A8A-A8CE-767E7F3F994F}" type="presParOf" srcId="{CC294E37-B24D-487E-AD1F-5C1C329EE1BF}" destId="{0FDA0870-FB40-438A-B442-D514D5284468}" srcOrd="2" destOrd="0" presId="urn:microsoft.com/office/officeart/2009/3/layout/SubStepProcess"/>
    <dgm:cxn modelId="{22F3B921-D0E9-4641-9A77-E79E9E87ACDA}" type="presParOf" srcId="{CC294E37-B24D-487E-AD1F-5C1C329EE1BF}" destId="{881BBA13-1EFB-4E46-BEB6-9DB0E86B72C9}" srcOrd="3" destOrd="0" presId="urn:microsoft.com/office/officeart/2009/3/layout/SubStepProcess"/>
    <dgm:cxn modelId="{2CC86C60-BE1E-4E19-BD23-D8CAA62C6E03}" type="presParOf" srcId="{CC294E37-B24D-487E-AD1F-5C1C329EE1BF}" destId="{A88A180C-5A2C-422D-B71A-2BA9EA5DFDB2}" srcOrd="4" destOrd="0" presId="urn:microsoft.com/office/officeart/2009/3/layout/SubStepProcess"/>
    <dgm:cxn modelId="{8B04B4AF-CF43-4D3A-A0EB-F6D5FD91FD06}" type="presParOf" srcId="{7B1388EC-097D-4626-9922-E7418A6FF14B}" destId="{E8016CC9-8FE9-442D-97C4-19506D452A3B}" srcOrd="3" destOrd="0" presId="urn:microsoft.com/office/officeart/2009/3/layout/SubStepProcess"/>
    <dgm:cxn modelId="{8E8D10F4-9F62-4B43-95ED-FFE1CBD700D9}" type="presParOf" srcId="{7B1388EC-097D-4626-9922-E7418A6FF14B}" destId="{BDA7489D-05A1-466D-98CE-4A8A26A9A788}" srcOrd="4" destOrd="0" presId="urn:microsoft.com/office/officeart/2009/3/layout/SubStepProcess"/>
    <dgm:cxn modelId="{99847190-C979-4BCA-93D3-8F0A7CC1CB31}" type="presParOf" srcId="{7B1388EC-097D-4626-9922-E7418A6FF14B}" destId="{586FA678-FE32-442E-B431-7F409D8FB566}" srcOrd="5"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81E09-AFF4-454B-9017-686763512AC5}">
      <dsp:nvSpPr>
        <dsp:cNvPr id="0" name=""/>
        <dsp:cNvSpPr/>
      </dsp:nvSpPr>
      <dsp:spPr>
        <a:xfrm>
          <a:off x="271" y="855654"/>
          <a:ext cx="2437473" cy="2484907"/>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a:p>
        <a:p>
          <a:pPr marL="0" lvl="0" indent="0" algn="ctr" defTabSz="711200">
            <a:lnSpc>
              <a:spcPct val="90000"/>
            </a:lnSpc>
            <a:spcBef>
              <a:spcPct val="0"/>
            </a:spcBef>
            <a:spcAft>
              <a:spcPct val="35000"/>
            </a:spcAft>
            <a:buNone/>
          </a:pPr>
          <a:r>
            <a:rPr lang="en-US" sz="1600" b="1" kern="1200"/>
            <a:t>Nomination Window Opens</a:t>
          </a:r>
        </a:p>
        <a:p>
          <a:pPr marL="0" lvl="0" indent="0" algn="ctr" defTabSz="711200">
            <a:lnSpc>
              <a:spcPct val="90000"/>
            </a:lnSpc>
            <a:spcBef>
              <a:spcPct val="0"/>
            </a:spcBef>
            <a:spcAft>
              <a:spcPct val="35000"/>
            </a:spcAft>
            <a:buNone/>
          </a:pPr>
          <a:endParaRPr lang="en-GB" sz="1300" kern="1200"/>
        </a:p>
      </dsp:txBody>
      <dsp:txXfrm>
        <a:off x="357231" y="1219560"/>
        <a:ext cx="1723553" cy="1757095"/>
      </dsp:txXfrm>
    </dsp:sp>
    <dsp:sp modelId="{67755712-2EA3-4F45-B55C-EB89409290EC}">
      <dsp:nvSpPr>
        <dsp:cNvPr id="0" name=""/>
        <dsp:cNvSpPr/>
      </dsp:nvSpPr>
      <dsp:spPr>
        <a:xfrm rot="18154378">
          <a:off x="2242277" y="1472809"/>
          <a:ext cx="1189892" cy="0"/>
        </a:xfrm>
        <a:custGeom>
          <a:avLst/>
          <a:gdLst/>
          <a:ahLst/>
          <a:cxnLst/>
          <a:rect l="0" t="0" r="0" b="0"/>
          <a:pathLst>
            <a:path>
              <a:moveTo>
                <a:pt x="0" y="0"/>
              </a:moveTo>
              <a:lnTo>
                <a:pt x="1189892" y="0"/>
              </a:lnTo>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F62FEBB-B046-4146-AE2F-DB8EEBD91ED8}">
      <dsp:nvSpPr>
        <dsp:cNvPr id="0" name=""/>
        <dsp:cNvSpPr/>
      </dsp:nvSpPr>
      <dsp:spPr>
        <a:xfrm rot="14429501">
          <a:off x="5533708" y="1472809"/>
          <a:ext cx="1152187" cy="0"/>
        </a:xfrm>
        <a:custGeom>
          <a:avLst/>
          <a:gdLst/>
          <a:ahLst/>
          <a:cxnLst/>
          <a:rect l="0" t="0" r="0" b="0"/>
          <a:pathLst>
            <a:path>
              <a:moveTo>
                <a:pt x="0" y="0"/>
              </a:moveTo>
              <a:lnTo>
                <a:pt x="1152187" y="0"/>
              </a:lnTo>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2E4E2D5-612D-41F0-AB6D-228EA9DA60C1}">
      <dsp:nvSpPr>
        <dsp:cNvPr id="0" name=""/>
        <dsp:cNvSpPr/>
      </dsp:nvSpPr>
      <dsp:spPr>
        <a:xfrm>
          <a:off x="3157526" y="971444"/>
          <a:ext cx="293537" cy="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99050A9-ABE6-411F-B649-3CA50F514E0D}">
      <dsp:nvSpPr>
        <dsp:cNvPr id="0" name=""/>
        <dsp:cNvSpPr/>
      </dsp:nvSpPr>
      <dsp:spPr>
        <a:xfrm>
          <a:off x="3451063" y="35078"/>
          <a:ext cx="2081445" cy="187273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42672" tIns="42672" rIns="42672" bIns="42672" numCol="1" spcCol="1270" anchor="ctr" anchorCtr="0">
          <a:noAutofit/>
        </a:bodyPr>
        <a:lstStyle/>
        <a:p>
          <a:pPr marL="0" lvl="0" indent="0" algn="l" defTabSz="266700">
            <a:lnSpc>
              <a:spcPct val="90000"/>
            </a:lnSpc>
            <a:spcBef>
              <a:spcPct val="0"/>
            </a:spcBef>
            <a:spcAft>
              <a:spcPct val="35000"/>
            </a:spcAft>
            <a:buNone/>
          </a:pPr>
          <a:endParaRPr lang="en-GB" sz="600" b="0" u="sng" kern="1200" dirty="0"/>
        </a:p>
        <a:p>
          <a:pPr marL="0" lvl="0" indent="0" algn="l" defTabSz="266700">
            <a:lnSpc>
              <a:spcPct val="90000"/>
            </a:lnSpc>
            <a:spcBef>
              <a:spcPct val="0"/>
            </a:spcBef>
            <a:spcAft>
              <a:spcPct val="35000"/>
            </a:spcAft>
            <a:buNone/>
          </a:pPr>
          <a:endParaRPr lang="en-GB" sz="1200" b="0" u="sng" kern="1200" dirty="0"/>
        </a:p>
        <a:p>
          <a:pPr marL="0" lvl="0" indent="0" algn="l" defTabSz="266700">
            <a:lnSpc>
              <a:spcPct val="90000"/>
            </a:lnSpc>
            <a:spcBef>
              <a:spcPct val="0"/>
            </a:spcBef>
            <a:spcAft>
              <a:spcPct val="35000"/>
            </a:spcAft>
            <a:buNone/>
          </a:pPr>
          <a:r>
            <a:rPr lang="en-GB" sz="1200" b="1" u="sng" kern="1200" dirty="0"/>
            <a:t>MANAGERS</a:t>
          </a:r>
        </a:p>
        <a:p>
          <a:pPr marL="0" lvl="0" indent="0" algn="l" defTabSz="266700">
            <a:lnSpc>
              <a:spcPct val="90000"/>
            </a:lnSpc>
            <a:spcBef>
              <a:spcPct val="0"/>
            </a:spcBef>
            <a:spcAft>
              <a:spcPct val="35000"/>
            </a:spcAft>
            <a:buNone/>
          </a:pPr>
          <a:r>
            <a:rPr lang="en-GB" sz="1200" b="0" kern="1200" dirty="0"/>
            <a:t>1. Hold a Talent Conversation with your aspirant director/s</a:t>
          </a:r>
        </a:p>
        <a:p>
          <a:pPr marL="0" lvl="0" indent="0" algn="l" defTabSz="266700">
            <a:lnSpc>
              <a:spcPct val="90000"/>
            </a:lnSpc>
            <a:spcBef>
              <a:spcPct val="0"/>
            </a:spcBef>
            <a:spcAft>
              <a:spcPct val="35000"/>
            </a:spcAft>
            <a:buNone/>
          </a:pPr>
          <a:r>
            <a:rPr lang="en-GB" sz="1200" b="0" kern="1200" dirty="0"/>
            <a:t>2. Review eligibility criteria the Success Profile</a:t>
          </a:r>
        </a:p>
        <a:p>
          <a:pPr marL="0" lvl="0" indent="0" algn="l" defTabSz="266700">
            <a:lnSpc>
              <a:spcPct val="90000"/>
            </a:lnSpc>
            <a:spcBef>
              <a:spcPct val="0"/>
            </a:spcBef>
            <a:spcAft>
              <a:spcPct val="35000"/>
            </a:spcAft>
            <a:buNone/>
          </a:pPr>
          <a:r>
            <a:rPr lang="en-GB" sz="1200" b="0" kern="1200" dirty="0"/>
            <a:t>3. Encourage individual to complete the Nomination Form </a:t>
          </a:r>
        </a:p>
        <a:p>
          <a:pPr marL="0" lvl="0" indent="0" algn="l" defTabSz="266700">
            <a:lnSpc>
              <a:spcPct val="90000"/>
            </a:lnSpc>
            <a:spcBef>
              <a:spcPct val="0"/>
            </a:spcBef>
            <a:spcAft>
              <a:spcPct val="35000"/>
            </a:spcAft>
            <a:buNone/>
          </a:pPr>
          <a:endParaRPr lang="en-GB" sz="600" b="0" kern="1200" dirty="0"/>
        </a:p>
        <a:p>
          <a:pPr marL="0" lvl="0" indent="0" algn="l" defTabSz="266700">
            <a:lnSpc>
              <a:spcPct val="90000"/>
            </a:lnSpc>
            <a:spcBef>
              <a:spcPct val="0"/>
            </a:spcBef>
            <a:spcAft>
              <a:spcPct val="35000"/>
            </a:spcAft>
            <a:buNone/>
          </a:pPr>
          <a:endParaRPr lang="en-GB" sz="600" b="0" kern="1200" dirty="0"/>
        </a:p>
      </dsp:txBody>
      <dsp:txXfrm>
        <a:off x="3451063" y="35078"/>
        <a:ext cx="2081445" cy="1872732"/>
      </dsp:txXfrm>
    </dsp:sp>
    <dsp:sp modelId="{8D10923A-73E0-46DD-9692-9FC38EE0A70F}">
      <dsp:nvSpPr>
        <dsp:cNvPr id="0" name=""/>
        <dsp:cNvSpPr/>
      </dsp:nvSpPr>
      <dsp:spPr>
        <a:xfrm>
          <a:off x="5532509" y="971444"/>
          <a:ext cx="293537" cy="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B999451-672D-42B1-B7D5-D2F3075C8236}">
      <dsp:nvSpPr>
        <dsp:cNvPr id="0" name=""/>
        <dsp:cNvSpPr/>
      </dsp:nvSpPr>
      <dsp:spPr>
        <a:xfrm rot="3570541">
          <a:off x="2228944" y="2709267"/>
          <a:ext cx="1137340" cy="0"/>
        </a:xfrm>
        <a:custGeom>
          <a:avLst/>
          <a:gdLst/>
          <a:ahLst/>
          <a:cxnLst/>
          <a:rect l="0" t="0" r="0" b="0"/>
          <a:pathLst>
            <a:path>
              <a:moveTo>
                <a:pt x="0" y="0"/>
              </a:moveTo>
              <a:lnTo>
                <a:pt x="1137340" y="0"/>
              </a:lnTo>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58C3282-3A4A-4B85-AC00-F18AF7078B5C}">
      <dsp:nvSpPr>
        <dsp:cNvPr id="0" name=""/>
        <dsp:cNvSpPr/>
      </dsp:nvSpPr>
      <dsp:spPr>
        <a:xfrm rot="7366571">
          <a:off x="5487374" y="2709267"/>
          <a:ext cx="1165635" cy="0"/>
        </a:xfrm>
        <a:custGeom>
          <a:avLst/>
          <a:gdLst/>
          <a:ahLst/>
          <a:cxnLst/>
          <a:rect l="0" t="0" r="0" b="0"/>
          <a:pathLst>
            <a:path>
              <a:moveTo>
                <a:pt x="0" y="0"/>
              </a:moveTo>
              <a:lnTo>
                <a:pt x="1165635" y="0"/>
              </a:lnTo>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FDA0870-FB40-438A-B442-D514D5284468}">
      <dsp:nvSpPr>
        <dsp:cNvPr id="0" name=""/>
        <dsp:cNvSpPr/>
      </dsp:nvSpPr>
      <dsp:spPr>
        <a:xfrm>
          <a:off x="3086159" y="3199295"/>
          <a:ext cx="293537" cy="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81BBA13-1EFB-4E46-BEB6-9DB0E86B72C9}">
      <dsp:nvSpPr>
        <dsp:cNvPr id="0" name=""/>
        <dsp:cNvSpPr/>
      </dsp:nvSpPr>
      <dsp:spPr>
        <a:xfrm>
          <a:off x="3379696" y="2202374"/>
          <a:ext cx="2081444" cy="199384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None/>
          </a:pPr>
          <a:r>
            <a:rPr lang="en-GB" sz="1200" b="1" u="sng" kern="1200" dirty="0"/>
            <a:t>INDIVIDUALS</a:t>
          </a:r>
        </a:p>
        <a:p>
          <a:pPr marL="0" lvl="0" indent="0" algn="l" defTabSz="533400">
            <a:lnSpc>
              <a:spcPct val="90000"/>
            </a:lnSpc>
            <a:spcBef>
              <a:spcPct val="0"/>
            </a:spcBef>
            <a:spcAft>
              <a:spcPct val="35000"/>
            </a:spcAft>
            <a:buNone/>
          </a:pPr>
          <a:r>
            <a:rPr lang="en-GB" sz="1200" b="0" u="none" kern="1200" dirty="0">
              <a:cs typeface="Arial"/>
            </a:rPr>
            <a:t>1. Review eligibility criteria and Success profile</a:t>
          </a:r>
        </a:p>
        <a:p>
          <a:pPr marL="0" lvl="0" indent="0" algn="l" defTabSz="533400">
            <a:lnSpc>
              <a:spcPct val="90000"/>
            </a:lnSpc>
            <a:spcBef>
              <a:spcPct val="0"/>
            </a:spcBef>
            <a:spcAft>
              <a:spcPct val="35000"/>
            </a:spcAft>
            <a:buNone/>
          </a:pPr>
          <a:r>
            <a:rPr lang="en-GB" sz="1200" b="0" u="none" kern="1200" dirty="0">
              <a:cs typeface="Arial"/>
            </a:rPr>
            <a:t>2. Hold a talent conversation with your Nominated Senior Leader</a:t>
          </a:r>
        </a:p>
        <a:p>
          <a:pPr marL="0" lvl="0" indent="0" algn="l" defTabSz="533400">
            <a:lnSpc>
              <a:spcPct val="90000"/>
            </a:lnSpc>
            <a:spcBef>
              <a:spcPct val="0"/>
            </a:spcBef>
            <a:spcAft>
              <a:spcPct val="35000"/>
            </a:spcAft>
            <a:buNone/>
          </a:pPr>
          <a:r>
            <a:rPr lang="en-GB" sz="1200" b="0" u="none" kern="1200" dirty="0">
              <a:cs typeface="Arial"/>
            </a:rPr>
            <a:t>3. Complete your Nomination Form</a:t>
          </a:r>
        </a:p>
        <a:p>
          <a:pPr marL="0" lvl="0" indent="0" algn="l" defTabSz="533400">
            <a:lnSpc>
              <a:spcPct val="90000"/>
            </a:lnSpc>
            <a:spcBef>
              <a:spcPct val="0"/>
            </a:spcBef>
            <a:spcAft>
              <a:spcPct val="35000"/>
            </a:spcAft>
            <a:buNone/>
          </a:pPr>
          <a:endParaRPr lang="en-GB" sz="1200" kern="1200" dirty="0"/>
        </a:p>
      </dsp:txBody>
      <dsp:txXfrm>
        <a:off x="3379696" y="2202374"/>
        <a:ext cx="2081444" cy="1993841"/>
      </dsp:txXfrm>
    </dsp:sp>
    <dsp:sp modelId="{A88A180C-5A2C-422D-B71A-2BA9EA5DFDB2}">
      <dsp:nvSpPr>
        <dsp:cNvPr id="0" name=""/>
        <dsp:cNvSpPr/>
      </dsp:nvSpPr>
      <dsp:spPr>
        <a:xfrm>
          <a:off x="5461141" y="3199295"/>
          <a:ext cx="293537" cy="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DA7489D-05A1-466D-98CE-4A8A26A9A788}">
      <dsp:nvSpPr>
        <dsp:cNvPr id="0" name=""/>
        <dsp:cNvSpPr/>
      </dsp:nvSpPr>
      <dsp:spPr>
        <a:xfrm>
          <a:off x="6463698" y="841225"/>
          <a:ext cx="2513765" cy="2513765"/>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GB" sz="1400" b="1" u="sng" kern="1200" dirty="0"/>
            <a:t>Organisation Nomination</a:t>
          </a:r>
        </a:p>
        <a:p>
          <a:pPr marL="0" lvl="0" indent="0" algn="ctr" defTabSz="622300">
            <a:lnSpc>
              <a:spcPct val="90000"/>
            </a:lnSpc>
            <a:spcBef>
              <a:spcPct val="0"/>
            </a:spcBef>
            <a:spcAft>
              <a:spcPct val="35000"/>
            </a:spcAft>
            <a:buNone/>
          </a:pPr>
          <a:endParaRPr lang="en-GB" sz="1400" b="1" u="sng" kern="1200" dirty="0"/>
        </a:p>
        <a:p>
          <a:pPr marL="0" lvl="0" indent="0" algn="ctr" defTabSz="622300">
            <a:lnSpc>
              <a:spcPct val="90000"/>
            </a:lnSpc>
            <a:spcBef>
              <a:spcPct val="0"/>
            </a:spcBef>
            <a:spcAft>
              <a:spcPct val="35000"/>
            </a:spcAft>
            <a:buNone/>
          </a:pPr>
          <a:r>
            <a:rPr lang="en-GB" sz="1400" b="1" kern="1200" dirty="0"/>
            <a:t>Nomination Form forwarded to CEO / AO for confirmation</a:t>
          </a:r>
          <a:r>
            <a:rPr lang="en-GB" sz="1400" b="1" kern="1200" dirty="0">
              <a:cs typeface="Arial"/>
            </a:rPr>
            <a:t> and submission to </a:t>
          </a:r>
          <a:r>
            <a:rPr lang="en-GB" sz="1400" b="1" kern="1200" dirty="0">
              <a:cs typeface="Arial"/>
              <a:hlinkClick xmlns:r="http://schemas.openxmlformats.org/officeDocument/2006/relationships" r:id="rId1"/>
            </a:rPr>
            <a:t>aspire.togethersouth-west@nhs.net</a:t>
          </a:r>
          <a:r>
            <a:rPr lang="en-GB" sz="1400" b="1" kern="1200" dirty="0">
              <a:cs typeface="Arial"/>
            </a:rPr>
            <a:t> </a:t>
          </a:r>
          <a:endParaRPr lang="en-GB" sz="1400" kern="1200" dirty="0"/>
        </a:p>
      </dsp:txBody>
      <dsp:txXfrm>
        <a:off x="6831830" y="1209357"/>
        <a:ext cx="1777501" cy="1777501"/>
      </dsp:txXfrm>
    </dsp:sp>
    <dsp:sp modelId="{586FA678-FE32-442E-B431-7F409D8FB566}">
      <dsp:nvSpPr>
        <dsp:cNvPr id="0" name=""/>
        <dsp:cNvSpPr/>
      </dsp:nvSpPr>
      <dsp:spPr>
        <a:xfrm>
          <a:off x="8977463" y="841225"/>
          <a:ext cx="2513765" cy="2513765"/>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GB" sz="1400" b="1" u="sng" kern="1200" dirty="0"/>
            <a:t>Self Nomination</a:t>
          </a:r>
        </a:p>
        <a:p>
          <a:pPr marL="0" lvl="0" indent="0" algn="ctr" defTabSz="622300">
            <a:lnSpc>
              <a:spcPct val="90000"/>
            </a:lnSpc>
            <a:spcBef>
              <a:spcPct val="0"/>
            </a:spcBef>
            <a:spcAft>
              <a:spcPct val="35000"/>
            </a:spcAft>
            <a:buNone/>
          </a:pPr>
          <a:endParaRPr lang="en-GB" sz="1400" b="1" u="sng" kern="1200" dirty="0"/>
        </a:p>
        <a:p>
          <a:pPr marL="0" lvl="0" indent="0" algn="ctr" defTabSz="622300">
            <a:lnSpc>
              <a:spcPct val="90000"/>
            </a:lnSpc>
            <a:spcBef>
              <a:spcPct val="0"/>
            </a:spcBef>
            <a:spcAft>
              <a:spcPct val="35000"/>
            </a:spcAft>
            <a:buNone/>
          </a:pPr>
          <a:r>
            <a:rPr lang="en-GB" sz="1400" b="1" kern="1200" dirty="0"/>
            <a:t>Nomination form forwarded to:</a:t>
          </a:r>
        </a:p>
        <a:p>
          <a:pPr marL="0" lvl="0" indent="0" algn="ctr" defTabSz="622300">
            <a:lnSpc>
              <a:spcPct val="90000"/>
            </a:lnSpc>
            <a:spcBef>
              <a:spcPct val="0"/>
            </a:spcBef>
            <a:spcAft>
              <a:spcPct val="35000"/>
            </a:spcAft>
            <a:buNone/>
          </a:pPr>
          <a:r>
            <a:rPr lang="en-GB" sz="1400" b="1" kern="1200" dirty="0">
              <a:hlinkClick xmlns:r="http://schemas.openxmlformats.org/officeDocument/2006/relationships" r:id="rId1"/>
            </a:rPr>
            <a:t>aspire.togethersouth-west@nhs.net</a:t>
          </a:r>
          <a:r>
            <a:rPr lang="en-GB" sz="1400" b="1" kern="1200" dirty="0"/>
            <a:t> </a:t>
          </a:r>
          <a:endParaRPr lang="en-GB" sz="1300" kern="1200" dirty="0"/>
        </a:p>
      </dsp:txBody>
      <dsp:txXfrm>
        <a:off x="9345595" y="1209357"/>
        <a:ext cx="1777501" cy="1777501"/>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E07C0C-8CF5-4C04-B86F-9BC55F77F8BB}"/>
              </a:ext>
            </a:extLst>
          </p:cNvPr>
          <p:cNvSpPr>
            <a:spLocks noGrp="1"/>
          </p:cNvSpPr>
          <p:nvPr>
            <p:ph type="hdr" sz="quarter"/>
          </p:nvPr>
        </p:nvSpPr>
        <p:spPr>
          <a:xfrm>
            <a:off x="0" y="0"/>
            <a:ext cx="2946400" cy="49800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7DA13E4-817E-4391-985B-B69B546BE1CF}"/>
              </a:ext>
            </a:extLst>
          </p:cNvPr>
          <p:cNvSpPr>
            <a:spLocks noGrp="1"/>
          </p:cNvSpPr>
          <p:nvPr>
            <p:ph type="dt" sz="quarter" idx="1"/>
          </p:nvPr>
        </p:nvSpPr>
        <p:spPr>
          <a:xfrm>
            <a:off x="3849688" y="0"/>
            <a:ext cx="2946400" cy="498008"/>
          </a:xfrm>
          <a:prstGeom prst="rect">
            <a:avLst/>
          </a:prstGeom>
        </p:spPr>
        <p:txBody>
          <a:bodyPr vert="horz" lIns="91440" tIns="45720" rIns="91440" bIns="45720" rtlCol="0"/>
          <a:lstStyle>
            <a:lvl1pPr algn="r">
              <a:defRPr sz="1200"/>
            </a:lvl1pPr>
          </a:lstStyle>
          <a:p>
            <a:fld id="{5E44B26E-BC95-4567-80B9-F8D7E3F0D4C8}" type="datetimeFigureOut">
              <a:rPr lang="en-GB" smtClean="0"/>
              <a:t>18/11/2019</a:t>
            </a:fld>
            <a:endParaRPr lang="en-GB"/>
          </a:p>
        </p:txBody>
      </p:sp>
      <p:sp>
        <p:nvSpPr>
          <p:cNvPr id="4" name="Footer Placeholder 3">
            <a:extLst>
              <a:ext uri="{FF2B5EF4-FFF2-40B4-BE49-F238E27FC236}">
                <a16:creationId xmlns:a16="http://schemas.microsoft.com/office/drawing/2014/main" id="{CDDDB093-B115-4844-AA37-919C88BD1BA5}"/>
              </a:ext>
            </a:extLst>
          </p:cNvPr>
          <p:cNvSpPr>
            <a:spLocks noGrp="1"/>
          </p:cNvSpPr>
          <p:nvPr>
            <p:ph type="ftr" sz="quarter" idx="2"/>
          </p:nvPr>
        </p:nvSpPr>
        <p:spPr>
          <a:xfrm>
            <a:off x="0" y="9428630"/>
            <a:ext cx="2946400" cy="49800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D8E93B29-C501-48BB-9C1E-B06CC94A7C83}"/>
              </a:ext>
            </a:extLst>
          </p:cNvPr>
          <p:cNvSpPr>
            <a:spLocks noGrp="1"/>
          </p:cNvSpPr>
          <p:nvPr>
            <p:ph type="sldNum" sz="quarter" idx="3"/>
          </p:nvPr>
        </p:nvSpPr>
        <p:spPr>
          <a:xfrm>
            <a:off x="3849688" y="9428630"/>
            <a:ext cx="2946400" cy="498008"/>
          </a:xfrm>
          <a:prstGeom prst="rect">
            <a:avLst/>
          </a:prstGeom>
        </p:spPr>
        <p:txBody>
          <a:bodyPr vert="horz" lIns="91440" tIns="45720" rIns="91440" bIns="45720" rtlCol="0" anchor="b"/>
          <a:lstStyle>
            <a:lvl1pPr algn="r">
              <a:defRPr sz="1200"/>
            </a:lvl1pPr>
          </a:lstStyle>
          <a:p>
            <a:fld id="{4A78BEBF-24B0-419A-B995-4B63745055CF}" type="slidenum">
              <a:rPr lang="en-GB" smtClean="0"/>
              <a:t>‹#›</a:t>
            </a:fld>
            <a:endParaRPr lang="en-GB"/>
          </a:p>
        </p:txBody>
      </p:sp>
    </p:spTree>
    <p:extLst>
      <p:ext uri="{BB962C8B-B14F-4D97-AF65-F5344CB8AC3E}">
        <p14:creationId xmlns:p14="http://schemas.microsoft.com/office/powerpoint/2010/main" val="108344870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E3144561-7FCF-4510-A26D-9463CD453928}" type="datetimeFigureOut">
              <a:rPr lang="en-GB" smtClean="0"/>
              <a:t>18/11/2019</a:t>
            </a:fld>
            <a:endParaRPr lang="en-GB"/>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B0F08A07-AEAA-4650-80F7-EF9F140DEB06}" type="slidenum">
              <a:rPr lang="en-GB" smtClean="0"/>
              <a:t>‹#›</a:t>
            </a:fld>
            <a:endParaRPr lang="en-GB"/>
          </a:p>
        </p:txBody>
      </p:sp>
    </p:spTree>
    <p:extLst>
      <p:ext uri="{BB962C8B-B14F-4D97-AF65-F5344CB8AC3E}">
        <p14:creationId xmlns:p14="http://schemas.microsoft.com/office/powerpoint/2010/main" val="291717809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endParaRPr lang="en-GB"/>
          </a:p>
        </p:txBody>
      </p:sp>
      <p:sp>
        <p:nvSpPr>
          <p:cNvPr id="5" name="Slide Number Placeholder 4"/>
          <p:cNvSpPr>
            <a:spLocks noGrp="1"/>
          </p:cNvSpPr>
          <p:nvPr>
            <p:ph type="sldNum" sz="quarter" idx="5"/>
          </p:nvPr>
        </p:nvSpPr>
        <p:spPr/>
        <p:txBody>
          <a:bodyPr/>
          <a:lstStyle/>
          <a:p>
            <a:fld id="{B0F08A07-AEAA-4650-80F7-EF9F140DEB06}" type="slidenum">
              <a:rPr lang="en-GB" smtClean="0"/>
              <a:t>17</a:t>
            </a:fld>
            <a:endParaRPr lang="en-GB"/>
          </a:p>
        </p:txBody>
      </p:sp>
    </p:spTree>
    <p:extLst>
      <p:ext uri="{BB962C8B-B14F-4D97-AF65-F5344CB8AC3E}">
        <p14:creationId xmlns:p14="http://schemas.microsoft.com/office/powerpoint/2010/main" val="3590860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endParaRPr lang="en-GB"/>
          </a:p>
        </p:txBody>
      </p:sp>
      <p:sp>
        <p:nvSpPr>
          <p:cNvPr id="5" name="Slide Number Placeholder 4"/>
          <p:cNvSpPr>
            <a:spLocks noGrp="1"/>
          </p:cNvSpPr>
          <p:nvPr>
            <p:ph type="sldNum" sz="quarter" idx="5"/>
          </p:nvPr>
        </p:nvSpPr>
        <p:spPr/>
        <p:txBody>
          <a:bodyPr/>
          <a:lstStyle/>
          <a:p>
            <a:fld id="{B0F08A07-AEAA-4650-80F7-EF9F140DEB06}" type="slidenum">
              <a:rPr lang="en-GB" smtClean="0"/>
              <a:t>19</a:t>
            </a:fld>
            <a:endParaRPr lang="en-GB"/>
          </a:p>
        </p:txBody>
      </p:sp>
    </p:spTree>
    <p:extLst>
      <p:ext uri="{BB962C8B-B14F-4D97-AF65-F5344CB8AC3E}">
        <p14:creationId xmlns:p14="http://schemas.microsoft.com/office/powerpoint/2010/main" val="3041350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Paul</a:t>
            </a:r>
          </a:p>
        </p:txBody>
      </p:sp>
      <p:sp>
        <p:nvSpPr>
          <p:cNvPr id="4" name="Slide Number Placeholder 3"/>
          <p:cNvSpPr>
            <a:spLocks noGrp="1"/>
          </p:cNvSpPr>
          <p:nvPr>
            <p:ph type="sldNum" sz="quarter" idx="10"/>
          </p:nvPr>
        </p:nvSpPr>
        <p:spPr/>
        <p:txBody>
          <a:bodyPr/>
          <a:lstStyle/>
          <a:p>
            <a:fld id="{6C48FBE8-0F65-4D9B-AD41-F7FFF5A0FFBC}" type="slidenum">
              <a:rPr lang="en-GB" smtClean="0"/>
              <a:t>20</a:t>
            </a:fld>
            <a:endParaRPr lang="en-GB"/>
          </a:p>
        </p:txBody>
      </p:sp>
    </p:spTree>
    <p:extLst>
      <p:ext uri="{BB962C8B-B14F-4D97-AF65-F5344CB8AC3E}">
        <p14:creationId xmlns:p14="http://schemas.microsoft.com/office/powerpoint/2010/main" val="4000541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endParaRPr lang="en-GB"/>
          </a:p>
        </p:txBody>
      </p:sp>
      <p:sp>
        <p:nvSpPr>
          <p:cNvPr id="5" name="Slide Number Placeholder 4"/>
          <p:cNvSpPr>
            <a:spLocks noGrp="1"/>
          </p:cNvSpPr>
          <p:nvPr>
            <p:ph type="sldNum" sz="quarter" idx="5"/>
          </p:nvPr>
        </p:nvSpPr>
        <p:spPr/>
        <p:txBody>
          <a:bodyPr/>
          <a:lstStyle/>
          <a:p>
            <a:fld id="{B0F08A07-AEAA-4650-80F7-EF9F140DEB06}" type="slidenum">
              <a:rPr lang="en-GB" smtClean="0"/>
              <a:t>21</a:t>
            </a:fld>
            <a:endParaRPr lang="en-GB"/>
          </a:p>
        </p:txBody>
      </p:sp>
    </p:spTree>
    <p:extLst>
      <p:ext uri="{BB962C8B-B14F-4D97-AF65-F5344CB8AC3E}">
        <p14:creationId xmlns:p14="http://schemas.microsoft.com/office/powerpoint/2010/main" val="19657986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CE15-F5F2-E34B-88BC-9442B6F4D188}"/>
              </a:ext>
            </a:extLst>
          </p:cNvPr>
          <p:cNvSpPr>
            <a:spLocks noGrp="1"/>
          </p:cNvSpPr>
          <p:nvPr>
            <p:ph type="ctrTitle" hasCustomPrompt="1"/>
          </p:nvPr>
        </p:nvSpPr>
        <p:spPr>
          <a:xfrm>
            <a:off x="6329082" y="3718439"/>
            <a:ext cx="5307106" cy="1803820"/>
          </a:xfrm>
          <a:prstGeom prst="rect">
            <a:avLst/>
          </a:prstGeom>
        </p:spPr>
        <p:txBody>
          <a:bodyPr anchor="t" anchorCtr="0">
            <a:normAutofit/>
          </a:bodyPr>
          <a:lstStyle>
            <a:lvl1pPr algn="l">
              <a:lnSpc>
                <a:spcPct val="80000"/>
              </a:lnSpc>
              <a:defRPr sz="3600" b="1" i="0" baseline="0">
                <a:solidFill>
                  <a:schemeClr val="tx1"/>
                </a:solidFill>
              </a:defRPr>
            </a:lvl1pPr>
          </a:lstStyle>
          <a:p>
            <a:r>
              <a:rPr lang="en-US"/>
              <a:t>Presentation title slide</a:t>
            </a:r>
            <a:br>
              <a:rPr lang="en-US"/>
            </a:br>
            <a:r>
              <a:rPr lang="en-US"/>
              <a:t>title goes here</a:t>
            </a:r>
          </a:p>
        </p:txBody>
      </p:sp>
      <p:sp>
        <p:nvSpPr>
          <p:cNvPr id="3" name="Subtitle 2">
            <a:extLst>
              <a:ext uri="{FF2B5EF4-FFF2-40B4-BE49-F238E27FC236}">
                <a16:creationId xmlns:a16="http://schemas.microsoft.com/office/drawing/2014/main" id="{936F7FF6-6173-A048-B2CA-7A11AAC38E02}"/>
              </a:ext>
            </a:extLst>
          </p:cNvPr>
          <p:cNvSpPr>
            <a:spLocks noGrp="1"/>
          </p:cNvSpPr>
          <p:nvPr>
            <p:ph type="subTitle" idx="1" hasCustomPrompt="1"/>
          </p:nvPr>
        </p:nvSpPr>
        <p:spPr>
          <a:xfrm>
            <a:off x="6329082" y="5834016"/>
            <a:ext cx="5307106" cy="325437"/>
          </a:xfrm>
          <a:prstGeom prst="rect">
            <a:avLst/>
          </a:prstGeom>
        </p:spPr>
        <p:txBody>
          <a:bodyPr>
            <a:normAutofit/>
          </a:bodyPr>
          <a:lstStyle>
            <a:lvl1pPr marL="0" indent="0" algn="l">
              <a:buNone/>
              <a:defRPr sz="1800" b="1" i="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A presentation to audience name</a:t>
            </a:r>
          </a:p>
        </p:txBody>
      </p:sp>
      <p:sp>
        <p:nvSpPr>
          <p:cNvPr id="15" name="Text Placeholder 14">
            <a:extLst>
              <a:ext uri="{FF2B5EF4-FFF2-40B4-BE49-F238E27FC236}">
                <a16:creationId xmlns:a16="http://schemas.microsoft.com/office/drawing/2014/main" id="{62EB299D-8ECE-1545-A1CD-FD1305D16E5F}"/>
              </a:ext>
            </a:extLst>
          </p:cNvPr>
          <p:cNvSpPr>
            <a:spLocks noGrp="1"/>
          </p:cNvSpPr>
          <p:nvPr>
            <p:ph type="body" sz="quarter" idx="12" hasCustomPrompt="1"/>
          </p:nvPr>
        </p:nvSpPr>
        <p:spPr>
          <a:xfrm>
            <a:off x="6329082" y="6190922"/>
            <a:ext cx="5307106" cy="284956"/>
          </a:xfrm>
          <a:prstGeom prst="rect">
            <a:avLst/>
          </a:prstGeom>
        </p:spPr>
        <p:txBody>
          <a:bodyPr/>
          <a:lstStyle>
            <a:lvl1pPr marL="0" indent="0">
              <a:buFontTx/>
              <a:buNone/>
              <a:defRPr sz="1600" baseline="0">
                <a:solidFill>
                  <a:schemeClr val="tx1"/>
                </a:solidFill>
              </a:defRPr>
            </a:lvl1pPr>
          </a:lstStyle>
          <a:p>
            <a:pPr lvl="0"/>
            <a:r>
              <a:rPr lang="en-US"/>
              <a:t>Author Name Job Title  –  Date</a:t>
            </a:r>
          </a:p>
        </p:txBody>
      </p:sp>
    </p:spTree>
    <p:extLst>
      <p:ext uri="{BB962C8B-B14F-4D97-AF65-F5344CB8AC3E}">
        <p14:creationId xmlns:p14="http://schemas.microsoft.com/office/powerpoint/2010/main" val="260618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EC33-326F-5342-ABB5-43B19B2FAD84}"/>
              </a:ext>
            </a:extLst>
          </p:cNvPr>
          <p:cNvSpPr>
            <a:spLocks noGrp="1"/>
          </p:cNvSpPr>
          <p:nvPr>
            <p:ph type="title" hasCustomPrompt="1"/>
          </p:nvPr>
        </p:nvSpPr>
        <p:spPr>
          <a:xfrm>
            <a:off x="851646" y="1390744"/>
            <a:ext cx="10502154" cy="452432"/>
          </a:xfrm>
          <a:prstGeom prst="rect">
            <a:avLst/>
          </a:prstGeom>
        </p:spPr>
        <p:txBody>
          <a:bodyPr wrap="square" anchor="t" anchorCtr="0">
            <a:spAutoFit/>
          </a:bodyPr>
          <a:lstStyle>
            <a:lvl1pPr>
              <a:defRPr sz="2600" baseline="0">
                <a:solidFill>
                  <a:srgbClr val="3D5567"/>
                </a:solidFill>
              </a:defRPr>
            </a:lvl1pPr>
          </a:lstStyle>
          <a:p>
            <a:r>
              <a:rPr lang="en-US"/>
              <a:t>First level – heading goes here</a:t>
            </a:r>
          </a:p>
        </p:txBody>
      </p:sp>
      <p:sp>
        <p:nvSpPr>
          <p:cNvPr id="3" name="Content Placeholder 2">
            <a:extLst>
              <a:ext uri="{FF2B5EF4-FFF2-40B4-BE49-F238E27FC236}">
                <a16:creationId xmlns:a16="http://schemas.microsoft.com/office/drawing/2014/main" id="{2D6BD904-CE62-DB4D-8305-7E06C8F28C0F}"/>
              </a:ext>
            </a:extLst>
          </p:cNvPr>
          <p:cNvSpPr>
            <a:spLocks noGrp="1"/>
          </p:cNvSpPr>
          <p:nvPr>
            <p:ph idx="1"/>
          </p:nvPr>
        </p:nvSpPr>
        <p:spPr>
          <a:xfrm>
            <a:off x="851646" y="2442603"/>
            <a:ext cx="10502154" cy="3257550"/>
          </a:xfrm>
          <a:prstGeom prst="rect">
            <a:avLst/>
          </a:prstGeom>
        </p:spPr>
        <p:txBody>
          <a:bodyPr/>
          <a:lstStyle>
            <a:lvl1pPr>
              <a:buClr>
                <a:srgbClr val="005EB8"/>
              </a:buClr>
              <a:buSzPct val="100000"/>
              <a:defRPr sz="2000" baseline="0">
                <a:solidFill>
                  <a:srgbClr val="3D5567"/>
                </a:solidFill>
              </a:defRPr>
            </a:lvl1pPr>
            <a:lvl2pPr marL="685800" indent="-228600">
              <a:buClr>
                <a:srgbClr val="005EB8"/>
              </a:buClr>
              <a:buFont typeface="Arial" panose="020B0604020202020204" pitchFamily="34" charset="0"/>
              <a:buChar char="•"/>
              <a:defRPr sz="1800" baseline="0">
                <a:solidFill>
                  <a:srgbClr val="3D5567"/>
                </a:solidFill>
              </a:defRPr>
            </a:lvl2pPr>
            <a:lvl3pPr marL="1143000" indent="-228600">
              <a:buClr>
                <a:srgbClr val="005EB8"/>
              </a:buClr>
              <a:buFont typeface="Arial" panose="020B0604020202020204" pitchFamily="34" charset="0"/>
              <a:buChar char="•"/>
              <a:defRPr sz="1600" baseline="0">
                <a:solidFill>
                  <a:srgbClr val="3D5567"/>
                </a:solidFill>
              </a:defRPr>
            </a:lvl3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46E5B434-DE03-5F46-B300-67389E8A3386}"/>
              </a:ext>
            </a:extLst>
          </p:cNvPr>
          <p:cNvSpPr>
            <a:spLocks noGrp="1"/>
          </p:cNvSpPr>
          <p:nvPr>
            <p:ph type="sldNum" sz="quarter" idx="12"/>
          </p:nvPr>
        </p:nvSpPr>
        <p:spPr>
          <a:xfrm>
            <a:off x="10332000" y="864169"/>
            <a:ext cx="1507331" cy="238125"/>
          </a:xfrm>
          <a:prstGeom prst="rect">
            <a:avLst/>
          </a:prstGeom>
        </p:spPr>
        <p:txBody>
          <a:bodyPr anchor="t" anchorCtr="0"/>
          <a:lstStyle>
            <a:lvl1pPr algn="r">
              <a:defRPr sz="1000" baseline="0">
                <a:solidFill>
                  <a:srgbClr val="3D5567"/>
                </a:solidFill>
              </a:defRPr>
            </a:lvl1pPr>
          </a:lstStyle>
          <a:p>
            <a:fld id="{038ADB5E-7B1C-754E-B077-42405214C7C1}" type="slidenum">
              <a:rPr lang="en-US" smtClean="0"/>
              <a:pPr/>
              <a:t>‹#›</a:t>
            </a:fld>
            <a:endParaRPr lang="en-US"/>
          </a:p>
        </p:txBody>
      </p:sp>
      <p:sp>
        <p:nvSpPr>
          <p:cNvPr id="7" name="TextBox 6">
            <a:extLst>
              <a:ext uri="{FF2B5EF4-FFF2-40B4-BE49-F238E27FC236}">
                <a16:creationId xmlns:a16="http://schemas.microsoft.com/office/drawing/2014/main" id="{CD20E11E-F29E-234F-BBF5-E5B7D3ED07FA}"/>
              </a:ext>
            </a:extLst>
          </p:cNvPr>
          <p:cNvSpPr txBox="1"/>
          <p:nvPr userDrawn="1"/>
        </p:nvSpPr>
        <p:spPr>
          <a:xfrm>
            <a:off x="851646" y="6642556"/>
            <a:ext cx="11340354" cy="215444"/>
          </a:xfrm>
          <a:prstGeom prst="rect">
            <a:avLst/>
          </a:prstGeom>
          <a:noFill/>
        </p:spPr>
        <p:txBody>
          <a:bodyPr wrap="square" rtlCol="0">
            <a:spAutoFit/>
          </a:bodyPr>
          <a:lstStyle/>
          <a:p>
            <a:r>
              <a:rPr lang="en-GB" sz="800">
                <a:solidFill>
                  <a:srgbClr val="3D5567"/>
                </a:solidFill>
              </a:rPr>
              <a:t>© </a:t>
            </a:r>
            <a:r>
              <a:rPr lang="en-US" sz="800" baseline="0">
                <a:solidFill>
                  <a:srgbClr val="3D5567"/>
                </a:solidFill>
              </a:rPr>
              <a:t>2018 Aspire Together</a:t>
            </a:r>
          </a:p>
        </p:txBody>
      </p:sp>
      <p:sp>
        <p:nvSpPr>
          <p:cNvPr id="11" name="Text Placeholder 10">
            <a:extLst>
              <a:ext uri="{FF2B5EF4-FFF2-40B4-BE49-F238E27FC236}">
                <a16:creationId xmlns:a16="http://schemas.microsoft.com/office/drawing/2014/main" id="{DD3C75DB-8D0C-DF47-8343-4BF61BFA2AC0}"/>
              </a:ext>
            </a:extLst>
          </p:cNvPr>
          <p:cNvSpPr>
            <a:spLocks noGrp="1"/>
          </p:cNvSpPr>
          <p:nvPr>
            <p:ph type="body" sz="quarter" idx="15" hasCustomPrompt="1"/>
          </p:nvPr>
        </p:nvSpPr>
        <p:spPr>
          <a:xfrm>
            <a:off x="851646" y="1968734"/>
            <a:ext cx="10502154" cy="387825"/>
          </a:xfrm>
          <a:prstGeom prst="rect">
            <a:avLst/>
          </a:prstGeom>
        </p:spPr>
        <p:txBody>
          <a:bodyPr/>
          <a:lstStyle>
            <a:lvl1pPr marL="0" indent="0">
              <a:buFontTx/>
              <a:buNone/>
              <a:defRPr sz="2000" b="1">
                <a:solidFill>
                  <a:schemeClr val="accent1"/>
                </a:solidFill>
              </a:defRPr>
            </a:lvl1pPr>
            <a:lvl2pPr marL="457200" indent="0">
              <a:buFontTx/>
              <a:buNone/>
              <a:defRPr b="1">
                <a:solidFill>
                  <a:schemeClr val="accent1"/>
                </a:solidFill>
              </a:defRPr>
            </a:lvl2pPr>
            <a:lvl3pPr marL="914400" indent="0">
              <a:buFontTx/>
              <a:buNone/>
              <a:defRPr b="1">
                <a:solidFill>
                  <a:schemeClr val="accent1"/>
                </a:solidFill>
              </a:defRPr>
            </a:lvl3pPr>
            <a:lvl4pPr marL="1371600" indent="0">
              <a:buFontTx/>
              <a:buNone/>
              <a:defRPr b="1">
                <a:solidFill>
                  <a:schemeClr val="accent1"/>
                </a:solidFill>
              </a:defRPr>
            </a:lvl4pPr>
            <a:lvl5pPr marL="1828800" indent="0">
              <a:buFontTx/>
              <a:buNone/>
              <a:defRPr b="1">
                <a:solidFill>
                  <a:schemeClr val="accent1"/>
                </a:solidFill>
              </a:defRPr>
            </a:lvl5pPr>
          </a:lstStyle>
          <a:p>
            <a:pPr lvl="0"/>
            <a:r>
              <a:rPr lang="en-US"/>
              <a:t>Sub-heading – heading goes here</a:t>
            </a:r>
          </a:p>
        </p:txBody>
      </p:sp>
    </p:spTree>
    <p:extLst>
      <p:ext uri="{BB962C8B-B14F-4D97-AF65-F5344CB8AC3E}">
        <p14:creationId xmlns:p14="http://schemas.microsoft.com/office/powerpoint/2010/main" val="259338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341A73-51B5-094E-90CA-B0703A0DDE68}"/>
              </a:ext>
            </a:extLst>
          </p:cNvPr>
          <p:cNvSpPr>
            <a:spLocks noGrp="1"/>
          </p:cNvSpPr>
          <p:nvPr>
            <p:ph type="ctrTitle" hasCustomPrompt="1"/>
          </p:nvPr>
        </p:nvSpPr>
        <p:spPr>
          <a:xfrm>
            <a:off x="851646" y="1993033"/>
            <a:ext cx="10120312"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a:t>Section title</a:t>
            </a:r>
            <a:br>
              <a:rPr lang="en-US"/>
            </a:br>
            <a:r>
              <a:rPr lang="en-US"/>
              <a:t>goes here</a:t>
            </a:r>
          </a:p>
        </p:txBody>
      </p:sp>
      <p:sp>
        <p:nvSpPr>
          <p:cNvPr id="5" name="Subtitle 2">
            <a:extLst>
              <a:ext uri="{FF2B5EF4-FFF2-40B4-BE49-F238E27FC236}">
                <a16:creationId xmlns:a16="http://schemas.microsoft.com/office/drawing/2014/main" id="{3B01B8FF-6E03-B648-9186-15F3B61EB309}"/>
              </a:ext>
            </a:extLst>
          </p:cNvPr>
          <p:cNvSpPr>
            <a:spLocks noGrp="1"/>
          </p:cNvSpPr>
          <p:nvPr>
            <p:ph type="subTitle" idx="1" hasCustomPrompt="1"/>
          </p:nvPr>
        </p:nvSpPr>
        <p:spPr>
          <a:xfrm>
            <a:off x="851646" y="3482075"/>
            <a:ext cx="10120312" cy="325437"/>
          </a:xfrm>
          <a:prstGeom prst="rect">
            <a:avLst/>
          </a:prstGeom>
        </p:spPr>
        <p:txBody>
          <a:bodyPr>
            <a:noAutofit/>
          </a:bodyPr>
          <a:lstStyle>
            <a:lvl1pPr marL="0" indent="0" algn="l">
              <a:buNone/>
              <a:defRPr sz="2000" b="0" i="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goes here</a:t>
            </a:r>
          </a:p>
        </p:txBody>
      </p:sp>
      <p:sp>
        <p:nvSpPr>
          <p:cNvPr id="6" name="TextBox 5">
            <a:extLst>
              <a:ext uri="{FF2B5EF4-FFF2-40B4-BE49-F238E27FC236}">
                <a16:creationId xmlns:a16="http://schemas.microsoft.com/office/drawing/2014/main" id="{B2A59A03-2E25-E240-8383-0C5AB65D8BC0}"/>
              </a:ext>
            </a:extLst>
          </p:cNvPr>
          <p:cNvSpPr txBox="1"/>
          <p:nvPr userDrawn="1"/>
        </p:nvSpPr>
        <p:spPr>
          <a:xfrm>
            <a:off x="851646" y="6642556"/>
            <a:ext cx="11340354" cy="215444"/>
          </a:xfrm>
          <a:prstGeom prst="rect">
            <a:avLst/>
          </a:prstGeom>
          <a:noFill/>
        </p:spPr>
        <p:txBody>
          <a:bodyPr wrap="square" rtlCol="0">
            <a:spAutoFit/>
          </a:bodyPr>
          <a:lstStyle/>
          <a:p>
            <a:r>
              <a:rPr lang="en-GB" sz="800">
                <a:solidFill>
                  <a:srgbClr val="3D5567"/>
                </a:solidFill>
              </a:rPr>
              <a:t>© </a:t>
            </a:r>
            <a:r>
              <a:rPr lang="en-US" sz="800" baseline="0">
                <a:solidFill>
                  <a:srgbClr val="3D5567"/>
                </a:solidFill>
              </a:rPr>
              <a:t>2018 Aspire Together</a:t>
            </a:r>
          </a:p>
        </p:txBody>
      </p:sp>
    </p:spTree>
    <p:extLst>
      <p:ext uri="{BB962C8B-B14F-4D97-AF65-F5344CB8AC3E}">
        <p14:creationId xmlns:p14="http://schemas.microsoft.com/office/powerpoint/2010/main" val="26355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64A92F-1502-BA42-AC16-2612EEF76473}"/>
              </a:ext>
            </a:extLst>
          </p:cNvPr>
          <p:cNvSpPr txBox="1"/>
          <p:nvPr userDrawn="1"/>
        </p:nvSpPr>
        <p:spPr>
          <a:xfrm>
            <a:off x="851646" y="6642556"/>
            <a:ext cx="11340354" cy="215444"/>
          </a:xfrm>
          <a:prstGeom prst="rect">
            <a:avLst/>
          </a:prstGeom>
          <a:noFill/>
        </p:spPr>
        <p:txBody>
          <a:bodyPr wrap="square" rtlCol="0">
            <a:spAutoFit/>
          </a:bodyPr>
          <a:lstStyle/>
          <a:p>
            <a:r>
              <a:rPr lang="en-GB" sz="800">
                <a:solidFill>
                  <a:srgbClr val="3D5567"/>
                </a:solidFill>
              </a:rPr>
              <a:t>© </a:t>
            </a:r>
            <a:r>
              <a:rPr lang="en-US" sz="800" baseline="0">
                <a:solidFill>
                  <a:srgbClr val="3D5567"/>
                </a:solidFill>
              </a:rPr>
              <a:t>2018 Aspire Together</a:t>
            </a:r>
          </a:p>
        </p:txBody>
      </p:sp>
      <p:sp>
        <p:nvSpPr>
          <p:cNvPr id="4" name="Title 1">
            <a:extLst>
              <a:ext uri="{FF2B5EF4-FFF2-40B4-BE49-F238E27FC236}">
                <a16:creationId xmlns:a16="http://schemas.microsoft.com/office/drawing/2014/main" id="{211F6BD5-6946-144F-823E-50E243976ACC}"/>
              </a:ext>
            </a:extLst>
          </p:cNvPr>
          <p:cNvSpPr>
            <a:spLocks noGrp="1"/>
          </p:cNvSpPr>
          <p:nvPr>
            <p:ph type="ctrTitle" hasCustomPrompt="1"/>
          </p:nvPr>
        </p:nvSpPr>
        <p:spPr>
          <a:xfrm>
            <a:off x="851646" y="1993033"/>
            <a:ext cx="9778253"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a:t>Thanks for listening.</a:t>
            </a:r>
            <a:br>
              <a:rPr lang="en-US"/>
            </a:br>
            <a:r>
              <a:rPr lang="en-US"/>
              <a:t>Any questions?</a:t>
            </a:r>
          </a:p>
        </p:txBody>
      </p:sp>
    </p:spTree>
    <p:extLst>
      <p:ext uri="{BB962C8B-B14F-4D97-AF65-F5344CB8AC3E}">
        <p14:creationId xmlns:p14="http://schemas.microsoft.com/office/powerpoint/2010/main" val="7089177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168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aspire.togethersouthwest@nhs.ne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hyperlink" Target="mailto:aspire.togethersouth-west@nhs.net" TargetMode="External"/><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notesSlide" Target="../notesSlides/notesSlide1.xml"/><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hyperlink" Target="https://www.leadershipacademy.nhs.uk/resources/talent-management-hub/talent-management-guides/" TargetMode="External"/><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hyperlink" Target="https://www.leadershipacademy.nhs.uk/aspiretogether/nominate" TargetMode="External"/><Relationship Id="rId9" Type="http://schemas.openxmlformats.org/officeDocument/2006/relationships/image" Target="../media/image8.svg"/><Relationship Id="rId14"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7.png"/><Relationship Id="rId7" Type="http://schemas.openxmlformats.org/officeDocument/2006/relationships/image" Target="../media/image21.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emf"/><Relationship Id="rId4" Type="http://schemas.openxmlformats.org/officeDocument/2006/relationships/image" Target="../media/image18.svg"/><Relationship Id="rId9" Type="http://schemas.openxmlformats.org/officeDocument/2006/relationships/image" Target="../media/image23.emf"/></Relationships>
</file>

<file path=ppt/slides/_rels/slide21.xml.rels><?xml version="1.0" encoding="UTF-8" standalone="yes"?>
<Relationships xmlns="http://schemas.openxmlformats.org/package/2006/relationships"><Relationship Id="rId3" Type="http://schemas.openxmlformats.org/officeDocument/2006/relationships/hyperlink" Target="mailto:aspire.togethersouthwest@nhs.ne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aspire.togethersouth-west@nhs.net"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mailto:aspire.togethersouthwest@nhs.net" TargetMode="External"/><Relationship Id="rId2" Type="http://schemas.openxmlformats.org/officeDocument/2006/relationships/hyperlink" Target="mailto:aspire.togethersouth-west@nhs.ne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leadershipacademy.nhs.uk/resources/" TargetMode="External"/><Relationship Id="rId2" Type="http://schemas.openxmlformats.org/officeDocument/2006/relationships/hyperlink" Target="https://www.leadershipacademy.nhs.uk/aspiretogether/aspire-together-south-west-regional-talent-board/" TargetMode="External"/><Relationship Id="rId1" Type="http://schemas.openxmlformats.org/officeDocument/2006/relationships/slideLayout" Target="../slideLayouts/slideLayout2.xml"/><Relationship Id="rId5" Type="http://schemas.openxmlformats.org/officeDocument/2006/relationships/hyperlink" Target="mailto:aspire.together@nhs.net" TargetMode="External"/><Relationship Id="rId4" Type="http://schemas.openxmlformats.org/officeDocument/2006/relationships/hyperlink" Target="https://execsearch.leadershipacademy.nhs.uk/"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mailto:aspire.togethersouth-west@nhs.net"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D38AC-D6E4-4CF2-A4F0-E21A80812C8E}"/>
              </a:ext>
            </a:extLst>
          </p:cNvPr>
          <p:cNvSpPr>
            <a:spLocks noGrp="1"/>
          </p:cNvSpPr>
          <p:nvPr>
            <p:ph type="ctrTitle"/>
          </p:nvPr>
        </p:nvSpPr>
        <p:spPr>
          <a:xfrm>
            <a:off x="6339840" y="3466407"/>
            <a:ext cx="5296348" cy="1791393"/>
          </a:xfrm>
        </p:spPr>
        <p:txBody>
          <a:bodyPr>
            <a:normAutofit/>
          </a:bodyPr>
          <a:lstStyle/>
          <a:p>
            <a:r>
              <a:rPr lang="en-GB" sz="3200" dirty="0"/>
              <a:t>Aspiring Director </a:t>
            </a:r>
            <a:br>
              <a:rPr lang="en-GB" sz="3200" dirty="0"/>
            </a:br>
            <a:r>
              <a:rPr lang="en-GB" sz="3200" dirty="0"/>
              <a:t>Talent Pool</a:t>
            </a:r>
            <a:br>
              <a:rPr lang="en-GB" dirty="0"/>
            </a:br>
            <a:br>
              <a:rPr lang="en-GB" dirty="0"/>
            </a:br>
            <a:r>
              <a:rPr lang="en-GB" sz="2400" b="0" dirty="0"/>
              <a:t>Aspiring Director Nomination Pack</a:t>
            </a:r>
            <a:endParaRPr lang="en-GB" sz="2400" dirty="0"/>
          </a:p>
        </p:txBody>
      </p:sp>
      <p:sp>
        <p:nvSpPr>
          <p:cNvPr id="3" name="Subtitle 2">
            <a:extLst>
              <a:ext uri="{FF2B5EF4-FFF2-40B4-BE49-F238E27FC236}">
                <a16:creationId xmlns:a16="http://schemas.microsoft.com/office/drawing/2014/main" id="{79A095C9-CBC0-48DE-928A-B41890A8A3C2}"/>
              </a:ext>
            </a:extLst>
          </p:cNvPr>
          <p:cNvSpPr>
            <a:spLocks noGrp="1"/>
          </p:cNvSpPr>
          <p:nvPr>
            <p:ph type="subTitle" idx="1"/>
          </p:nvPr>
        </p:nvSpPr>
        <p:spPr/>
        <p:txBody>
          <a:bodyPr>
            <a:normAutofit lnSpcReduction="10000"/>
          </a:bodyPr>
          <a:lstStyle/>
          <a:p>
            <a:r>
              <a:rPr lang="en-US" dirty="0"/>
              <a:t>South West Regional Talent Board</a:t>
            </a:r>
          </a:p>
          <a:p>
            <a:endParaRPr lang="en-GB" dirty="0"/>
          </a:p>
        </p:txBody>
      </p:sp>
      <p:sp>
        <p:nvSpPr>
          <p:cNvPr id="4" name="Text Placeholder 3">
            <a:extLst>
              <a:ext uri="{FF2B5EF4-FFF2-40B4-BE49-F238E27FC236}">
                <a16:creationId xmlns:a16="http://schemas.microsoft.com/office/drawing/2014/main" id="{B05FF297-B628-4352-9D38-3F20CED083AE}"/>
              </a:ext>
            </a:extLst>
          </p:cNvPr>
          <p:cNvSpPr>
            <a:spLocks noGrp="1"/>
          </p:cNvSpPr>
          <p:nvPr>
            <p:ph type="body" sz="quarter" idx="12"/>
          </p:nvPr>
        </p:nvSpPr>
        <p:spPr/>
        <p:txBody>
          <a:bodyPr anchor="t"/>
          <a:lstStyle/>
          <a:p>
            <a:r>
              <a:rPr lang="en-GB" dirty="0"/>
              <a:t>November 2019</a:t>
            </a:r>
          </a:p>
        </p:txBody>
      </p:sp>
    </p:spTree>
    <p:extLst>
      <p:ext uri="{BB962C8B-B14F-4D97-AF65-F5344CB8AC3E}">
        <p14:creationId xmlns:p14="http://schemas.microsoft.com/office/powerpoint/2010/main" val="456174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B6A7D-E3A3-4E19-B0DD-534F6F8C0DD8}"/>
              </a:ext>
            </a:extLst>
          </p:cNvPr>
          <p:cNvSpPr>
            <a:spLocks noGrp="1"/>
          </p:cNvSpPr>
          <p:nvPr>
            <p:ph type="title"/>
          </p:nvPr>
        </p:nvSpPr>
        <p:spPr>
          <a:xfrm>
            <a:off x="851645" y="1390744"/>
            <a:ext cx="10502155" cy="424732"/>
          </a:xfrm>
        </p:spPr>
        <p:txBody>
          <a:bodyPr/>
          <a:lstStyle/>
          <a:p>
            <a:r>
              <a:rPr lang="en-GB" sz="2400" dirty="0"/>
              <a:t>What are the benefits of the talent pool (continued.)</a:t>
            </a:r>
            <a:endParaRPr lang="en-GB" dirty="0"/>
          </a:p>
        </p:txBody>
      </p:sp>
      <p:sp>
        <p:nvSpPr>
          <p:cNvPr id="3" name="Content Placeholder 2">
            <a:extLst>
              <a:ext uri="{FF2B5EF4-FFF2-40B4-BE49-F238E27FC236}">
                <a16:creationId xmlns:a16="http://schemas.microsoft.com/office/drawing/2014/main" id="{88256FE8-4A9F-4E6A-9A9A-3CE114AA6493}"/>
              </a:ext>
            </a:extLst>
          </p:cNvPr>
          <p:cNvSpPr>
            <a:spLocks noGrp="1"/>
          </p:cNvSpPr>
          <p:nvPr>
            <p:ph idx="1"/>
          </p:nvPr>
        </p:nvSpPr>
        <p:spPr>
          <a:xfrm>
            <a:off x="844922" y="2026826"/>
            <a:ext cx="10502155" cy="4434934"/>
          </a:xfrm>
        </p:spPr>
        <p:txBody>
          <a:bodyPr/>
          <a:lstStyle/>
          <a:p>
            <a:endParaRPr lang="en-GB" sz="1600" dirty="0">
              <a:highlight>
                <a:srgbClr val="FFFF00"/>
              </a:highlight>
            </a:endParaRPr>
          </a:p>
          <a:p>
            <a:pPr marL="0" indent="0">
              <a:buNone/>
            </a:pPr>
            <a:r>
              <a:rPr lang="en-GB" sz="1600" dirty="0"/>
              <a:t>All individuals who become part of the talent pool will receive:</a:t>
            </a:r>
          </a:p>
          <a:p>
            <a:pPr marL="0" indent="0">
              <a:buNone/>
            </a:pPr>
            <a:endParaRPr lang="en-GB" sz="1600" dirty="0"/>
          </a:p>
          <a:p>
            <a:pPr lvl="1"/>
            <a:r>
              <a:rPr lang="en-GB" sz="1600" dirty="0"/>
              <a:t>Visibility to senior leaders and organisations</a:t>
            </a:r>
          </a:p>
          <a:p>
            <a:pPr lvl="1"/>
            <a:r>
              <a:rPr lang="en-GB" sz="1600" dirty="0"/>
              <a:t>Appropriate next-steps and signposting to a range of appropriate development opportunities (depending on outcome) to support deployment and/or next steps</a:t>
            </a:r>
          </a:p>
          <a:p>
            <a:pPr lvl="1"/>
            <a:r>
              <a:rPr lang="en-GB" sz="1600" dirty="0"/>
              <a:t>Regional Talent Board staff will work on their behalf to proactively match Ready Now candidates with appropriate Executive Director roles, both within the region and nationally.</a:t>
            </a:r>
          </a:p>
          <a:p>
            <a:pPr lvl="1"/>
            <a:r>
              <a:rPr lang="en-GB" sz="1600" dirty="0"/>
              <a:t>Career Development workshops </a:t>
            </a:r>
          </a:p>
          <a:p>
            <a:pPr lvl="1"/>
            <a:r>
              <a:rPr lang="en-GB" sz="1600" dirty="0"/>
              <a:t>Online resource tool to develop own C.V. (and other materials)</a:t>
            </a:r>
          </a:p>
          <a:p>
            <a:pPr marL="457200" lvl="1" indent="0">
              <a:buNone/>
            </a:pPr>
            <a:endParaRPr lang="en-GB" sz="1600" dirty="0">
              <a:highlight>
                <a:srgbClr val="FFFF00"/>
              </a:highlight>
            </a:endParaRPr>
          </a:p>
          <a:p>
            <a:pPr marL="0" indent="0">
              <a:buNone/>
            </a:pPr>
            <a:r>
              <a:rPr lang="en-GB" sz="1600" dirty="0"/>
              <a:t>* The Talent Pool looks to assess an individual’s ‘readiness’ for director level roles, it does not assess readiness for a specific role. If an individual is entered in to the Talent Pool, their suitability for a specific role will be evaluated by the hiring organisation, when they choose to apply for a specific vacancy. </a:t>
            </a:r>
          </a:p>
          <a:p>
            <a:endParaRPr lang="en-GB" sz="2400" dirty="0"/>
          </a:p>
        </p:txBody>
      </p:sp>
      <p:sp>
        <p:nvSpPr>
          <p:cNvPr id="4" name="Slide Number Placeholder 3">
            <a:extLst>
              <a:ext uri="{FF2B5EF4-FFF2-40B4-BE49-F238E27FC236}">
                <a16:creationId xmlns:a16="http://schemas.microsoft.com/office/drawing/2014/main" id="{B48275B4-233A-427B-BFC2-86101EC9342C}"/>
              </a:ext>
            </a:extLst>
          </p:cNvPr>
          <p:cNvSpPr>
            <a:spLocks noGrp="1"/>
          </p:cNvSpPr>
          <p:nvPr>
            <p:ph type="sldNum" sz="quarter" idx="12"/>
          </p:nvPr>
        </p:nvSpPr>
        <p:spPr/>
        <p:txBody>
          <a:bodyPr/>
          <a:lstStyle/>
          <a:p>
            <a:fld id="{038ADB5E-7B1C-754E-B077-42405214C7C1}" type="slidenum">
              <a:rPr lang="en-US" smtClean="0"/>
              <a:pPr/>
              <a:t>10</a:t>
            </a:fld>
            <a:endParaRPr lang="en-US"/>
          </a:p>
        </p:txBody>
      </p:sp>
    </p:spTree>
    <p:extLst>
      <p:ext uri="{BB962C8B-B14F-4D97-AF65-F5344CB8AC3E}">
        <p14:creationId xmlns:p14="http://schemas.microsoft.com/office/powerpoint/2010/main" val="787407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AD0E-9C51-4A4B-AE11-67752AE33983}"/>
              </a:ext>
            </a:extLst>
          </p:cNvPr>
          <p:cNvSpPr>
            <a:spLocks noGrp="1"/>
          </p:cNvSpPr>
          <p:nvPr>
            <p:ph type="ctrTitle"/>
          </p:nvPr>
        </p:nvSpPr>
        <p:spPr/>
        <p:txBody>
          <a:bodyPr>
            <a:normAutofit/>
          </a:bodyPr>
          <a:lstStyle/>
          <a:p>
            <a:r>
              <a:rPr lang="en-GB" sz="3400" dirty="0"/>
              <a:t>Overview of the process</a:t>
            </a:r>
          </a:p>
        </p:txBody>
      </p:sp>
    </p:spTree>
    <p:extLst>
      <p:ext uri="{BB962C8B-B14F-4D97-AF65-F5344CB8AC3E}">
        <p14:creationId xmlns:p14="http://schemas.microsoft.com/office/powerpoint/2010/main" val="71685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4D6E-A65D-4CBD-9F8A-A8DA0E89F127}"/>
              </a:ext>
            </a:extLst>
          </p:cNvPr>
          <p:cNvSpPr>
            <a:spLocks noGrp="1"/>
          </p:cNvSpPr>
          <p:nvPr>
            <p:ph type="title"/>
          </p:nvPr>
        </p:nvSpPr>
        <p:spPr>
          <a:xfrm>
            <a:off x="3031175" y="677562"/>
            <a:ext cx="8542874" cy="424732"/>
          </a:xfrm>
        </p:spPr>
        <p:txBody>
          <a:bodyPr/>
          <a:lstStyle/>
          <a:p>
            <a:r>
              <a:rPr lang="en-GB" sz="2400" dirty="0"/>
              <a:t>The Regional Talent Board is now inviting nominations</a:t>
            </a:r>
          </a:p>
        </p:txBody>
      </p:sp>
      <p:sp>
        <p:nvSpPr>
          <p:cNvPr id="3" name="Content Placeholder 2">
            <a:extLst>
              <a:ext uri="{FF2B5EF4-FFF2-40B4-BE49-F238E27FC236}">
                <a16:creationId xmlns:a16="http://schemas.microsoft.com/office/drawing/2014/main" id="{4D061BB3-0F27-4420-9F25-1471C397A462}"/>
              </a:ext>
            </a:extLst>
          </p:cNvPr>
          <p:cNvSpPr>
            <a:spLocks noGrp="1"/>
          </p:cNvSpPr>
          <p:nvPr>
            <p:ph idx="1"/>
          </p:nvPr>
        </p:nvSpPr>
        <p:spPr>
          <a:xfrm>
            <a:off x="844922" y="1306188"/>
            <a:ext cx="10502155" cy="4911732"/>
          </a:xfrm>
        </p:spPr>
        <p:txBody>
          <a:bodyPr/>
          <a:lstStyle/>
          <a:p>
            <a:pPr fontAlgn="base"/>
            <a:r>
              <a:rPr lang="en-GB" sz="1600" dirty="0"/>
              <a:t>From </a:t>
            </a:r>
            <a:r>
              <a:rPr lang="en-GB" sz="1600" b="1" dirty="0"/>
              <a:t>20</a:t>
            </a:r>
            <a:r>
              <a:rPr lang="en-GB" sz="1600" b="1" baseline="30000" dirty="0"/>
              <a:t>th</a:t>
            </a:r>
            <a:r>
              <a:rPr lang="en-GB" sz="1600" b="1" dirty="0"/>
              <a:t> November 2019 </a:t>
            </a:r>
            <a:r>
              <a:rPr lang="en-GB" sz="1600" dirty="0"/>
              <a:t>we will be inviting nominations for the Aspiring Director Talent Pool Gateway Assessment Process. The </a:t>
            </a:r>
            <a:r>
              <a:rPr lang="en-GB" sz="1600" b="1" dirty="0"/>
              <a:t>closing date </a:t>
            </a:r>
            <a:r>
              <a:rPr lang="en-GB" sz="1600" dirty="0"/>
              <a:t>for applications will be </a:t>
            </a:r>
            <a:r>
              <a:rPr lang="en-GB" sz="1600" b="1" dirty="0"/>
              <a:t>6</a:t>
            </a:r>
            <a:r>
              <a:rPr lang="en-GB" sz="1600" b="1" baseline="30000" dirty="0"/>
              <a:t>th</a:t>
            </a:r>
            <a:r>
              <a:rPr lang="en-GB" sz="1600" b="1" dirty="0"/>
              <a:t> January 2020</a:t>
            </a:r>
            <a:r>
              <a:rPr lang="en-GB" sz="1600" dirty="0"/>
              <a:t>. </a:t>
            </a:r>
          </a:p>
          <a:p>
            <a:pPr fontAlgn="base"/>
            <a:r>
              <a:rPr lang="en-GB" sz="1600" dirty="0"/>
              <a:t>In this first window, nominations are invited for those aspiring to move into the roles of </a:t>
            </a:r>
            <a:r>
              <a:rPr lang="en-GB" sz="1600" b="1" dirty="0"/>
              <a:t>Director of Nursing / Chief Nurse and Medical Director.</a:t>
            </a:r>
            <a:endParaRPr lang="en-GB" sz="1600" dirty="0"/>
          </a:p>
          <a:p>
            <a:pPr fontAlgn="base"/>
            <a:r>
              <a:rPr lang="en-GB" sz="1600" dirty="0"/>
              <a:t>Nominations are invited for individuals who will be ready to take on their first director role, and looking to move into a new role in the next 6 months (following assessment). </a:t>
            </a:r>
          </a:p>
          <a:p>
            <a:pPr fontAlgn="base"/>
            <a:r>
              <a:rPr lang="en-GB" sz="1600" dirty="0"/>
              <a:t>Nominations should (ideally) be a joint process agreed between the potential candidate and a Nominated Senior Leader at Board/Governing Body level.</a:t>
            </a:r>
          </a:p>
          <a:p>
            <a:pPr fontAlgn="base"/>
            <a:r>
              <a:rPr lang="en-GB" sz="1600" dirty="0"/>
              <a:t>For all candidates, CEOs/AOs are asked to confirm that the individual is currently working at one below Board or equivalent level, and not involved in any ongoing performance, grievance or disciplinary discussions.</a:t>
            </a:r>
          </a:p>
          <a:p>
            <a:pPr fontAlgn="base"/>
            <a:r>
              <a:rPr lang="en-GB" sz="1600" dirty="0"/>
              <a:t>After the closing date, the Aspire Together team will be in touch to confirm next steps.</a:t>
            </a:r>
          </a:p>
          <a:p>
            <a:pPr fontAlgn="base"/>
            <a:r>
              <a:rPr lang="en-GB" sz="1600" dirty="0"/>
              <a:t>If invited to interview, candidates and their Nominated Senior Leader will receive ‘pre-work’ to complete which will form part of the evaluation ahead of the interview. This will take c.1 day to complete, in line with what you might expect for a job application</a:t>
            </a:r>
          </a:p>
          <a:p>
            <a:pPr fontAlgn="base"/>
            <a:r>
              <a:rPr lang="en-GB" sz="1600" dirty="0"/>
              <a:t>Candidates will be invited for a 2 hour assessment in the form of an success profile based interview on one of the following dates:</a:t>
            </a:r>
          </a:p>
          <a:p>
            <a:pPr marL="1257300" lvl="2" indent="-342900" fontAlgn="base">
              <a:buFont typeface="+mj-lt"/>
              <a:buAutoNum type="arabicPeriod"/>
            </a:pPr>
            <a:r>
              <a:rPr lang="en-GB" b="1" dirty="0"/>
              <a:t>2</a:t>
            </a:r>
            <a:r>
              <a:rPr lang="en-GB" b="1" baseline="30000" dirty="0"/>
              <a:t>nd</a:t>
            </a:r>
            <a:r>
              <a:rPr lang="en-GB" b="1" dirty="0"/>
              <a:t> and 3</a:t>
            </a:r>
            <a:r>
              <a:rPr lang="en-GB" b="1" baseline="30000" dirty="0"/>
              <a:t>rd</a:t>
            </a:r>
            <a:r>
              <a:rPr lang="en-GB" b="1" dirty="0"/>
              <a:t> March 2020</a:t>
            </a:r>
          </a:p>
          <a:p>
            <a:pPr marL="1257300" lvl="2" indent="-342900" fontAlgn="base">
              <a:buFont typeface="+mj-lt"/>
              <a:buAutoNum type="arabicPeriod"/>
            </a:pPr>
            <a:r>
              <a:rPr lang="en-GB" b="1" dirty="0"/>
              <a:t>23</a:t>
            </a:r>
            <a:r>
              <a:rPr lang="en-GB" b="1" baseline="30000" dirty="0"/>
              <a:t>rd</a:t>
            </a:r>
            <a:r>
              <a:rPr lang="en-GB" b="1" dirty="0"/>
              <a:t> and 24</a:t>
            </a:r>
            <a:r>
              <a:rPr lang="en-GB" b="1" baseline="30000" dirty="0"/>
              <a:t>th</a:t>
            </a:r>
            <a:r>
              <a:rPr lang="en-GB" b="1" dirty="0"/>
              <a:t> March 2020</a:t>
            </a:r>
          </a:p>
        </p:txBody>
      </p:sp>
      <p:sp>
        <p:nvSpPr>
          <p:cNvPr id="4" name="Slide Number Placeholder 3">
            <a:extLst>
              <a:ext uri="{FF2B5EF4-FFF2-40B4-BE49-F238E27FC236}">
                <a16:creationId xmlns:a16="http://schemas.microsoft.com/office/drawing/2014/main" id="{C0552184-5727-4002-90B1-7CC2D729E17E}"/>
              </a:ext>
            </a:extLst>
          </p:cNvPr>
          <p:cNvSpPr>
            <a:spLocks noGrp="1"/>
          </p:cNvSpPr>
          <p:nvPr>
            <p:ph type="sldNum" sz="quarter" idx="12"/>
          </p:nvPr>
        </p:nvSpPr>
        <p:spPr/>
        <p:txBody>
          <a:bodyPr/>
          <a:lstStyle/>
          <a:p>
            <a:fld id="{038ADB5E-7B1C-754E-B077-42405214C7C1}" type="slidenum">
              <a:rPr lang="en-US" smtClean="0"/>
              <a:pPr/>
              <a:t>12</a:t>
            </a:fld>
            <a:endParaRPr lang="en-US"/>
          </a:p>
        </p:txBody>
      </p:sp>
    </p:spTree>
    <p:extLst>
      <p:ext uri="{BB962C8B-B14F-4D97-AF65-F5344CB8AC3E}">
        <p14:creationId xmlns:p14="http://schemas.microsoft.com/office/powerpoint/2010/main" val="823104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84A99-6B31-4FD8-AF8E-A1E71A62C78C}"/>
              </a:ext>
            </a:extLst>
          </p:cNvPr>
          <p:cNvSpPr>
            <a:spLocks noGrp="1"/>
          </p:cNvSpPr>
          <p:nvPr>
            <p:ph type="title"/>
          </p:nvPr>
        </p:nvSpPr>
        <p:spPr>
          <a:xfrm>
            <a:off x="851646" y="1207864"/>
            <a:ext cx="10502154" cy="452432"/>
          </a:xfrm>
        </p:spPr>
        <p:txBody>
          <a:bodyPr/>
          <a:lstStyle/>
          <a:p>
            <a:r>
              <a:rPr lang="en-GB" dirty="0"/>
              <a:t>Future Assessments and Nomination Windows</a:t>
            </a:r>
          </a:p>
        </p:txBody>
      </p:sp>
      <p:sp>
        <p:nvSpPr>
          <p:cNvPr id="3" name="Content Placeholder 2">
            <a:extLst>
              <a:ext uri="{FF2B5EF4-FFF2-40B4-BE49-F238E27FC236}">
                <a16:creationId xmlns:a16="http://schemas.microsoft.com/office/drawing/2014/main" id="{0747F1EF-55F7-42FC-994C-D8777C8868C1}"/>
              </a:ext>
            </a:extLst>
          </p:cNvPr>
          <p:cNvSpPr>
            <a:spLocks noGrp="1"/>
          </p:cNvSpPr>
          <p:nvPr>
            <p:ph idx="1"/>
          </p:nvPr>
        </p:nvSpPr>
        <p:spPr>
          <a:xfrm>
            <a:off x="851646" y="1660296"/>
            <a:ext cx="10502154" cy="4049307"/>
          </a:xfrm>
        </p:spPr>
        <p:txBody>
          <a:bodyPr/>
          <a:lstStyle/>
          <a:p>
            <a:pPr marL="0" indent="0">
              <a:buNone/>
            </a:pPr>
            <a:endParaRPr lang="en-GB" sz="1600" dirty="0">
              <a:solidFill>
                <a:schemeClr val="tx1"/>
              </a:solidFill>
            </a:endParaRPr>
          </a:p>
          <a:p>
            <a:pPr marL="0" indent="0">
              <a:buNone/>
            </a:pPr>
            <a:r>
              <a:rPr lang="en-GB" sz="1800" dirty="0">
                <a:solidFill>
                  <a:schemeClr val="tx1"/>
                </a:solidFill>
              </a:rPr>
              <a:t>We will focus nomination windows on roles which are indicated as most needed by the south-west region – both now and anticipated in the next 12 months. We will use the information from executive vacancy data collections identify these roles. Planned Gateway Assessments and Nomination windows are as follows in the for the next 12 months:</a:t>
            </a:r>
            <a:endParaRPr lang="en-GB" sz="1800" b="1" dirty="0">
              <a:solidFill>
                <a:schemeClr val="tx1"/>
              </a:solidFill>
            </a:endParaRPr>
          </a:p>
          <a:p>
            <a:pPr marL="0" indent="0">
              <a:buNone/>
            </a:pPr>
            <a:r>
              <a:rPr lang="en-GB" b="1" dirty="0">
                <a:solidFill>
                  <a:schemeClr val="accent1"/>
                </a:solidFill>
              </a:rPr>
              <a:t>2019/20 Schedule</a:t>
            </a:r>
          </a:p>
          <a:p>
            <a:r>
              <a:rPr lang="en-GB" b="1" dirty="0">
                <a:solidFill>
                  <a:schemeClr val="tx1"/>
                </a:solidFill>
              </a:rPr>
              <a:t>Assessment Centre - 2</a:t>
            </a:r>
            <a:r>
              <a:rPr lang="en-GB" b="1" baseline="30000" dirty="0">
                <a:solidFill>
                  <a:schemeClr val="tx1"/>
                </a:solidFill>
              </a:rPr>
              <a:t>nd/</a:t>
            </a:r>
            <a:r>
              <a:rPr lang="en-GB" b="1" dirty="0">
                <a:solidFill>
                  <a:schemeClr val="tx1"/>
                </a:solidFill>
              </a:rPr>
              <a:t>3</a:t>
            </a:r>
            <a:r>
              <a:rPr lang="en-GB" b="1" baseline="30000" dirty="0">
                <a:solidFill>
                  <a:schemeClr val="tx1"/>
                </a:solidFill>
              </a:rPr>
              <a:t>rd</a:t>
            </a:r>
            <a:r>
              <a:rPr lang="en-GB" b="1" dirty="0">
                <a:solidFill>
                  <a:schemeClr val="tx1"/>
                </a:solidFill>
              </a:rPr>
              <a:t> March 20 </a:t>
            </a:r>
            <a:r>
              <a:rPr lang="en-GB" dirty="0">
                <a:solidFill>
                  <a:schemeClr val="tx1"/>
                </a:solidFill>
              </a:rPr>
              <a:t>(</a:t>
            </a:r>
            <a:r>
              <a:rPr lang="en-GB" i="1" dirty="0">
                <a:solidFill>
                  <a:schemeClr val="tx1"/>
                </a:solidFill>
              </a:rPr>
              <a:t>nomination window 18</a:t>
            </a:r>
            <a:r>
              <a:rPr lang="en-GB" i="1" baseline="30000" dirty="0">
                <a:solidFill>
                  <a:schemeClr val="tx1"/>
                </a:solidFill>
              </a:rPr>
              <a:t>th</a:t>
            </a:r>
            <a:r>
              <a:rPr lang="en-GB" i="1" dirty="0">
                <a:solidFill>
                  <a:schemeClr val="tx1"/>
                </a:solidFill>
              </a:rPr>
              <a:t> Nov to 6</a:t>
            </a:r>
            <a:r>
              <a:rPr lang="en-GB" i="1" baseline="30000" dirty="0">
                <a:solidFill>
                  <a:schemeClr val="tx1"/>
                </a:solidFill>
              </a:rPr>
              <a:t>th</a:t>
            </a:r>
            <a:r>
              <a:rPr lang="en-GB" i="1" dirty="0">
                <a:solidFill>
                  <a:schemeClr val="tx1"/>
                </a:solidFill>
              </a:rPr>
              <a:t> Jan 20)</a:t>
            </a:r>
            <a:endParaRPr lang="en-GB" dirty="0">
              <a:solidFill>
                <a:schemeClr val="tx1"/>
              </a:solidFill>
            </a:endParaRPr>
          </a:p>
          <a:p>
            <a:r>
              <a:rPr lang="en-GB" b="1" dirty="0">
                <a:solidFill>
                  <a:schemeClr val="tx1"/>
                </a:solidFill>
              </a:rPr>
              <a:t>Assessment Centre - 23</a:t>
            </a:r>
            <a:r>
              <a:rPr lang="en-GB" b="1" baseline="30000" dirty="0">
                <a:solidFill>
                  <a:schemeClr val="tx1"/>
                </a:solidFill>
              </a:rPr>
              <a:t>rd /</a:t>
            </a:r>
            <a:r>
              <a:rPr lang="en-GB" b="1" dirty="0">
                <a:solidFill>
                  <a:schemeClr val="tx1"/>
                </a:solidFill>
              </a:rPr>
              <a:t>24</a:t>
            </a:r>
            <a:r>
              <a:rPr lang="en-GB" b="1" baseline="30000" dirty="0">
                <a:solidFill>
                  <a:schemeClr val="tx1"/>
                </a:solidFill>
              </a:rPr>
              <a:t>th</a:t>
            </a:r>
            <a:r>
              <a:rPr lang="en-GB" b="1" dirty="0">
                <a:solidFill>
                  <a:schemeClr val="tx1"/>
                </a:solidFill>
              </a:rPr>
              <a:t> March 20 </a:t>
            </a:r>
            <a:r>
              <a:rPr lang="en-GB" dirty="0">
                <a:solidFill>
                  <a:schemeClr val="tx1"/>
                </a:solidFill>
              </a:rPr>
              <a:t>(</a:t>
            </a:r>
            <a:r>
              <a:rPr lang="en-GB" i="1" dirty="0">
                <a:solidFill>
                  <a:schemeClr val="tx1"/>
                </a:solidFill>
              </a:rPr>
              <a:t>nomination window 18</a:t>
            </a:r>
            <a:r>
              <a:rPr lang="en-GB" i="1" baseline="30000" dirty="0">
                <a:solidFill>
                  <a:schemeClr val="tx1"/>
                </a:solidFill>
              </a:rPr>
              <a:t>th</a:t>
            </a:r>
            <a:r>
              <a:rPr lang="en-GB" i="1" dirty="0">
                <a:solidFill>
                  <a:schemeClr val="tx1"/>
                </a:solidFill>
              </a:rPr>
              <a:t> Nov to 6</a:t>
            </a:r>
            <a:r>
              <a:rPr lang="en-GB" i="1" baseline="30000" dirty="0">
                <a:solidFill>
                  <a:schemeClr val="tx1"/>
                </a:solidFill>
              </a:rPr>
              <a:t>th </a:t>
            </a:r>
            <a:r>
              <a:rPr lang="en-GB" i="1" dirty="0">
                <a:solidFill>
                  <a:schemeClr val="tx1"/>
                </a:solidFill>
              </a:rPr>
              <a:t>Jan 20)</a:t>
            </a:r>
          </a:p>
          <a:p>
            <a:pPr marL="0" indent="0">
              <a:buNone/>
            </a:pPr>
            <a:endParaRPr lang="en-GB" b="1" dirty="0">
              <a:solidFill>
                <a:schemeClr val="tx1"/>
              </a:solidFill>
            </a:endParaRPr>
          </a:p>
          <a:p>
            <a:pPr marL="0" indent="0">
              <a:buNone/>
            </a:pPr>
            <a:r>
              <a:rPr lang="en-GB" b="1" dirty="0">
                <a:solidFill>
                  <a:schemeClr val="accent1"/>
                </a:solidFill>
              </a:rPr>
              <a:t>2020/21 Schedule -</a:t>
            </a:r>
            <a:r>
              <a:rPr lang="en-GB" b="1" i="1" dirty="0">
                <a:solidFill>
                  <a:schemeClr val="accent1"/>
                </a:solidFill>
              </a:rPr>
              <a:t>planned</a:t>
            </a:r>
          </a:p>
          <a:p>
            <a:r>
              <a:rPr lang="en-GB" b="1" dirty="0">
                <a:solidFill>
                  <a:schemeClr val="tx1"/>
                </a:solidFill>
              </a:rPr>
              <a:t>Assessment Centre -  1</a:t>
            </a:r>
            <a:r>
              <a:rPr lang="en-GB" b="1" baseline="30000" dirty="0">
                <a:solidFill>
                  <a:schemeClr val="tx1"/>
                </a:solidFill>
              </a:rPr>
              <a:t>st/</a:t>
            </a:r>
            <a:r>
              <a:rPr lang="en-GB" b="1" dirty="0">
                <a:solidFill>
                  <a:schemeClr val="tx1"/>
                </a:solidFill>
              </a:rPr>
              <a:t>2</a:t>
            </a:r>
            <a:r>
              <a:rPr lang="en-GB" b="1" baseline="30000" dirty="0">
                <a:solidFill>
                  <a:schemeClr val="tx1"/>
                </a:solidFill>
              </a:rPr>
              <a:t>nd</a:t>
            </a:r>
            <a:r>
              <a:rPr lang="en-GB" b="1" dirty="0">
                <a:solidFill>
                  <a:schemeClr val="tx1"/>
                </a:solidFill>
              </a:rPr>
              <a:t> June 20 </a:t>
            </a:r>
            <a:r>
              <a:rPr lang="en-GB" dirty="0">
                <a:solidFill>
                  <a:schemeClr val="tx1"/>
                </a:solidFill>
              </a:rPr>
              <a:t>(</a:t>
            </a:r>
            <a:r>
              <a:rPr lang="en-GB" i="1" dirty="0">
                <a:solidFill>
                  <a:schemeClr val="tx1"/>
                </a:solidFill>
              </a:rPr>
              <a:t>nomination window - Feb to March 20)</a:t>
            </a:r>
          </a:p>
          <a:p>
            <a:r>
              <a:rPr lang="en-GB" b="1" dirty="0">
                <a:solidFill>
                  <a:schemeClr val="tx1"/>
                </a:solidFill>
              </a:rPr>
              <a:t>Assessment Centre - Nov 20 - </a:t>
            </a:r>
            <a:r>
              <a:rPr lang="en-GB" i="1" dirty="0">
                <a:solidFill>
                  <a:schemeClr val="tx1"/>
                </a:solidFill>
              </a:rPr>
              <a:t>dates TBC -  </a:t>
            </a:r>
            <a:r>
              <a:rPr lang="en-GB" dirty="0">
                <a:solidFill>
                  <a:schemeClr val="tx1"/>
                </a:solidFill>
              </a:rPr>
              <a:t>(</a:t>
            </a:r>
            <a:r>
              <a:rPr lang="en-GB" i="1" dirty="0">
                <a:solidFill>
                  <a:schemeClr val="tx1"/>
                </a:solidFill>
              </a:rPr>
              <a:t>nomination window - Jul to Sept 20 TBC</a:t>
            </a:r>
            <a:r>
              <a:rPr lang="en-GB" dirty="0">
                <a:solidFill>
                  <a:schemeClr val="tx1"/>
                </a:solidFill>
              </a:rPr>
              <a:t>)</a:t>
            </a:r>
          </a:p>
          <a:p>
            <a:endParaRPr lang="en-GB" dirty="0">
              <a:solidFill>
                <a:srgbClr val="FF0000"/>
              </a:solidFill>
              <a:highlight>
                <a:srgbClr val="FFFF00"/>
              </a:highlight>
            </a:endParaRPr>
          </a:p>
          <a:p>
            <a:endParaRPr lang="en-GB" dirty="0">
              <a:solidFill>
                <a:srgbClr val="FF0000"/>
              </a:solidFill>
            </a:endParaRPr>
          </a:p>
        </p:txBody>
      </p:sp>
      <p:sp>
        <p:nvSpPr>
          <p:cNvPr id="4" name="Slide Number Placeholder 3">
            <a:extLst>
              <a:ext uri="{FF2B5EF4-FFF2-40B4-BE49-F238E27FC236}">
                <a16:creationId xmlns:a16="http://schemas.microsoft.com/office/drawing/2014/main" id="{9DDCF613-55EF-4CCB-8DD1-89A4964A232B}"/>
              </a:ext>
            </a:extLst>
          </p:cNvPr>
          <p:cNvSpPr>
            <a:spLocks noGrp="1"/>
          </p:cNvSpPr>
          <p:nvPr>
            <p:ph type="sldNum" sz="quarter" idx="12"/>
          </p:nvPr>
        </p:nvSpPr>
        <p:spPr/>
        <p:txBody>
          <a:bodyPr/>
          <a:lstStyle/>
          <a:p>
            <a:fld id="{038ADB5E-7B1C-754E-B077-42405214C7C1}" type="slidenum">
              <a:rPr lang="en-US" smtClean="0"/>
              <a:pPr/>
              <a:t>13</a:t>
            </a:fld>
            <a:endParaRPr lang="en-US"/>
          </a:p>
        </p:txBody>
      </p:sp>
    </p:spTree>
    <p:extLst>
      <p:ext uri="{BB962C8B-B14F-4D97-AF65-F5344CB8AC3E}">
        <p14:creationId xmlns:p14="http://schemas.microsoft.com/office/powerpoint/2010/main" val="2508366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9E20-37DA-4155-AEBD-300E45083679}"/>
              </a:ext>
            </a:extLst>
          </p:cNvPr>
          <p:cNvSpPr>
            <a:spLocks noGrp="1"/>
          </p:cNvSpPr>
          <p:nvPr>
            <p:ph type="title"/>
          </p:nvPr>
        </p:nvSpPr>
        <p:spPr>
          <a:xfrm>
            <a:off x="766770" y="2152329"/>
            <a:ext cx="10502154" cy="452432"/>
          </a:xfrm>
        </p:spPr>
        <p:txBody>
          <a:bodyPr/>
          <a:lstStyle/>
          <a:p>
            <a:r>
              <a:rPr lang="en-GB" sz="2000" b="1" dirty="0">
                <a:solidFill>
                  <a:schemeClr val="accent1"/>
                </a:solidFill>
                <a:latin typeface="+mn-lt"/>
                <a:ea typeface="+mn-ea"/>
                <a:cs typeface="+mn-cs"/>
              </a:rPr>
              <a:t>Organisation Nominations</a:t>
            </a:r>
            <a:r>
              <a:rPr lang="en-GB" dirty="0"/>
              <a:t>	</a:t>
            </a:r>
          </a:p>
        </p:txBody>
      </p:sp>
      <p:sp>
        <p:nvSpPr>
          <p:cNvPr id="3" name="Content Placeholder 2">
            <a:extLst>
              <a:ext uri="{FF2B5EF4-FFF2-40B4-BE49-F238E27FC236}">
                <a16:creationId xmlns:a16="http://schemas.microsoft.com/office/drawing/2014/main" id="{40BE98A4-6042-4D67-8295-2B2A950CDA5C}"/>
              </a:ext>
            </a:extLst>
          </p:cNvPr>
          <p:cNvSpPr>
            <a:spLocks noGrp="1"/>
          </p:cNvSpPr>
          <p:nvPr>
            <p:ph idx="1"/>
          </p:nvPr>
        </p:nvSpPr>
        <p:spPr>
          <a:xfrm>
            <a:off x="865092" y="2571173"/>
            <a:ext cx="10502155" cy="853142"/>
          </a:xfrm>
        </p:spPr>
        <p:txBody>
          <a:bodyPr anchor="t"/>
          <a:lstStyle/>
          <a:p>
            <a:r>
              <a:rPr lang="en-GB" sz="1600" dirty="0"/>
              <a:t>From CEO/AO ownership and with knowledge of an individual’s readiness and ambition for a director role within 6 months of assessment. Following a career conversation with candidates, existing directors and CEO/AOs would in most cases be the right people to make nominations to the talent pool. </a:t>
            </a:r>
            <a:endParaRPr lang="en-US" dirty="0">
              <a:cs typeface="Arial"/>
            </a:endParaRPr>
          </a:p>
        </p:txBody>
      </p:sp>
      <p:sp>
        <p:nvSpPr>
          <p:cNvPr id="7" name="Title 5">
            <a:extLst>
              <a:ext uri="{FF2B5EF4-FFF2-40B4-BE49-F238E27FC236}">
                <a16:creationId xmlns:a16="http://schemas.microsoft.com/office/drawing/2014/main" id="{0283B607-CED5-4713-AA5F-BB296BA41BE7}"/>
              </a:ext>
            </a:extLst>
          </p:cNvPr>
          <p:cNvSpPr txBox="1">
            <a:spLocks/>
          </p:cNvSpPr>
          <p:nvPr/>
        </p:nvSpPr>
        <p:spPr>
          <a:xfrm>
            <a:off x="865093" y="3380405"/>
            <a:ext cx="10502155" cy="729430"/>
          </a:xfrm>
          <a:prstGeom prst="rect">
            <a:avLst/>
          </a:prstGeom>
        </p:spPr>
        <p:txBody>
          <a:bodyPr wrap="square" anchor="t" anchorCtr="0">
            <a:spAutoFit/>
          </a:bodyPr>
          <a:lstStyle>
            <a:lvl1pPr algn="l" defTabSz="914400" rtl="0" eaLnBrk="1" latinLnBrk="0" hangingPunct="1">
              <a:lnSpc>
                <a:spcPct val="90000"/>
              </a:lnSpc>
              <a:spcBef>
                <a:spcPct val="0"/>
              </a:spcBef>
              <a:buNone/>
              <a:defRPr sz="2600" kern="1200" baseline="0">
                <a:solidFill>
                  <a:srgbClr val="3D5567"/>
                </a:solidFill>
                <a:latin typeface="+mj-lt"/>
                <a:ea typeface="+mj-ea"/>
                <a:cs typeface="+mj-cs"/>
              </a:defRPr>
            </a:lvl1pPr>
          </a:lstStyle>
          <a:p>
            <a:r>
              <a:rPr lang="en-GB" sz="2000" b="1" dirty="0">
                <a:solidFill>
                  <a:schemeClr val="accent1"/>
                </a:solidFill>
                <a:latin typeface="+mn-lt"/>
                <a:ea typeface="+mn-ea"/>
                <a:cs typeface="+mn-cs"/>
              </a:rPr>
              <a:t>Self-Nominations</a:t>
            </a:r>
            <a:br>
              <a:rPr lang="en-GB" dirty="0"/>
            </a:br>
            <a:endParaRPr lang="en-GB" dirty="0"/>
          </a:p>
        </p:txBody>
      </p:sp>
      <p:sp>
        <p:nvSpPr>
          <p:cNvPr id="8" name="Content Placeholder 2">
            <a:extLst>
              <a:ext uri="{FF2B5EF4-FFF2-40B4-BE49-F238E27FC236}">
                <a16:creationId xmlns:a16="http://schemas.microsoft.com/office/drawing/2014/main" id="{10240533-8178-4121-9CB7-324B43431A85}"/>
              </a:ext>
            </a:extLst>
          </p:cNvPr>
          <p:cNvSpPr txBox="1">
            <a:spLocks/>
          </p:cNvSpPr>
          <p:nvPr/>
        </p:nvSpPr>
        <p:spPr>
          <a:xfrm>
            <a:off x="824752" y="3777775"/>
            <a:ext cx="10502155" cy="2278454"/>
          </a:xfrm>
          <a:prstGeom prst="rect">
            <a:avLst/>
          </a:prstGeom>
        </p:spPr>
        <p:txBody>
          <a:bodyPr anchor="t"/>
          <a:lstStyle>
            <a:lvl1pPr marL="228600" indent="-228600" algn="l" defTabSz="914400" rtl="0" eaLnBrk="1" latinLnBrk="0" hangingPunct="1">
              <a:lnSpc>
                <a:spcPct val="90000"/>
              </a:lnSpc>
              <a:spcBef>
                <a:spcPts val="1000"/>
              </a:spcBef>
              <a:buClr>
                <a:srgbClr val="005EB8"/>
              </a:buClr>
              <a:buSzPct val="100000"/>
              <a:buFont typeface="Arial" panose="020B0604020202020204" pitchFamily="34" charset="0"/>
              <a:buChar char="•"/>
              <a:defRPr sz="2000" kern="1200" baseline="0">
                <a:solidFill>
                  <a:srgbClr val="3D5567"/>
                </a:solidFill>
                <a:latin typeface="+mn-lt"/>
                <a:ea typeface="+mn-ea"/>
                <a:cs typeface="+mn-cs"/>
              </a:defRPr>
            </a:lvl1pPr>
            <a:lvl2pPr marL="685800" indent="-228600" algn="l" defTabSz="914400" rtl="0" eaLnBrk="1" latinLnBrk="0" hangingPunct="1">
              <a:lnSpc>
                <a:spcPct val="90000"/>
              </a:lnSpc>
              <a:spcBef>
                <a:spcPts val="500"/>
              </a:spcBef>
              <a:buClr>
                <a:srgbClr val="005EB8"/>
              </a:buClr>
              <a:buFont typeface="Arial" panose="020B0604020202020204" pitchFamily="34" charset="0"/>
              <a:buChar char="•"/>
              <a:defRPr sz="1800" kern="1200" baseline="0">
                <a:solidFill>
                  <a:srgbClr val="3D5567"/>
                </a:solidFill>
                <a:latin typeface="+mn-lt"/>
                <a:ea typeface="+mn-ea"/>
                <a:cs typeface="+mn-cs"/>
              </a:defRPr>
            </a:lvl2pPr>
            <a:lvl3pPr marL="1143000" indent="-228600" algn="l" defTabSz="914400" rtl="0" eaLnBrk="1" latinLnBrk="0" hangingPunct="1">
              <a:lnSpc>
                <a:spcPct val="90000"/>
              </a:lnSpc>
              <a:spcBef>
                <a:spcPts val="500"/>
              </a:spcBef>
              <a:buClr>
                <a:srgbClr val="005EB8"/>
              </a:buClr>
              <a:buFont typeface="Arial" panose="020B0604020202020204" pitchFamily="34" charset="0"/>
              <a:buChar char="•"/>
              <a:defRPr sz="1600" kern="1200" baseline="0">
                <a:solidFill>
                  <a:srgbClr val="3D556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t>Research tells us that solely relying on manager nominations can often disadvantage those with protected characteristics or from a less obvious background and that a self-nomination process tends to, over time, widen the diversity of individuals in the available talent pool.</a:t>
            </a:r>
          </a:p>
          <a:p>
            <a:r>
              <a:rPr lang="en-GB" sz="1600" dirty="0"/>
              <a:t>Ideally, individuals who choose to self-nominate would still seek support from their CEO/AO. All self-nominations will be notified to the relevant CEO/AO who will be asked only to confirm: </a:t>
            </a:r>
            <a:r>
              <a:rPr lang="en-US" sz="1600" dirty="0">
                <a:solidFill>
                  <a:schemeClr val="tx1"/>
                </a:solidFill>
              </a:rPr>
              <a:t>that the individual is currently working at ‘one below’ board or equivalent level and not involved in any ongoing performance, grievance or disciplinary discussions.</a:t>
            </a:r>
            <a:endParaRPr lang="en-GB" sz="1600" dirty="0">
              <a:solidFill>
                <a:schemeClr val="tx1"/>
              </a:solidFill>
              <a:cs typeface="Arial"/>
            </a:endParaRPr>
          </a:p>
          <a:p>
            <a:r>
              <a:rPr lang="en-GB" sz="1600" dirty="0"/>
              <a:t>Where an individual is keen to self-nominate, but support from their CEO/AO is not forthcoming, we would advise candidates to speak with their Human Resources Director (or equivalent) or to contact us via  </a:t>
            </a:r>
            <a:r>
              <a:rPr lang="en-GB" sz="1600" dirty="0">
                <a:hlinkClick r:id="rId2"/>
              </a:rPr>
              <a:t>aspire.togethersouth-west@nhs.net</a:t>
            </a:r>
            <a:r>
              <a:rPr lang="en-GB" sz="1600" dirty="0"/>
              <a:t> for further guidance.</a:t>
            </a:r>
          </a:p>
        </p:txBody>
      </p:sp>
      <p:sp>
        <p:nvSpPr>
          <p:cNvPr id="6" name="Title 1">
            <a:extLst>
              <a:ext uri="{FF2B5EF4-FFF2-40B4-BE49-F238E27FC236}">
                <a16:creationId xmlns:a16="http://schemas.microsoft.com/office/drawing/2014/main" id="{058CD1AB-E11A-49C9-969A-6D11BE8322C7}"/>
              </a:ext>
            </a:extLst>
          </p:cNvPr>
          <p:cNvSpPr txBox="1">
            <a:spLocks/>
          </p:cNvSpPr>
          <p:nvPr/>
        </p:nvSpPr>
        <p:spPr>
          <a:xfrm>
            <a:off x="865092" y="1241885"/>
            <a:ext cx="7830733" cy="757130"/>
          </a:xfrm>
          <a:prstGeom prst="rect">
            <a:avLst/>
          </a:prstGeom>
        </p:spPr>
        <p:txBody>
          <a:bodyPr wrap="square" anchor="t" anchorCtr="0">
            <a:spAutoFit/>
          </a:bodyPr>
          <a:lstStyle>
            <a:lvl1pPr algn="l" defTabSz="914400" rtl="0" eaLnBrk="1" latinLnBrk="0" hangingPunct="1">
              <a:lnSpc>
                <a:spcPct val="90000"/>
              </a:lnSpc>
              <a:spcBef>
                <a:spcPct val="0"/>
              </a:spcBef>
              <a:buNone/>
              <a:defRPr sz="2600" kern="1200" baseline="0">
                <a:solidFill>
                  <a:srgbClr val="3D5567"/>
                </a:solidFill>
                <a:latin typeface="+mj-lt"/>
                <a:ea typeface="+mj-ea"/>
                <a:cs typeface="+mj-cs"/>
              </a:defRPr>
            </a:lvl1pPr>
          </a:lstStyle>
          <a:p>
            <a:r>
              <a:rPr lang="en-GB" sz="2400" dirty="0"/>
              <a:t>The Nomination Process</a:t>
            </a:r>
            <a:br>
              <a:rPr lang="en-GB" sz="2400" dirty="0">
                <a:cs typeface="Arial"/>
              </a:rPr>
            </a:br>
            <a:endParaRPr lang="en-GB" sz="2400" dirty="0"/>
          </a:p>
        </p:txBody>
      </p:sp>
      <p:sp>
        <p:nvSpPr>
          <p:cNvPr id="9" name="Title 1">
            <a:extLst>
              <a:ext uri="{FF2B5EF4-FFF2-40B4-BE49-F238E27FC236}">
                <a16:creationId xmlns:a16="http://schemas.microsoft.com/office/drawing/2014/main" id="{3108EAE6-DE63-4323-AD48-0FA49D311A6A}"/>
              </a:ext>
            </a:extLst>
          </p:cNvPr>
          <p:cNvSpPr txBox="1">
            <a:spLocks/>
          </p:cNvSpPr>
          <p:nvPr/>
        </p:nvSpPr>
        <p:spPr>
          <a:xfrm>
            <a:off x="869503" y="1624223"/>
            <a:ext cx="10505622" cy="867930"/>
          </a:xfrm>
          <a:prstGeom prst="rect">
            <a:avLst/>
          </a:prstGeom>
        </p:spPr>
        <p:txBody>
          <a:bodyPr wrap="square" anchor="t" anchorCtr="0">
            <a:spAutoFit/>
          </a:bodyPr>
          <a:lstStyle>
            <a:lvl1pPr algn="l" defTabSz="914400" rtl="0" eaLnBrk="1" latinLnBrk="0" hangingPunct="1">
              <a:lnSpc>
                <a:spcPct val="90000"/>
              </a:lnSpc>
              <a:spcBef>
                <a:spcPct val="0"/>
              </a:spcBef>
              <a:buNone/>
              <a:defRPr sz="2600" kern="1200" baseline="0">
                <a:solidFill>
                  <a:srgbClr val="3D5567"/>
                </a:solidFill>
                <a:latin typeface="+mj-lt"/>
                <a:ea typeface="+mj-ea"/>
                <a:cs typeface="+mj-cs"/>
              </a:defRPr>
            </a:lvl1pPr>
          </a:lstStyle>
          <a:p>
            <a:r>
              <a:rPr lang="en-GB" sz="1600" dirty="0">
                <a:latin typeface="+mn-lt"/>
                <a:ea typeface="+mn-ea"/>
                <a:cs typeface="+mn-cs"/>
              </a:rPr>
              <a:t>We are keen to broaden the range of talents and backgrounds in the talent pool and are therefore adopting an  approach where both managers and individuals can initiate the nomination process. </a:t>
            </a:r>
          </a:p>
          <a:p>
            <a:endParaRPr lang="en-GB" sz="2400" dirty="0"/>
          </a:p>
        </p:txBody>
      </p:sp>
      <p:sp>
        <p:nvSpPr>
          <p:cNvPr id="4" name="Slide Number Placeholder 3">
            <a:extLst>
              <a:ext uri="{FF2B5EF4-FFF2-40B4-BE49-F238E27FC236}">
                <a16:creationId xmlns:a16="http://schemas.microsoft.com/office/drawing/2014/main" id="{AB29AAE7-D1B2-4769-A2F3-4DC4E9C952F8}"/>
              </a:ext>
            </a:extLst>
          </p:cNvPr>
          <p:cNvSpPr>
            <a:spLocks noGrp="1"/>
          </p:cNvSpPr>
          <p:nvPr>
            <p:ph type="sldNum" sz="quarter" idx="12"/>
          </p:nvPr>
        </p:nvSpPr>
        <p:spPr/>
        <p:txBody>
          <a:bodyPr/>
          <a:lstStyle/>
          <a:p>
            <a:fld id="{038ADB5E-7B1C-754E-B077-42405214C7C1}" type="slidenum">
              <a:rPr lang="en-US" smtClean="0"/>
              <a:pPr/>
              <a:t>14</a:t>
            </a:fld>
            <a:endParaRPr lang="en-US"/>
          </a:p>
        </p:txBody>
      </p:sp>
    </p:spTree>
    <p:extLst>
      <p:ext uri="{BB962C8B-B14F-4D97-AF65-F5344CB8AC3E}">
        <p14:creationId xmlns:p14="http://schemas.microsoft.com/office/powerpoint/2010/main" val="3157319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726EF-78D6-41AE-8AE3-B7A31D262D94}"/>
              </a:ext>
            </a:extLst>
          </p:cNvPr>
          <p:cNvSpPr>
            <a:spLocks noGrp="1"/>
          </p:cNvSpPr>
          <p:nvPr>
            <p:ph type="ctrTitle"/>
          </p:nvPr>
        </p:nvSpPr>
        <p:spPr/>
        <p:txBody>
          <a:bodyPr>
            <a:normAutofit/>
          </a:bodyPr>
          <a:lstStyle/>
          <a:p>
            <a:r>
              <a:rPr lang="en-US" sz="3400" dirty="0"/>
              <a:t>Who is eligible to apply?	</a:t>
            </a:r>
            <a:endParaRPr lang="en-GB" sz="3400" dirty="0"/>
          </a:p>
        </p:txBody>
      </p:sp>
    </p:spTree>
    <p:extLst>
      <p:ext uri="{BB962C8B-B14F-4D97-AF65-F5344CB8AC3E}">
        <p14:creationId xmlns:p14="http://schemas.microsoft.com/office/powerpoint/2010/main" val="1652380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3E49E-6CC2-4E61-BBC4-1BA1EFD737E2}"/>
              </a:ext>
            </a:extLst>
          </p:cNvPr>
          <p:cNvSpPr>
            <a:spLocks noGrp="1"/>
          </p:cNvSpPr>
          <p:nvPr>
            <p:ph type="title"/>
          </p:nvPr>
        </p:nvSpPr>
        <p:spPr>
          <a:xfrm>
            <a:off x="844922" y="1585143"/>
            <a:ext cx="8597155" cy="424732"/>
          </a:xfrm>
        </p:spPr>
        <p:txBody>
          <a:bodyPr/>
          <a:lstStyle/>
          <a:p>
            <a:r>
              <a:rPr lang="en-GB" sz="2400" dirty="0"/>
              <a:t>Who is eligible to be nominated to the talent pool?</a:t>
            </a:r>
            <a:endParaRPr lang="en-GB" dirty="0"/>
          </a:p>
        </p:txBody>
      </p:sp>
      <p:sp>
        <p:nvSpPr>
          <p:cNvPr id="3" name="Content Placeholder 2">
            <a:extLst>
              <a:ext uri="{FF2B5EF4-FFF2-40B4-BE49-F238E27FC236}">
                <a16:creationId xmlns:a16="http://schemas.microsoft.com/office/drawing/2014/main" id="{49FA652E-B9DE-49B3-81E6-C0B3F242BD88}"/>
              </a:ext>
            </a:extLst>
          </p:cNvPr>
          <p:cNvSpPr>
            <a:spLocks noGrp="1"/>
          </p:cNvSpPr>
          <p:nvPr>
            <p:ph idx="1"/>
          </p:nvPr>
        </p:nvSpPr>
        <p:spPr>
          <a:xfrm>
            <a:off x="844922" y="2099606"/>
            <a:ext cx="10502155" cy="4301189"/>
          </a:xfrm>
        </p:spPr>
        <p:txBody>
          <a:bodyPr/>
          <a:lstStyle/>
          <a:p>
            <a:pPr marL="0" indent="0">
              <a:buNone/>
            </a:pPr>
            <a:r>
              <a:rPr lang="en-US" sz="1600" dirty="0"/>
              <a:t>The following pages outline the process that should be used to evaluate candidates (or as the candidate evaluate yourself) for the talent pool readiness and follow the process to follow for making nominations.</a:t>
            </a:r>
          </a:p>
          <a:p>
            <a:pPr marL="0" indent="0">
              <a:buNone/>
            </a:pPr>
            <a:endParaRPr lang="en-GB" sz="1600" b="1" dirty="0"/>
          </a:p>
          <a:p>
            <a:pPr marL="0" indent="0">
              <a:buNone/>
            </a:pPr>
            <a:r>
              <a:rPr lang="en-GB" sz="1600" b="1" dirty="0"/>
              <a:t>Please note</a:t>
            </a:r>
          </a:p>
          <a:p>
            <a:r>
              <a:rPr lang="en-GB" sz="1600" dirty="0"/>
              <a:t>Candidates should be aware that this is </a:t>
            </a:r>
            <a:r>
              <a:rPr lang="en-GB" sz="1600" b="1" dirty="0"/>
              <a:t>not a development programme </a:t>
            </a:r>
            <a:r>
              <a:rPr lang="en-US" sz="1600" dirty="0"/>
              <a:t>but an initiative designed to identify, assess and then deploy </a:t>
            </a:r>
            <a:r>
              <a:rPr lang="en-US" sz="1600" b="1" dirty="0"/>
              <a:t>ready now aspirant directors</a:t>
            </a:r>
            <a:r>
              <a:rPr lang="en-US" sz="1600" dirty="0"/>
              <a:t>.</a:t>
            </a:r>
            <a:endParaRPr lang="en-GB" sz="1600" dirty="0"/>
          </a:p>
          <a:p>
            <a:r>
              <a:rPr lang="en-GB" sz="1600" dirty="0"/>
              <a:t>Applying for the Talent Pool should be viewed as a similar process as to applying for a new role and requires a considerable amount of preparation </a:t>
            </a:r>
            <a:r>
              <a:rPr lang="en-GB" sz="1600" dirty="0">
                <a:solidFill>
                  <a:schemeClr val="tx1"/>
                </a:solidFill>
              </a:rPr>
              <a:t>(c.1 day).</a:t>
            </a:r>
          </a:p>
          <a:p>
            <a:r>
              <a:rPr lang="en-US" sz="1600" dirty="0">
                <a:solidFill>
                  <a:schemeClr val="tx1"/>
                </a:solidFill>
              </a:rPr>
              <a:t>Candidates currently working at ‘one below’ board (provider or commissioner) </a:t>
            </a:r>
            <a:r>
              <a:rPr lang="en-GB" sz="1600" dirty="0"/>
              <a:t>should be operating at Band 9 / ESM1 or equivalent.</a:t>
            </a:r>
          </a:p>
          <a:p>
            <a:pPr marL="0" indent="0">
              <a:buNone/>
            </a:pPr>
            <a:endParaRPr lang="en-GB" sz="1600" dirty="0"/>
          </a:p>
          <a:p>
            <a:endParaRPr lang="en-GB" sz="1600" dirty="0"/>
          </a:p>
        </p:txBody>
      </p:sp>
      <p:sp>
        <p:nvSpPr>
          <p:cNvPr id="18" name="Rectangle 73">
            <a:extLst>
              <a:ext uri="{FF2B5EF4-FFF2-40B4-BE49-F238E27FC236}">
                <a16:creationId xmlns:a16="http://schemas.microsoft.com/office/drawing/2014/main" id="{3D952104-74FC-48AF-AF7E-558E0CB1446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19" name="Rectangle 94">
            <a:extLst>
              <a:ext uri="{FF2B5EF4-FFF2-40B4-BE49-F238E27FC236}">
                <a16:creationId xmlns:a16="http://schemas.microsoft.com/office/drawing/2014/main" id="{F58A5DD7-9E75-4F50-B5BB-401750B45704}"/>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100" b="1"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br>
              <a:rPr kumimoji="0" lang="en-GB" altLang="en-US" sz="1100" b="1"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br>
            <a:endParaRPr kumimoji="0" lang="en-GB"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 name="Slide Number Placeholder 3">
            <a:extLst>
              <a:ext uri="{FF2B5EF4-FFF2-40B4-BE49-F238E27FC236}">
                <a16:creationId xmlns:a16="http://schemas.microsoft.com/office/drawing/2014/main" id="{FAF68FF6-073C-4901-A503-8FCF33819053}"/>
              </a:ext>
            </a:extLst>
          </p:cNvPr>
          <p:cNvSpPr>
            <a:spLocks noGrp="1"/>
          </p:cNvSpPr>
          <p:nvPr>
            <p:ph type="sldNum" sz="quarter" idx="12"/>
          </p:nvPr>
        </p:nvSpPr>
        <p:spPr/>
        <p:txBody>
          <a:bodyPr/>
          <a:lstStyle/>
          <a:p>
            <a:fld id="{038ADB5E-7B1C-754E-B077-42405214C7C1}" type="slidenum">
              <a:rPr lang="en-US" smtClean="0"/>
              <a:pPr/>
              <a:t>16</a:t>
            </a:fld>
            <a:endParaRPr lang="en-US"/>
          </a:p>
        </p:txBody>
      </p:sp>
    </p:spTree>
    <p:extLst>
      <p:ext uri="{BB962C8B-B14F-4D97-AF65-F5344CB8AC3E}">
        <p14:creationId xmlns:p14="http://schemas.microsoft.com/office/powerpoint/2010/main" val="2931829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9" name="Straight Arrow Connector 248">
            <a:extLst>
              <a:ext uri="{FF2B5EF4-FFF2-40B4-BE49-F238E27FC236}">
                <a16:creationId xmlns:a16="http://schemas.microsoft.com/office/drawing/2014/main" id="{04F76CFE-B1FC-4966-8386-B3A440AE268B}"/>
              </a:ext>
            </a:extLst>
          </p:cNvPr>
          <p:cNvCxnSpPr>
            <a:cxnSpLocks/>
          </p:cNvCxnSpPr>
          <p:nvPr/>
        </p:nvCxnSpPr>
        <p:spPr>
          <a:xfrm flipH="1">
            <a:off x="8181898" y="1768065"/>
            <a:ext cx="708055" cy="63690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9" name="Straight Arrow Connector 198">
            <a:extLst>
              <a:ext uri="{FF2B5EF4-FFF2-40B4-BE49-F238E27FC236}">
                <a16:creationId xmlns:a16="http://schemas.microsoft.com/office/drawing/2014/main" id="{3E75C015-9307-42C3-9CE4-81632BAC0FA3}"/>
              </a:ext>
            </a:extLst>
          </p:cNvPr>
          <p:cNvCxnSpPr>
            <a:cxnSpLocks/>
          </p:cNvCxnSpPr>
          <p:nvPr/>
        </p:nvCxnSpPr>
        <p:spPr>
          <a:xfrm flipH="1">
            <a:off x="4015230" y="1079052"/>
            <a:ext cx="732129" cy="2582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8" name="Straight Arrow Connector 197">
            <a:extLst>
              <a:ext uri="{FF2B5EF4-FFF2-40B4-BE49-F238E27FC236}">
                <a16:creationId xmlns:a16="http://schemas.microsoft.com/office/drawing/2014/main" id="{269E127E-5459-4789-94B4-23515AF8B6EB}"/>
              </a:ext>
            </a:extLst>
          </p:cNvPr>
          <p:cNvCxnSpPr>
            <a:cxnSpLocks/>
          </p:cNvCxnSpPr>
          <p:nvPr/>
        </p:nvCxnSpPr>
        <p:spPr>
          <a:xfrm>
            <a:off x="7924661" y="1070069"/>
            <a:ext cx="851764" cy="269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7" name="Straight Arrow Connector 236">
            <a:extLst>
              <a:ext uri="{FF2B5EF4-FFF2-40B4-BE49-F238E27FC236}">
                <a16:creationId xmlns:a16="http://schemas.microsoft.com/office/drawing/2014/main" id="{B20C304E-E8AC-45C8-8E3F-2F48819426E5}"/>
              </a:ext>
            </a:extLst>
          </p:cNvPr>
          <p:cNvCxnSpPr>
            <a:cxnSpLocks/>
          </p:cNvCxnSpPr>
          <p:nvPr/>
        </p:nvCxnSpPr>
        <p:spPr>
          <a:xfrm flipH="1" flipV="1">
            <a:off x="8169609" y="2674785"/>
            <a:ext cx="656926" cy="223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a:extLst>
              <a:ext uri="{FF2B5EF4-FFF2-40B4-BE49-F238E27FC236}">
                <a16:creationId xmlns:a16="http://schemas.microsoft.com/office/drawing/2014/main" id="{901F8E2D-64A6-4F3B-84BF-B89BC70C1249}"/>
              </a:ext>
            </a:extLst>
          </p:cNvPr>
          <p:cNvCxnSpPr>
            <a:cxnSpLocks/>
          </p:cNvCxnSpPr>
          <p:nvPr/>
        </p:nvCxnSpPr>
        <p:spPr>
          <a:xfrm flipH="1">
            <a:off x="8177343" y="3585260"/>
            <a:ext cx="77716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0" name="Straight Arrow Connector 219">
            <a:extLst>
              <a:ext uri="{FF2B5EF4-FFF2-40B4-BE49-F238E27FC236}">
                <a16:creationId xmlns:a16="http://schemas.microsoft.com/office/drawing/2014/main" id="{C32AB2A4-F72D-4914-A598-B41122B3440C}"/>
              </a:ext>
            </a:extLst>
          </p:cNvPr>
          <p:cNvCxnSpPr>
            <a:cxnSpLocks/>
            <a:stCxn id="102" idx="1"/>
            <a:endCxn id="103" idx="3"/>
          </p:cNvCxnSpPr>
          <p:nvPr/>
        </p:nvCxnSpPr>
        <p:spPr>
          <a:xfrm flipH="1">
            <a:off x="8213336" y="4966184"/>
            <a:ext cx="618082" cy="581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9" name="Straight Arrow Connector 218">
            <a:extLst>
              <a:ext uri="{FF2B5EF4-FFF2-40B4-BE49-F238E27FC236}">
                <a16:creationId xmlns:a16="http://schemas.microsoft.com/office/drawing/2014/main" id="{A5F6E429-FA80-4C84-9CDD-46BDF71BD9BD}"/>
              </a:ext>
            </a:extLst>
          </p:cNvPr>
          <p:cNvCxnSpPr>
            <a:cxnSpLocks/>
          </p:cNvCxnSpPr>
          <p:nvPr/>
        </p:nvCxnSpPr>
        <p:spPr>
          <a:xfrm flipH="1">
            <a:off x="10360441" y="5507303"/>
            <a:ext cx="0" cy="3772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8" name="Straight Arrow Connector 217">
            <a:extLst>
              <a:ext uri="{FF2B5EF4-FFF2-40B4-BE49-F238E27FC236}">
                <a16:creationId xmlns:a16="http://schemas.microsoft.com/office/drawing/2014/main" id="{B0953C99-AF9E-4134-AE32-803727FAEB69}"/>
              </a:ext>
            </a:extLst>
          </p:cNvPr>
          <p:cNvCxnSpPr>
            <a:cxnSpLocks/>
          </p:cNvCxnSpPr>
          <p:nvPr/>
        </p:nvCxnSpPr>
        <p:spPr>
          <a:xfrm>
            <a:off x="10326654" y="4057558"/>
            <a:ext cx="0" cy="37262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E331EE57-8CF1-4073-8CC0-2E0A0B198B18}"/>
              </a:ext>
            </a:extLst>
          </p:cNvPr>
          <p:cNvCxnSpPr>
            <a:cxnSpLocks/>
          </p:cNvCxnSpPr>
          <p:nvPr/>
        </p:nvCxnSpPr>
        <p:spPr>
          <a:xfrm>
            <a:off x="10275708" y="2656369"/>
            <a:ext cx="10716" cy="4109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3" name="Straight Arrow Connector 212">
            <a:extLst>
              <a:ext uri="{FF2B5EF4-FFF2-40B4-BE49-F238E27FC236}">
                <a16:creationId xmlns:a16="http://schemas.microsoft.com/office/drawing/2014/main" id="{889830C8-D6B3-4B5F-B680-92B0310FB2D6}"/>
              </a:ext>
            </a:extLst>
          </p:cNvPr>
          <p:cNvCxnSpPr>
            <a:cxnSpLocks/>
          </p:cNvCxnSpPr>
          <p:nvPr/>
        </p:nvCxnSpPr>
        <p:spPr>
          <a:xfrm>
            <a:off x="10281066" y="1725997"/>
            <a:ext cx="10716" cy="4109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 name="Text Box 10">
            <a:extLst>
              <a:ext uri="{FF2B5EF4-FFF2-40B4-BE49-F238E27FC236}">
                <a16:creationId xmlns:a16="http://schemas.microsoft.com/office/drawing/2014/main" id="{EAA7032E-8ED2-46F4-89B3-7596F918902E}"/>
              </a:ext>
            </a:extLst>
          </p:cNvPr>
          <p:cNvSpPr txBox="1">
            <a:spLocks noChangeArrowheads="1"/>
          </p:cNvSpPr>
          <p:nvPr/>
        </p:nvSpPr>
        <p:spPr bwMode="auto">
          <a:xfrm>
            <a:off x="5033185" y="136613"/>
            <a:ext cx="1966713" cy="298450"/>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b="1" i="0" u="none" strike="noStrike" kern="1200" cap="none" spc="0" normalizeH="0" baseline="0" noProof="0">
                <a:ln>
                  <a:noFill/>
                </a:ln>
                <a:solidFill>
                  <a:srgbClr val="F0874C"/>
                </a:solidFill>
                <a:effectLst/>
                <a:uLnTx/>
                <a:uFillTx/>
                <a:ea typeface="Calibri" panose="020F0502020204030204" pitchFamily="34" charset="0"/>
                <a:cs typeface="Times New Roman" panose="02020603050405020304" pitchFamily="18" charset="0"/>
              </a:rPr>
              <a:t>START HERE</a:t>
            </a:r>
            <a:endParaRPr kumimoji="0" lang="en-US" altLang="en-US" i="0" u="none" strike="noStrike" kern="1200" cap="none" spc="0" normalizeH="0" baseline="0" noProof="0">
              <a:ln>
                <a:noFill/>
              </a:ln>
              <a:solidFill>
                <a:srgbClr val="F0874C"/>
              </a:solidFill>
              <a:effectLst/>
              <a:uLnTx/>
              <a:uFillTx/>
            </a:endParaRPr>
          </a:p>
        </p:txBody>
      </p:sp>
      <p:sp>
        <p:nvSpPr>
          <p:cNvPr id="18" name="Rectangle 73">
            <a:extLst>
              <a:ext uri="{FF2B5EF4-FFF2-40B4-BE49-F238E27FC236}">
                <a16:creationId xmlns:a16="http://schemas.microsoft.com/office/drawing/2014/main" id="{8AFEF5F1-E906-4EEE-837E-91A319F1780B}"/>
              </a:ext>
            </a:extLst>
          </p:cNvPr>
          <p:cNvSpPr>
            <a:spLocks noChangeArrowheads="1"/>
          </p:cNvSpPr>
          <p:nvPr/>
        </p:nvSpPr>
        <p:spPr bwMode="auto">
          <a:xfrm>
            <a:off x="0" y="105490"/>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00" i="0" u="none" strike="noStrike" kern="1200" cap="none" spc="0" normalizeH="0" baseline="0" noProof="0">
              <a:ln>
                <a:noFill/>
              </a:ln>
              <a:solidFill>
                <a:prstClr val="black"/>
              </a:solidFill>
              <a:effectLst/>
              <a:uLnTx/>
              <a:uFillTx/>
              <a:ea typeface="+mn-ea"/>
              <a:cs typeface="+mn-cs"/>
            </a:endParaRPr>
          </a:p>
        </p:txBody>
      </p:sp>
      <p:sp>
        <p:nvSpPr>
          <p:cNvPr id="19" name="Rectangle 94">
            <a:extLst>
              <a:ext uri="{FF2B5EF4-FFF2-40B4-BE49-F238E27FC236}">
                <a16:creationId xmlns:a16="http://schemas.microsoft.com/office/drawing/2014/main" id="{BE8C3EF1-F09F-4889-8214-0B6A2FF93480}"/>
              </a:ext>
            </a:extLst>
          </p:cNvPr>
          <p:cNvSpPr>
            <a:spLocks noChangeArrowheads="1"/>
          </p:cNvSpPr>
          <p:nvPr/>
        </p:nvSpPr>
        <p:spPr bwMode="auto">
          <a:xfrm>
            <a:off x="0" y="180201"/>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000" b="1" i="0" u="none" strike="noStrike" kern="1200" cap="none" spc="0" normalizeH="0" baseline="0" noProof="0">
              <a:ln>
                <a:noFill/>
              </a:ln>
              <a:solidFill>
                <a:prstClr val="black"/>
              </a:solidFill>
              <a:effectLst/>
              <a:uLnTx/>
              <a:uFillTx/>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br>
              <a:rPr kumimoji="0" lang="en-GB" altLang="en-US" sz="1000" b="1" i="0" u="none" strike="noStrike" kern="1200" cap="none" spc="0" normalizeH="0" baseline="0" noProof="0">
                <a:ln>
                  <a:noFill/>
                </a:ln>
                <a:solidFill>
                  <a:prstClr val="black"/>
                </a:solidFill>
                <a:effectLst/>
                <a:uLnTx/>
                <a:uFillTx/>
                <a:ea typeface="Times New Roman" panose="02020603050405020304" pitchFamily="18" charset="0"/>
                <a:cs typeface="Times New Roman" panose="02020603050405020304" pitchFamily="18" charset="0"/>
              </a:rPr>
            </a:br>
            <a:endParaRPr kumimoji="0" lang="en-GB" altLang="en-US" sz="1000" i="0" u="none" strike="noStrike" kern="1200" cap="none" spc="0" normalizeH="0" baseline="0" noProof="0">
              <a:ln>
                <a:noFill/>
              </a:ln>
              <a:solidFill>
                <a:prstClr val="black"/>
              </a:solidFill>
              <a:effectLst/>
              <a:uLnTx/>
              <a:uFillTx/>
              <a:ea typeface="+mn-ea"/>
              <a:cs typeface="+mn-cs"/>
            </a:endParaRPr>
          </a:p>
        </p:txBody>
      </p:sp>
      <p:sp>
        <p:nvSpPr>
          <p:cNvPr id="85" name="Rectangle: Rounded Corners 84">
            <a:extLst>
              <a:ext uri="{FF2B5EF4-FFF2-40B4-BE49-F238E27FC236}">
                <a16:creationId xmlns:a16="http://schemas.microsoft.com/office/drawing/2014/main" id="{A82BB796-21AA-4DC1-A052-0BB2F7839AFD}"/>
              </a:ext>
            </a:extLst>
          </p:cNvPr>
          <p:cNvSpPr/>
          <p:nvPr/>
        </p:nvSpPr>
        <p:spPr>
          <a:xfrm>
            <a:off x="4635887" y="516083"/>
            <a:ext cx="3314185" cy="809714"/>
          </a:xfrm>
          <a:prstGeom prst="round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GB" sz="1100" b="1" i="0" u="none" strike="noStrike" kern="1200" cap="none" spc="0" normalizeH="0" baseline="0" noProof="0" dirty="0">
                <a:ln>
                  <a:noFill/>
                </a:ln>
                <a:solidFill>
                  <a:prstClr val="white"/>
                </a:solidFill>
                <a:effectLst/>
                <a:uLnTx/>
                <a:uFillTx/>
                <a:ea typeface="Calibri" panose="020F0502020204030204" pitchFamily="34" charset="0"/>
                <a:cs typeface="Times New Roman" panose="02020603050405020304" pitchFamily="18" charset="0"/>
              </a:rPr>
              <a:t>Is the individual currently working at one below board level or equivalent?</a:t>
            </a:r>
          </a:p>
        </p:txBody>
      </p:sp>
      <p:sp>
        <p:nvSpPr>
          <p:cNvPr id="89" name="Rectangle: Rounded Corners 88">
            <a:extLst>
              <a:ext uri="{FF2B5EF4-FFF2-40B4-BE49-F238E27FC236}">
                <a16:creationId xmlns:a16="http://schemas.microsoft.com/office/drawing/2014/main" id="{7CEAB961-089F-46CA-816F-0266236CA307}"/>
              </a:ext>
            </a:extLst>
          </p:cNvPr>
          <p:cNvSpPr/>
          <p:nvPr/>
        </p:nvSpPr>
        <p:spPr>
          <a:xfrm>
            <a:off x="8797372" y="1241969"/>
            <a:ext cx="2994105" cy="540606"/>
          </a:xfrm>
          <a:prstGeom prst="round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GB" sz="1100" b="1" i="0" u="none" strike="noStrike" kern="1200" cap="none" spc="0" normalizeH="0" baseline="0" noProof="0">
                <a:ln>
                  <a:noFill/>
                </a:ln>
                <a:solidFill>
                  <a:prstClr val="white"/>
                </a:solidFill>
                <a:effectLst/>
                <a:uLnTx/>
                <a:uFillTx/>
                <a:ea typeface="Calibri" panose="020F0502020204030204" pitchFamily="34" charset="0"/>
                <a:cs typeface="Times New Roman" panose="02020603050405020304" pitchFamily="18" charset="0"/>
              </a:rPr>
              <a:t>Has the individual been performing well at this level for 12 months or more?</a:t>
            </a:r>
          </a:p>
        </p:txBody>
      </p:sp>
      <p:sp>
        <p:nvSpPr>
          <p:cNvPr id="90" name="Rectangle: Rounded Corners 89">
            <a:extLst>
              <a:ext uri="{FF2B5EF4-FFF2-40B4-BE49-F238E27FC236}">
                <a16:creationId xmlns:a16="http://schemas.microsoft.com/office/drawing/2014/main" id="{61D8AF9D-00E7-4495-B7C3-ADE5C06322DA}"/>
              </a:ext>
            </a:extLst>
          </p:cNvPr>
          <p:cNvSpPr/>
          <p:nvPr/>
        </p:nvSpPr>
        <p:spPr>
          <a:xfrm>
            <a:off x="448270" y="1307964"/>
            <a:ext cx="3656849" cy="972187"/>
          </a:xfrm>
          <a:prstGeom prst="round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GB" sz="1100" b="1" i="0" u="none" strike="noStrike" kern="1200" cap="none" spc="0" normalizeH="0" baseline="0" noProof="0" dirty="0">
                <a:ln>
                  <a:noFill/>
                </a:ln>
                <a:solidFill>
                  <a:prstClr val="white"/>
                </a:solidFill>
                <a:effectLst/>
                <a:uLnTx/>
                <a:uFillTx/>
                <a:ea typeface="Calibri" panose="020F0502020204030204" pitchFamily="34" charset="0"/>
                <a:cs typeface="Times New Roman" panose="02020603050405020304" pitchFamily="18" charset="0"/>
              </a:rPr>
              <a:t>If you feel the individual’s role may be equivalent to this level, although not “officially” one below board level, please contact </a:t>
            </a:r>
          </a:p>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GB" sz="1100" b="1" i="0" u="none" strike="noStrike" kern="1200" cap="none" spc="0" normalizeH="0" baseline="0" noProof="0" dirty="0">
                <a:ln>
                  <a:noFill/>
                </a:ln>
                <a:solidFill>
                  <a:schemeClr val="bg1"/>
                </a:solidFill>
                <a:effectLst/>
                <a:uLnTx/>
                <a:uFillTx/>
                <a:ea typeface="Calibri" panose="020F0502020204030204" pitchFamily="34" charset="0"/>
                <a:cs typeface="Times New Roman" panose="02020603050405020304" pitchFamily="18" charset="0"/>
                <a:hlinkClick r:id="rId3"/>
              </a:rPr>
              <a:t>aspire.togethersouth-west@nhs.net</a:t>
            </a:r>
            <a:r>
              <a:rPr kumimoji="0" lang="en-GB" sz="1100" b="1" i="0" u="none" strike="noStrike" kern="1200" cap="none" spc="0" normalizeH="0" baseline="0" noProof="0" dirty="0">
                <a:ln>
                  <a:noFill/>
                </a:ln>
                <a:solidFill>
                  <a:schemeClr val="bg1"/>
                </a:solidFill>
                <a:effectLst/>
                <a:uLnTx/>
                <a:uFillTx/>
                <a:ea typeface="Calibri" panose="020F0502020204030204" pitchFamily="34" charset="0"/>
                <a:cs typeface="Times New Roman" panose="02020603050405020304" pitchFamily="18" charset="0"/>
              </a:rPr>
              <a:t> </a:t>
            </a:r>
            <a:endParaRPr kumimoji="0" lang="en-GB" sz="1100" b="1" i="0" u="none" strike="sngStrike" kern="1200" cap="none" spc="0" normalizeH="0" baseline="0" noProof="0" dirty="0">
              <a:ln>
                <a:noFill/>
              </a:ln>
              <a:solidFill>
                <a:schemeClr val="bg1"/>
              </a:solidFill>
              <a:effectLst/>
              <a:uLnTx/>
              <a:uFillTx/>
              <a:ea typeface="Calibri" panose="020F0502020204030204" pitchFamily="34" charset="0"/>
              <a:cs typeface="Times New Roman" panose="02020603050405020304" pitchFamily="18" charset="0"/>
            </a:endParaRPr>
          </a:p>
        </p:txBody>
      </p:sp>
      <p:sp>
        <p:nvSpPr>
          <p:cNvPr id="91" name="Rectangle 90">
            <a:extLst>
              <a:ext uri="{FF2B5EF4-FFF2-40B4-BE49-F238E27FC236}">
                <a16:creationId xmlns:a16="http://schemas.microsoft.com/office/drawing/2014/main" id="{BD286544-BE31-4688-980B-B89916902817}"/>
              </a:ext>
            </a:extLst>
          </p:cNvPr>
          <p:cNvSpPr/>
          <p:nvPr/>
        </p:nvSpPr>
        <p:spPr>
          <a:xfrm>
            <a:off x="4362057" y="2404725"/>
            <a:ext cx="3815285" cy="172663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GB" sz="1100" b="1" i="0" u="none" strike="noStrike" kern="1200" cap="none" spc="0" normalizeH="0" baseline="0" noProof="0" dirty="0">
                <a:ln>
                  <a:noFill/>
                </a:ln>
                <a:solidFill>
                  <a:prstClr val="white"/>
                </a:solidFill>
                <a:effectLst/>
                <a:uLnTx/>
                <a:uFillTx/>
                <a:ea typeface="Calibri" panose="020F0502020204030204" pitchFamily="34" charset="0"/>
                <a:cs typeface="Times New Roman" panose="02020603050405020304" pitchFamily="18" charset="0"/>
              </a:rPr>
              <a:t>At this time, the individual is not eligible to be nominated for the talent pool. As the talent pool process evolves and develops, minimum requirements may change. Please check back on requirements for future cohorts. In the meantime, we suggest you have a career conversation with </a:t>
            </a:r>
            <a:r>
              <a:rPr lang="en-GB" sz="1100" b="1" dirty="0">
                <a:solidFill>
                  <a:prstClr val="white"/>
                </a:solidFill>
                <a:ea typeface="Calibri" panose="020F0502020204030204" pitchFamily="34" charset="0"/>
                <a:cs typeface="Times New Roman" panose="02020603050405020304" pitchFamily="18" charset="0"/>
              </a:rPr>
              <a:t>the individual</a:t>
            </a:r>
            <a:r>
              <a:rPr kumimoji="0" lang="en-GB" sz="1100" b="1" i="0" u="none" strike="noStrike" kern="1200" cap="none" spc="0" normalizeH="0" baseline="0" noProof="0" dirty="0">
                <a:ln>
                  <a:noFill/>
                </a:ln>
                <a:solidFill>
                  <a:prstClr val="white"/>
                </a:solidFill>
                <a:effectLst/>
                <a:uLnTx/>
                <a:uFillTx/>
                <a:ea typeface="Calibri" panose="020F0502020204030204" pitchFamily="34" charset="0"/>
                <a:cs typeface="Times New Roman" panose="02020603050405020304" pitchFamily="18" charset="0"/>
              </a:rPr>
              <a:t>. You can also find development support and resources from the NHS Leadership Academy – both national and regional.</a:t>
            </a:r>
          </a:p>
        </p:txBody>
      </p:sp>
      <p:sp>
        <p:nvSpPr>
          <p:cNvPr id="96" name="Rectangle: Rounded Corners 95">
            <a:extLst>
              <a:ext uri="{FF2B5EF4-FFF2-40B4-BE49-F238E27FC236}">
                <a16:creationId xmlns:a16="http://schemas.microsoft.com/office/drawing/2014/main" id="{D836860A-BFB3-4814-822F-5BC492CC8D60}"/>
              </a:ext>
            </a:extLst>
          </p:cNvPr>
          <p:cNvSpPr/>
          <p:nvPr/>
        </p:nvSpPr>
        <p:spPr>
          <a:xfrm>
            <a:off x="8764135" y="2146454"/>
            <a:ext cx="3027342" cy="608981"/>
          </a:xfrm>
          <a:prstGeom prst="round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GB" sz="1100" b="1" i="0" u="none" strike="noStrike" kern="1200" cap="none" spc="0" normalizeH="0" baseline="0" noProof="0">
                <a:ln>
                  <a:noFill/>
                </a:ln>
                <a:solidFill>
                  <a:prstClr val="white"/>
                </a:solidFill>
                <a:effectLst/>
                <a:uLnTx/>
                <a:uFillTx/>
                <a:ea typeface="Calibri" panose="020F0502020204030204" pitchFamily="34" charset="0"/>
                <a:cs typeface="Times New Roman" panose="02020603050405020304" pitchFamily="18" charset="0"/>
              </a:rPr>
              <a:t>Is the individual ready and willing to move into their first board level role?</a:t>
            </a:r>
          </a:p>
        </p:txBody>
      </p:sp>
      <p:sp>
        <p:nvSpPr>
          <p:cNvPr id="99" name="Rectangle: Rounded Corners 98">
            <a:extLst>
              <a:ext uri="{FF2B5EF4-FFF2-40B4-BE49-F238E27FC236}">
                <a16:creationId xmlns:a16="http://schemas.microsoft.com/office/drawing/2014/main" id="{B6861D9A-BB87-49B6-8487-6FF6A10030F0}"/>
              </a:ext>
            </a:extLst>
          </p:cNvPr>
          <p:cNvSpPr/>
          <p:nvPr/>
        </p:nvSpPr>
        <p:spPr>
          <a:xfrm>
            <a:off x="8811497" y="3076363"/>
            <a:ext cx="2972860" cy="983882"/>
          </a:xfrm>
          <a:prstGeom prst="round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457200">
              <a:lnSpc>
                <a:spcPct val="115000"/>
              </a:lnSpc>
              <a:spcAft>
                <a:spcPts val="1000"/>
              </a:spcAft>
              <a:defRPr/>
            </a:pPr>
            <a:r>
              <a:rPr lang="en-US" sz="1100" b="1" dirty="0">
                <a:solidFill>
                  <a:schemeClr val="bg1"/>
                </a:solidFill>
              </a:rPr>
              <a:t>Is the individual involved in any ongoing performance, grievance or disciplinary discussions?</a:t>
            </a:r>
            <a:endParaRPr lang="en-US" sz="1100" b="1" dirty="0">
              <a:solidFill>
                <a:schemeClr val="bg1"/>
              </a:solidFill>
              <a:ea typeface="Calibri" panose="020F0502020204030204" pitchFamily="34" charset="0"/>
              <a:cs typeface="Arial"/>
            </a:endParaRPr>
          </a:p>
        </p:txBody>
      </p:sp>
      <p:sp>
        <p:nvSpPr>
          <p:cNvPr id="102" name="Rectangle: Rounded Corners 101">
            <a:extLst>
              <a:ext uri="{FF2B5EF4-FFF2-40B4-BE49-F238E27FC236}">
                <a16:creationId xmlns:a16="http://schemas.microsoft.com/office/drawing/2014/main" id="{289443F7-AAD8-42DB-ADA8-5E80AC231001}"/>
              </a:ext>
            </a:extLst>
          </p:cNvPr>
          <p:cNvSpPr/>
          <p:nvPr/>
        </p:nvSpPr>
        <p:spPr>
          <a:xfrm>
            <a:off x="8831418" y="4417952"/>
            <a:ext cx="2990472" cy="1096464"/>
          </a:xfrm>
          <a:prstGeom prst="round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457200">
              <a:lnSpc>
                <a:spcPct val="115000"/>
              </a:lnSpc>
              <a:spcAft>
                <a:spcPts val="1000"/>
              </a:spcAft>
              <a:defRPr/>
            </a:pPr>
            <a:r>
              <a:rPr lang="en-GB" sz="1100" b="1" dirty="0">
                <a:solidFill>
                  <a:prstClr val="white"/>
                </a:solidFill>
                <a:ea typeface="Calibri" panose="020F0502020204030204" pitchFamily="34" charset="0"/>
                <a:cs typeface="Times New Roman" panose="02020603050405020304" pitchFamily="18" charset="0"/>
              </a:rPr>
              <a:t>The individual and their nominated senior leader agree that they are ready for a director level role and ready to be assessed against the </a:t>
            </a:r>
            <a:r>
              <a:rPr lang="en-GB" sz="1100" b="1" dirty="0">
                <a:solidFill>
                  <a:srgbClr val="FF0000"/>
                </a:solidFill>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Success Profile </a:t>
            </a:r>
            <a:endParaRPr kumimoji="0" lang="en-GB" sz="1100" b="1" i="0" u="none" strike="noStrike" kern="1200" cap="none" spc="0" normalizeH="0" baseline="0" noProof="0" dirty="0">
              <a:ln>
                <a:noFill/>
              </a:ln>
              <a:solidFill>
                <a:srgbClr val="FF0000"/>
              </a:solidFill>
              <a:effectLst/>
              <a:uLnTx/>
              <a:uFillTx/>
              <a:ea typeface="Calibri" panose="020F0502020204030204" pitchFamily="34" charset="0"/>
              <a:cs typeface="Times New Roman" panose="02020603050405020304" pitchFamily="18" charset="0"/>
            </a:endParaRPr>
          </a:p>
        </p:txBody>
      </p:sp>
      <p:sp>
        <p:nvSpPr>
          <p:cNvPr id="103" name="Rectangle 55">
            <a:extLst>
              <a:ext uri="{FF2B5EF4-FFF2-40B4-BE49-F238E27FC236}">
                <a16:creationId xmlns:a16="http://schemas.microsoft.com/office/drawing/2014/main" id="{7CEC2E86-D5E4-4755-9E5A-A2F3BE1F8989}"/>
              </a:ext>
            </a:extLst>
          </p:cNvPr>
          <p:cNvSpPr>
            <a:spLocks noChangeArrowheads="1"/>
          </p:cNvSpPr>
          <p:nvPr/>
        </p:nvSpPr>
        <p:spPr bwMode="auto">
          <a:xfrm>
            <a:off x="2011949" y="4445619"/>
            <a:ext cx="6201387" cy="10527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altLang="en-US" sz="1100" b="1" i="0" u="none" strike="noStrike" kern="1200" cap="none" spc="0" normalizeH="0" baseline="0" noProof="0" dirty="0">
                <a:ln>
                  <a:noFill/>
                </a:ln>
                <a:solidFill>
                  <a:prstClr val="white"/>
                </a:solidFill>
                <a:effectLst/>
                <a:uLnTx/>
                <a:uFillTx/>
                <a:ea typeface="+mn-ea"/>
                <a:cs typeface="Times New Roman" panose="02020603050405020304" pitchFamily="18" charset="0"/>
              </a:rPr>
              <a:t>At this time, the talent pool may not be right for the individual. We suggest you have a career conversation with the individual about how they can strengthen their application against the Success Profile. You can find further development support from the </a:t>
            </a:r>
            <a:r>
              <a:rPr kumimoji="0" lang="en-US" altLang="en-US" sz="1100" b="1" i="0" u="none" strike="noStrike" kern="1200" cap="none" spc="0" normalizeH="0" baseline="0" noProof="0" dirty="0">
                <a:ln>
                  <a:noFill/>
                </a:ln>
                <a:solidFill>
                  <a:schemeClr val="bg1"/>
                </a:solidFill>
                <a:effectLst/>
                <a:uLnTx/>
                <a:uFillTx/>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NHS Leadership Academy </a:t>
            </a:r>
            <a:r>
              <a:rPr kumimoji="0" lang="en-US" altLang="en-US" sz="1100" b="1" i="0" u="none" strike="noStrike" kern="1200" cap="none" spc="0" normalizeH="0" baseline="0" noProof="0" dirty="0">
                <a:ln>
                  <a:noFill/>
                </a:ln>
                <a:solidFill>
                  <a:schemeClr val="bg1"/>
                </a:solidFill>
                <a:effectLst/>
                <a:uLnTx/>
                <a:uFillTx/>
                <a:ea typeface="+mn-ea"/>
                <a:cs typeface="Times New Roman" panose="02020603050405020304" pitchFamily="18" charset="0"/>
              </a:rPr>
              <a:t>– both national and regional.</a:t>
            </a:r>
          </a:p>
        </p:txBody>
      </p:sp>
      <p:sp>
        <p:nvSpPr>
          <p:cNvPr id="142" name="Rectangle 141">
            <a:extLst>
              <a:ext uri="{FF2B5EF4-FFF2-40B4-BE49-F238E27FC236}">
                <a16:creationId xmlns:a16="http://schemas.microsoft.com/office/drawing/2014/main" id="{645FA071-78B6-4ECF-A508-CF779F7FC656}"/>
              </a:ext>
            </a:extLst>
          </p:cNvPr>
          <p:cNvSpPr/>
          <p:nvPr/>
        </p:nvSpPr>
        <p:spPr>
          <a:xfrm>
            <a:off x="724427" y="5883745"/>
            <a:ext cx="11114904" cy="545259"/>
          </a:xfrm>
          <a:prstGeom prst="rect">
            <a:avLst/>
          </a:prstGeom>
          <a:solidFill>
            <a:schemeClr val="accent3">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defTabSz="457200">
              <a:lnSpc>
                <a:spcPct val="115000"/>
              </a:lnSpc>
              <a:spcAft>
                <a:spcPts val="1000"/>
              </a:spcAft>
              <a:defRPr/>
            </a:pPr>
            <a:r>
              <a:rPr lang="en-GB" sz="1600" b="1" dirty="0">
                <a:solidFill>
                  <a:prstClr val="white"/>
                </a:solidFill>
                <a:ea typeface="Calibri" panose="020F0502020204030204" pitchFamily="34" charset="0"/>
                <a:cs typeface="Times New Roman" panose="02020603050405020304" pitchFamily="18" charset="0"/>
              </a:rPr>
              <a:t>The individual is eligible to be assessed for the Talent Pool. The next page explains the assessment process</a:t>
            </a:r>
            <a:r>
              <a:rPr kumimoji="0" lang="en-GB" sz="1600" i="0" u="none" strike="noStrike" kern="1200" cap="none" spc="0" normalizeH="0" baseline="0" noProof="0" dirty="0">
                <a:ln>
                  <a:noFill/>
                </a:ln>
                <a:solidFill>
                  <a:prstClr val="white"/>
                </a:solidFill>
                <a:effectLst/>
                <a:uLnTx/>
                <a:uFillTx/>
                <a:ea typeface="Calibri" panose="020F0502020204030204" pitchFamily="34" charset="0"/>
                <a:cs typeface="Times New Roman" panose="02020603050405020304" pitchFamily="18" charset="0"/>
              </a:rPr>
              <a:t>.</a:t>
            </a:r>
          </a:p>
        </p:txBody>
      </p:sp>
      <p:cxnSp>
        <p:nvCxnSpPr>
          <p:cNvPr id="201" name="Straight Arrow Connector 200">
            <a:extLst>
              <a:ext uri="{FF2B5EF4-FFF2-40B4-BE49-F238E27FC236}">
                <a16:creationId xmlns:a16="http://schemas.microsoft.com/office/drawing/2014/main" id="{5CED098F-4390-46A9-9314-E2FBDF5F6DF4}"/>
              </a:ext>
            </a:extLst>
          </p:cNvPr>
          <p:cNvCxnSpPr>
            <a:cxnSpLocks/>
          </p:cNvCxnSpPr>
          <p:nvPr/>
        </p:nvCxnSpPr>
        <p:spPr>
          <a:xfrm>
            <a:off x="4104779" y="1762045"/>
            <a:ext cx="4695083" cy="215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9207BC49-D0DC-4DCA-A1F8-98A28F3DFB84}"/>
              </a:ext>
            </a:extLst>
          </p:cNvPr>
          <p:cNvCxnSpPr>
            <a:cxnSpLocks/>
          </p:cNvCxnSpPr>
          <p:nvPr/>
        </p:nvCxnSpPr>
        <p:spPr>
          <a:xfrm>
            <a:off x="2079343" y="2280151"/>
            <a:ext cx="0" cy="11690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7" name="Straight Arrow Connector 206">
            <a:extLst>
              <a:ext uri="{FF2B5EF4-FFF2-40B4-BE49-F238E27FC236}">
                <a16:creationId xmlns:a16="http://schemas.microsoft.com/office/drawing/2014/main" id="{4A8EE805-C460-4B9C-9FCF-9C9F1658CA97}"/>
              </a:ext>
            </a:extLst>
          </p:cNvPr>
          <p:cNvCxnSpPr>
            <a:cxnSpLocks/>
          </p:cNvCxnSpPr>
          <p:nvPr/>
        </p:nvCxnSpPr>
        <p:spPr>
          <a:xfrm>
            <a:off x="2079343" y="3429000"/>
            <a:ext cx="2279519"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8" name="TextBox 207">
            <a:extLst>
              <a:ext uri="{FF2B5EF4-FFF2-40B4-BE49-F238E27FC236}">
                <a16:creationId xmlns:a16="http://schemas.microsoft.com/office/drawing/2014/main" id="{D0F72303-A814-4295-ADCC-705F4A202E6D}"/>
              </a:ext>
            </a:extLst>
          </p:cNvPr>
          <p:cNvSpPr txBox="1"/>
          <p:nvPr/>
        </p:nvSpPr>
        <p:spPr>
          <a:xfrm>
            <a:off x="3903758" y="923916"/>
            <a:ext cx="732129" cy="246221"/>
          </a:xfrm>
          <a:prstGeom prst="rect">
            <a:avLst/>
          </a:prstGeom>
          <a:noFill/>
        </p:spPr>
        <p:txBody>
          <a:bodyPr wrap="square" rtlCol="0">
            <a:spAutoFit/>
          </a:bodyPr>
          <a:lstStyle/>
          <a:p>
            <a:r>
              <a:rPr lang="en-GB" sz="1000" b="1"/>
              <a:t>NO</a:t>
            </a:r>
          </a:p>
        </p:txBody>
      </p:sp>
      <p:sp>
        <p:nvSpPr>
          <p:cNvPr id="209" name="TextBox 208">
            <a:extLst>
              <a:ext uri="{FF2B5EF4-FFF2-40B4-BE49-F238E27FC236}">
                <a16:creationId xmlns:a16="http://schemas.microsoft.com/office/drawing/2014/main" id="{9DD8862B-4241-4133-B392-71A7E1C5EF56}"/>
              </a:ext>
            </a:extLst>
          </p:cNvPr>
          <p:cNvSpPr txBox="1"/>
          <p:nvPr/>
        </p:nvSpPr>
        <p:spPr>
          <a:xfrm>
            <a:off x="2853037" y="3100737"/>
            <a:ext cx="732129" cy="246221"/>
          </a:xfrm>
          <a:prstGeom prst="rect">
            <a:avLst/>
          </a:prstGeom>
          <a:noFill/>
        </p:spPr>
        <p:txBody>
          <a:bodyPr wrap="square" rtlCol="0">
            <a:spAutoFit/>
          </a:bodyPr>
          <a:lstStyle/>
          <a:p>
            <a:r>
              <a:rPr lang="en-GB" sz="1000" b="1"/>
              <a:t>NO</a:t>
            </a:r>
          </a:p>
        </p:txBody>
      </p:sp>
      <p:sp>
        <p:nvSpPr>
          <p:cNvPr id="210" name="TextBox 209">
            <a:extLst>
              <a:ext uri="{FF2B5EF4-FFF2-40B4-BE49-F238E27FC236}">
                <a16:creationId xmlns:a16="http://schemas.microsoft.com/office/drawing/2014/main" id="{4E440760-18D5-44CD-A135-F225C1B5290E}"/>
              </a:ext>
            </a:extLst>
          </p:cNvPr>
          <p:cNvSpPr txBox="1"/>
          <p:nvPr/>
        </p:nvSpPr>
        <p:spPr>
          <a:xfrm>
            <a:off x="8346787" y="4693303"/>
            <a:ext cx="414496" cy="246221"/>
          </a:xfrm>
          <a:prstGeom prst="rect">
            <a:avLst/>
          </a:prstGeom>
          <a:noFill/>
        </p:spPr>
        <p:txBody>
          <a:bodyPr wrap="square" rtlCol="0">
            <a:spAutoFit/>
          </a:bodyPr>
          <a:lstStyle/>
          <a:p>
            <a:r>
              <a:rPr lang="en-GB" sz="1000" b="1"/>
              <a:t>NO</a:t>
            </a:r>
          </a:p>
        </p:txBody>
      </p:sp>
      <p:sp>
        <p:nvSpPr>
          <p:cNvPr id="228" name="TextBox 227">
            <a:extLst>
              <a:ext uri="{FF2B5EF4-FFF2-40B4-BE49-F238E27FC236}">
                <a16:creationId xmlns:a16="http://schemas.microsoft.com/office/drawing/2014/main" id="{DA832381-8059-47BF-ABEA-DE0E48D924A6}"/>
              </a:ext>
            </a:extLst>
          </p:cNvPr>
          <p:cNvSpPr txBox="1"/>
          <p:nvPr/>
        </p:nvSpPr>
        <p:spPr>
          <a:xfrm>
            <a:off x="10439012" y="5558904"/>
            <a:ext cx="594475" cy="246221"/>
          </a:xfrm>
          <a:prstGeom prst="rect">
            <a:avLst/>
          </a:prstGeom>
          <a:noFill/>
        </p:spPr>
        <p:txBody>
          <a:bodyPr wrap="square" rtlCol="0">
            <a:spAutoFit/>
          </a:bodyPr>
          <a:lstStyle/>
          <a:p>
            <a:r>
              <a:rPr lang="en-GB" sz="1000" b="1"/>
              <a:t>YES</a:t>
            </a:r>
          </a:p>
        </p:txBody>
      </p:sp>
      <p:sp>
        <p:nvSpPr>
          <p:cNvPr id="229" name="TextBox 228">
            <a:extLst>
              <a:ext uri="{FF2B5EF4-FFF2-40B4-BE49-F238E27FC236}">
                <a16:creationId xmlns:a16="http://schemas.microsoft.com/office/drawing/2014/main" id="{40AE057B-7042-42DF-9EEC-E6BB085A9BCF}"/>
              </a:ext>
            </a:extLst>
          </p:cNvPr>
          <p:cNvSpPr txBox="1"/>
          <p:nvPr/>
        </p:nvSpPr>
        <p:spPr>
          <a:xfrm>
            <a:off x="10444900" y="4127243"/>
            <a:ext cx="554044" cy="246221"/>
          </a:xfrm>
          <a:prstGeom prst="rect">
            <a:avLst/>
          </a:prstGeom>
          <a:noFill/>
        </p:spPr>
        <p:txBody>
          <a:bodyPr wrap="square" rtlCol="0">
            <a:spAutoFit/>
          </a:bodyPr>
          <a:lstStyle/>
          <a:p>
            <a:r>
              <a:rPr lang="en-GB" sz="1000" b="1" dirty="0"/>
              <a:t>NO</a:t>
            </a:r>
          </a:p>
        </p:txBody>
      </p:sp>
      <p:sp>
        <p:nvSpPr>
          <p:cNvPr id="230" name="TextBox 229">
            <a:extLst>
              <a:ext uri="{FF2B5EF4-FFF2-40B4-BE49-F238E27FC236}">
                <a16:creationId xmlns:a16="http://schemas.microsoft.com/office/drawing/2014/main" id="{ECA9E509-C539-4C26-AB5C-09D334FAD09D}"/>
              </a:ext>
            </a:extLst>
          </p:cNvPr>
          <p:cNvSpPr txBox="1"/>
          <p:nvPr/>
        </p:nvSpPr>
        <p:spPr>
          <a:xfrm>
            <a:off x="10356302" y="2819537"/>
            <a:ext cx="541597" cy="246221"/>
          </a:xfrm>
          <a:prstGeom prst="rect">
            <a:avLst/>
          </a:prstGeom>
          <a:noFill/>
        </p:spPr>
        <p:txBody>
          <a:bodyPr wrap="square" rtlCol="0">
            <a:spAutoFit/>
          </a:bodyPr>
          <a:lstStyle/>
          <a:p>
            <a:r>
              <a:rPr lang="en-GB" sz="1000" b="1"/>
              <a:t>YES</a:t>
            </a:r>
          </a:p>
        </p:txBody>
      </p:sp>
      <p:sp>
        <p:nvSpPr>
          <p:cNvPr id="231" name="TextBox 230">
            <a:extLst>
              <a:ext uri="{FF2B5EF4-FFF2-40B4-BE49-F238E27FC236}">
                <a16:creationId xmlns:a16="http://schemas.microsoft.com/office/drawing/2014/main" id="{9F150C92-DDD3-416F-8F16-332063A55FC4}"/>
              </a:ext>
            </a:extLst>
          </p:cNvPr>
          <p:cNvSpPr txBox="1"/>
          <p:nvPr/>
        </p:nvSpPr>
        <p:spPr>
          <a:xfrm>
            <a:off x="10377517" y="1856598"/>
            <a:ext cx="527379" cy="246221"/>
          </a:xfrm>
          <a:prstGeom prst="rect">
            <a:avLst/>
          </a:prstGeom>
          <a:noFill/>
        </p:spPr>
        <p:txBody>
          <a:bodyPr wrap="square" rtlCol="0">
            <a:spAutoFit/>
          </a:bodyPr>
          <a:lstStyle/>
          <a:p>
            <a:r>
              <a:rPr lang="en-GB" sz="1000" b="1"/>
              <a:t>YES</a:t>
            </a:r>
          </a:p>
        </p:txBody>
      </p:sp>
      <p:sp>
        <p:nvSpPr>
          <p:cNvPr id="232" name="TextBox 231">
            <a:extLst>
              <a:ext uri="{FF2B5EF4-FFF2-40B4-BE49-F238E27FC236}">
                <a16:creationId xmlns:a16="http://schemas.microsoft.com/office/drawing/2014/main" id="{6EDEF6EC-43E9-4E42-8114-CD7F05D2E8F4}"/>
              </a:ext>
            </a:extLst>
          </p:cNvPr>
          <p:cNvSpPr txBox="1"/>
          <p:nvPr/>
        </p:nvSpPr>
        <p:spPr>
          <a:xfrm>
            <a:off x="8232886" y="923916"/>
            <a:ext cx="732129" cy="246221"/>
          </a:xfrm>
          <a:prstGeom prst="rect">
            <a:avLst/>
          </a:prstGeom>
          <a:noFill/>
        </p:spPr>
        <p:txBody>
          <a:bodyPr wrap="square" rtlCol="0">
            <a:spAutoFit/>
          </a:bodyPr>
          <a:lstStyle/>
          <a:p>
            <a:r>
              <a:rPr lang="en-GB" sz="1000" b="1"/>
              <a:t>YES</a:t>
            </a:r>
          </a:p>
        </p:txBody>
      </p:sp>
      <p:sp>
        <p:nvSpPr>
          <p:cNvPr id="233" name="TextBox 232">
            <a:extLst>
              <a:ext uri="{FF2B5EF4-FFF2-40B4-BE49-F238E27FC236}">
                <a16:creationId xmlns:a16="http://schemas.microsoft.com/office/drawing/2014/main" id="{82C3027C-466E-4BA5-9D92-58236192A5EB}"/>
              </a:ext>
            </a:extLst>
          </p:cNvPr>
          <p:cNvSpPr txBox="1"/>
          <p:nvPr/>
        </p:nvSpPr>
        <p:spPr>
          <a:xfrm>
            <a:off x="6016542" y="1526606"/>
            <a:ext cx="552874" cy="246221"/>
          </a:xfrm>
          <a:prstGeom prst="rect">
            <a:avLst/>
          </a:prstGeom>
          <a:noFill/>
        </p:spPr>
        <p:txBody>
          <a:bodyPr wrap="square" rtlCol="0">
            <a:spAutoFit/>
          </a:bodyPr>
          <a:lstStyle/>
          <a:p>
            <a:r>
              <a:rPr lang="en-GB" sz="1000" b="1"/>
              <a:t>YES</a:t>
            </a:r>
          </a:p>
        </p:txBody>
      </p:sp>
      <p:sp>
        <p:nvSpPr>
          <p:cNvPr id="234" name="TextBox 233">
            <a:extLst>
              <a:ext uri="{FF2B5EF4-FFF2-40B4-BE49-F238E27FC236}">
                <a16:creationId xmlns:a16="http://schemas.microsoft.com/office/drawing/2014/main" id="{C4D629D7-B689-4037-8066-A369E49102E8}"/>
              </a:ext>
            </a:extLst>
          </p:cNvPr>
          <p:cNvSpPr txBox="1"/>
          <p:nvPr/>
        </p:nvSpPr>
        <p:spPr>
          <a:xfrm>
            <a:off x="8346787" y="3306942"/>
            <a:ext cx="485010" cy="246221"/>
          </a:xfrm>
          <a:prstGeom prst="rect">
            <a:avLst/>
          </a:prstGeom>
          <a:noFill/>
        </p:spPr>
        <p:txBody>
          <a:bodyPr wrap="square" rtlCol="0">
            <a:spAutoFit/>
          </a:bodyPr>
          <a:lstStyle/>
          <a:p>
            <a:r>
              <a:rPr lang="en-GB" sz="1000" b="1" dirty="0"/>
              <a:t>YES</a:t>
            </a:r>
          </a:p>
        </p:txBody>
      </p:sp>
      <p:sp>
        <p:nvSpPr>
          <p:cNvPr id="236" name="TextBox 235">
            <a:extLst>
              <a:ext uri="{FF2B5EF4-FFF2-40B4-BE49-F238E27FC236}">
                <a16:creationId xmlns:a16="http://schemas.microsoft.com/office/drawing/2014/main" id="{8698F77C-BACC-4C5A-A011-4F77250D416F}"/>
              </a:ext>
            </a:extLst>
          </p:cNvPr>
          <p:cNvSpPr txBox="1"/>
          <p:nvPr/>
        </p:nvSpPr>
        <p:spPr>
          <a:xfrm>
            <a:off x="8296342" y="2397786"/>
            <a:ext cx="458826" cy="246221"/>
          </a:xfrm>
          <a:prstGeom prst="rect">
            <a:avLst/>
          </a:prstGeom>
          <a:noFill/>
        </p:spPr>
        <p:txBody>
          <a:bodyPr wrap="square" rtlCol="0">
            <a:spAutoFit/>
          </a:bodyPr>
          <a:lstStyle/>
          <a:p>
            <a:r>
              <a:rPr lang="en-GB" sz="1000" b="1"/>
              <a:t>NO</a:t>
            </a:r>
          </a:p>
        </p:txBody>
      </p:sp>
      <p:sp>
        <p:nvSpPr>
          <p:cNvPr id="258" name="TextBox 257">
            <a:extLst>
              <a:ext uri="{FF2B5EF4-FFF2-40B4-BE49-F238E27FC236}">
                <a16:creationId xmlns:a16="http://schemas.microsoft.com/office/drawing/2014/main" id="{7AB44193-6E04-4862-881D-90077873C7A0}"/>
              </a:ext>
            </a:extLst>
          </p:cNvPr>
          <p:cNvSpPr txBox="1"/>
          <p:nvPr/>
        </p:nvSpPr>
        <p:spPr>
          <a:xfrm>
            <a:off x="8192413" y="1855745"/>
            <a:ext cx="768999" cy="246221"/>
          </a:xfrm>
          <a:prstGeom prst="rect">
            <a:avLst/>
          </a:prstGeom>
          <a:noFill/>
        </p:spPr>
        <p:txBody>
          <a:bodyPr wrap="square" rtlCol="0">
            <a:spAutoFit/>
          </a:bodyPr>
          <a:lstStyle/>
          <a:p>
            <a:r>
              <a:rPr lang="en-GB" sz="1000" b="1"/>
              <a:t>NO</a:t>
            </a:r>
          </a:p>
        </p:txBody>
      </p:sp>
      <p:sp>
        <p:nvSpPr>
          <p:cNvPr id="39" name="Oval 38">
            <a:extLst>
              <a:ext uri="{FF2B5EF4-FFF2-40B4-BE49-F238E27FC236}">
                <a16:creationId xmlns:a16="http://schemas.microsoft.com/office/drawing/2014/main" id="{87A7AE73-FD2E-4524-9C9C-7E180C7672E7}"/>
              </a:ext>
            </a:extLst>
          </p:cNvPr>
          <p:cNvSpPr/>
          <p:nvPr/>
        </p:nvSpPr>
        <p:spPr>
          <a:xfrm>
            <a:off x="4359731" y="213201"/>
            <a:ext cx="552313" cy="5206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40" name="Graphic 65" descr="Hierarchy">
            <a:extLst>
              <a:ext uri="{FF2B5EF4-FFF2-40B4-BE49-F238E27FC236}">
                <a16:creationId xmlns:a16="http://schemas.microsoft.com/office/drawing/2014/main" id="{4049A258-378F-46B1-BCC6-AD395A4FBA6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54145" y="264020"/>
            <a:ext cx="363484" cy="401548"/>
          </a:xfrm>
          <a:prstGeom prst="rect">
            <a:avLst/>
          </a:prstGeom>
        </p:spPr>
      </p:pic>
      <p:sp>
        <p:nvSpPr>
          <p:cNvPr id="41" name="Oval 40">
            <a:extLst>
              <a:ext uri="{FF2B5EF4-FFF2-40B4-BE49-F238E27FC236}">
                <a16:creationId xmlns:a16="http://schemas.microsoft.com/office/drawing/2014/main" id="{6FC90D0E-78C9-4BDB-9CF0-5F73F27C133B}"/>
              </a:ext>
            </a:extLst>
          </p:cNvPr>
          <p:cNvSpPr/>
          <p:nvPr/>
        </p:nvSpPr>
        <p:spPr>
          <a:xfrm>
            <a:off x="11510395" y="929349"/>
            <a:ext cx="552444" cy="520427"/>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42" name="Graphic 41" descr="Star">
            <a:extLst>
              <a:ext uri="{FF2B5EF4-FFF2-40B4-BE49-F238E27FC236}">
                <a16:creationId xmlns:a16="http://schemas.microsoft.com/office/drawing/2014/main" id="{6F180C1F-3295-4909-8924-6F3BED13B98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578697" y="971331"/>
            <a:ext cx="405968" cy="405968"/>
          </a:xfrm>
          <a:prstGeom prst="rect">
            <a:avLst/>
          </a:prstGeom>
        </p:spPr>
      </p:pic>
      <p:sp>
        <p:nvSpPr>
          <p:cNvPr id="43" name="Oval 42">
            <a:extLst>
              <a:ext uri="{FF2B5EF4-FFF2-40B4-BE49-F238E27FC236}">
                <a16:creationId xmlns:a16="http://schemas.microsoft.com/office/drawing/2014/main" id="{E27A593E-98EC-4A6A-88CB-9CCBD78A8E0A}"/>
              </a:ext>
            </a:extLst>
          </p:cNvPr>
          <p:cNvSpPr/>
          <p:nvPr/>
        </p:nvSpPr>
        <p:spPr>
          <a:xfrm>
            <a:off x="11551628" y="1895202"/>
            <a:ext cx="552444" cy="520427"/>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44" name="Graphic 62" descr="Arrow: Clockwise curve">
            <a:extLst>
              <a:ext uri="{FF2B5EF4-FFF2-40B4-BE49-F238E27FC236}">
                <a16:creationId xmlns:a16="http://schemas.microsoft.com/office/drawing/2014/main" id="{FE62D703-020B-457E-9CA5-4B4348E03D7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3414624">
            <a:off x="11642295" y="1959772"/>
            <a:ext cx="350336" cy="368296"/>
          </a:xfrm>
          <a:prstGeom prst="rect">
            <a:avLst/>
          </a:prstGeom>
        </p:spPr>
      </p:pic>
      <p:sp>
        <p:nvSpPr>
          <p:cNvPr id="48" name="Oval 47">
            <a:extLst>
              <a:ext uri="{FF2B5EF4-FFF2-40B4-BE49-F238E27FC236}">
                <a16:creationId xmlns:a16="http://schemas.microsoft.com/office/drawing/2014/main" id="{C9B0F26D-FD1E-4C2D-AD09-0A5ACEBEABF7}"/>
              </a:ext>
            </a:extLst>
          </p:cNvPr>
          <p:cNvSpPr/>
          <p:nvPr/>
        </p:nvSpPr>
        <p:spPr>
          <a:xfrm>
            <a:off x="11567190" y="2825981"/>
            <a:ext cx="552313" cy="5206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49" name="Graphic 67" descr="Clipboard">
            <a:extLst>
              <a:ext uri="{FF2B5EF4-FFF2-40B4-BE49-F238E27FC236}">
                <a16:creationId xmlns:a16="http://schemas.microsoft.com/office/drawing/2014/main" id="{1EB7045F-5C01-4BF3-B0B4-D93290E889B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644809" y="2869112"/>
            <a:ext cx="399951" cy="400041"/>
          </a:xfrm>
          <a:prstGeom prst="rect">
            <a:avLst/>
          </a:prstGeom>
        </p:spPr>
      </p:pic>
      <p:sp>
        <p:nvSpPr>
          <p:cNvPr id="50" name="Oval 49">
            <a:extLst>
              <a:ext uri="{FF2B5EF4-FFF2-40B4-BE49-F238E27FC236}">
                <a16:creationId xmlns:a16="http://schemas.microsoft.com/office/drawing/2014/main" id="{6B25BC05-66D3-46C3-AA3A-A12292143FFA}"/>
              </a:ext>
            </a:extLst>
          </p:cNvPr>
          <p:cNvSpPr/>
          <p:nvPr/>
        </p:nvSpPr>
        <p:spPr>
          <a:xfrm>
            <a:off x="11554275" y="4207131"/>
            <a:ext cx="552313" cy="5206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1" name="Graphic 67" descr="Clipboard">
            <a:extLst>
              <a:ext uri="{FF2B5EF4-FFF2-40B4-BE49-F238E27FC236}">
                <a16:creationId xmlns:a16="http://schemas.microsoft.com/office/drawing/2014/main" id="{69DBF27B-008E-42E6-A703-EF3784784C3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631894" y="4263178"/>
            <a:ext cx="399951" cy="400041"/>
          </a:xfrm>
          <a:prstGeom prst="rect">
            <a:avLst/>
          </a:prstGeom>
        </p:spPr>
      </p:pic>
      <p:sp>
        <p:nvSpPr>
          <p:cNvPr id="52" name="Oval 51">
            <a:extLst>
              <a:ext uri="{FF2B5EF4-FFF2-40B4-BE49-F238E27FC236}">
                <a16:creationId xmlns:a16="http://schemas.microsoft.com/office/drawing/2014/main" id="{C0716838-5AE0-4039-9D37-65840E49BD42}"/>
              </a:ext>
            </a:extLst>
          </p:cNvPr>
          <p:cNvSpPr/>
          <p:nvPr/>
        </p:nvSpPr>
        <p:spPr>
          <a:xfrm>
            <a:off x="335402" y="5626607"/>
            <a:ext cx="552377" cy="520590"/>
          </a:xfrm>
          <a:prstGeom prst="ellipse">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3" name="Graphic 52" descr="Thumbs Up Sign">
            <a:extLst>
              <a:ext uri="{FF2B5EF4-FFF2-40B4-BE49-F238E27FC236}">
                <a16:creationId xmlns:a16="http://schemas.microsoft.com/office/drawing/2014/main" id="{41500929-4E51-42AB-BABE-8B18A9A52C78}"/>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12544" y="5673102"/>
            <a:ext cx="398092" cy="398062"/>
          </a:xfrm>
          <a:prstGeom prst="rect">
            <a:avLst/>
          </a:prstGeom>
        </p:spPr>
      </p:pic>
      <p:sp>
        <p:nvSpPr>
          <p:cNvPr id="54" name="Oval 53">
            <a:extLst>
              <a:ext uri="{FF2B5EF4-FFF2-40B4-BE49-F238E27FC236}">
                <a16:creationId xmlns:a16="http://schemas.microsoft.com/office/drawing/2014/main" id="{A643845E-C365-48BF-B327-79D0357FDAAE}"/>
              </a:ext>
            </a:extLst>
          </p:cNvPr>
          <p:cNvSpPr/>
          <p:nvPr/>
        </p:nvSpPr>
        <p:spPr>
          <a:xfrm>
            <a:off x="1646010" y="4283578"/>
            <a:ext cx="553584" cy="520665"/>
          </a:xfrm>
          <a:prstGeom prst="ellipse">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5" name="Graphic 70" descr="Hourglass">
            <a:extLst>
              <a:ext uri="{FF2B5EF4-FFF2-40B4-BE49-F238E27FC236}">
                <a16:creationId xmlns:a16="http://schemas.microsoft.com/office/drawing/2014/main" id="{C47B239A-A45F-4ED0-BD81-F9C0A63899DC}"/>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760544" y="4398946"/>
            <a:ext cx="324515" cy="323828"/>
          </a:xfrm>
          <a:prstGeom prst="rect">
            <a:avLst/>
          </a:prstGeom>
        </p:spPr>
      </p:pic>
      <p:sp>
        <p:nvSpPr>
          <p:cNvPr id="56" name="Oval 55">
            <a:extLst>
              <a:ext uri="{FF2B5EF4-FFF2-40B4-BE49-F238E27FC236}">
                <a16:creationId xmlns:a16="http://schemas.microsoft.com/office/drawing/2014/main" id="{27BC68AA-B0C9-4E64-8A7F-DE0A7CE09F6B}"/>
              </a:ext>
            </a:extLst>
          </p:cNvPr>
          <p:cNvSpPr/>
          <p:nvPr/>
        </p:nvSpPr>
        <p:spPr>
          <a:xfrm>
            <a:off x="4107025" y="2137454"/>
            <a:ext cx="553584" cy="520665"/>
          </a:xfrm>
          <a:prstGeom prst="ellipse">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7" name="Graphic 70" descr="Hourglass">
            <a:extLst>
              <a:ext uri="{FF2B5EF4-FFF2-40B4-BE49-F238E27FC236}">
                <a16:creationId xmlns:a16="http://schemas.microsoft.com/office/drawing/2014/main" id="{A819539A-A479-49AC-8A66-C51AE9DD5134}"/>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221559" y="2252822"/>
            <a:ext cx="324515" cy="323828"/>
          </a:xfrm>
          <a:prstGeom prst="rect">
            <a:avLst/>
          </a:prstGeom>
        </p:spPr>
      </p:pic>
      <p:sp>
        <p:nvSpPr>
          <p:cNvPr id="58" name="Oval 57">
            <a:extLst>
              <a:ext uri="{FF2B5EF4-FFF2-40B4-BE49-F238E27FC236}">
                <a16:creationId xmlns:a16="http://schemas.microsoft.com/office/drawing/2014/main" id="{1494938F-F15B-4318-9B5A-CE5BB9A79EAF}"/>
              </a:ext>
            </a:extLst>
          </p:cNvPr>
          <p:cNvSpPr/>
          <p:nvPr/>
        </p:nvSpPr>
        <p:spPr>
          <a:xfrm>
            <a:off x="172114" y="935048"/>
            <a:ext cx="552313" cy="5206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9" name="Graphic 65" descr="Hierarchy">
            <a:extLst>
              <a:ext uri="{FF2B5EF4-FFF2-40B4-BE49-F238E27FC236}">
                <a16:creationId xmlns:a16="http://schemas.microsoft.com/office/drawing/2014/main" id="{B07F938F-2834-4E7D-B8A4-13E8B2B1184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66528" y="985867"/>
            <a:ext cx="363484" cy="401548"/>
          </a:xfrm>
          <a:prstGeom prst="rect">
            <a:avLst/>
          </a:prstGeom>
        </p:spPr>
      </p:pic>
      <p:sp>
        <p:nvSpPr>
          <p:cNvPr id="2" name="Slide Number Placeholder 1">
            <a:extLst>
              <a:ext uri="{FF2B5EF4-FFF2-40B4-BE49-F238E27FC236}">
                <a16:creationId xmlns:a16="http://schemas.microsoft.com/office/drawing/2014/main" id="{4CF70928-A27A-495C-A29E-12544552A4BF}"/>
              </a:ext>
            </a:extLst>
          </p:cNvPr>
          <p:cNvSpPr>
            <a:spLocks noGrp="1"/>
          </p:cNvSpPr>
          <p:nvPr>
            <p:ph type="sldNum" sz="quarter" idx="12"/>
          </p:nvPr>
        </p:nvSpPr>
        <p:spPr/>
        <p:txBody>
          <a:bodyPr/>
          <a:lstStyle/>
          <a:p>
            <a:fld id="{038ADB5E-7B1C-754E-B077-42405214C7C1}" type="slidenum">
              <a:rPr lang="en-US" smtClean="0"/>
              <a:pPr/>
              <a:t>17</a:t>
            </a:fld>
            <a:endParaRPr lang="en-US"/>
          </a:p>
        </p:txBody>
      </p:sp>
    </p:spTree>
    <p:extLst>
      <p:ext uri="{BB962C8B-B14F-4D97-AF65-F5344CB8AC3E}">
        <p14:creationId xmlns:p14="http://schemas.microsoft.com/office/powerpoint/2010/main" val="3783144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77440-F769-4B04-9267-576E088F3184}"/>
              </a:ext>
            </a:extLst>
          </p:cNvPr>
          <p:cNvSpPr>
            <a:spLocks noGrp="1"/>
          </p:cNvSpPr>
          <p:nvPr>
            <p:ph type="ctrTitle"/>
          </p:nvPr>
        </p:nvSpPr>
        <p:spPr>
          <a:xfrm>
            <a:off x="789015" y="1993033"/>
            <a:ext cx="10659773" cy="1067594"/>
          </a:xfrm>
        </p:spPr>
        <p:txBody>
          <a:bodyPr>
            <a:normAutofit/>
          </a:bodyPr>
          <a:lstStyle/>
          <a:p>
            <a:r>
              <a:rPr lang="en-US" sz="3400" dirty="0"/>
              <a:t>Nomination and Gateway Assessment Process</a:t>
            </a:r>
            <a:endParaRPr lang="en-GB" sz="3400" dirty="0"/>
          </a:p>
        </p:txBody>
      </p:sp>
    </p:spTree>
    <p:extLst>
      <p:ext uri="{BB962C8B-B14F-4D97-AF65-F5344CB8AC3E}">
        <p14:creationId xmlns:p14="http://schemas.microsoft.com/office/powerpoint/2010/main" val="126646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342E9E4-B542-4C9C-A460-9DDEE08AC507}"/>
              </a:ext>
            </a:extLst>
          </p:cNvPr>
          <p:cNvSpPr>
            <a:spLocks noGrp="1"/>
          </p:cNvSpPr>
          <p:nvPr>
            <p:ph type="title"/>
          </p:nvPr>
        </p:nvSpPr>
        <p:spPr>
          <a:xfrm>
            <a:off x="3274971" y="669638"/>
            <a:ext cx="6761812" cy="428153"/>
          </a:xfrm>
        </p:spPr>
        <p:txBody>
          <a:bodyPr/>
          <a:lstStyle/>
          <a:p>
            <a:r>
              <a:rPr lang="en-GB" sz="2800"/>
              <a:t>Nomination Process Overview</a:t>
            </a:r>
          </a:p>
        </p:txBody>
      </p:sp>
      <p:sp>
        <p:nvSpPr>
          <p:cNvPr id="10" name="TextBox 9">
            <a:extLst>
              <a:ext uri="{FF2B5EF4-FFF2-40B4-BE49-F238E27FC236}">
                <a16:creationId xmlns:a16="http://schemas.microsoft.com/office/drawing/2014/main" id="{CA99D6C5-8FED-4E5F-A128-5910D8BD6DC9}"/>
              </a:ext>
            </a:extLst>
          </p:cNvPr>
          <p:cNvSpPr txBox="1"/>
          <p:nvPr/>
        </p:nvSpPr>
        <p:spPr>
          <a:xfrm>
            <a:off x="573149" y="5162834"/>
            <a:ext cx="11491502" cy="1231106"/>
          </a:xfrm>
          <a:prstGeom prst="rect">
            <a:avLst/>
          </a:prstGeom>
          <a:noFill/>
          <a:ln>
            <a:solidFill>
              <a:srgbClr val="4472C4"/>
            </a:solidFill>
            <a:prstDash val="sysDot"/>
          </a:ln>
          <a:effectLst>
            <a:softEdge rad="12700"/>
          </a:effectLst>
        </p:spPr>
        <p:txBody>
          <a:bodyPr wrap="square" rtlCol="0" anchor="t">
            <a:spAutoFit/>
          </a:bodyPr>
          <a:lstStyle/>
          <a:p>
            <a:pPr algn="ctr"/>
            <a:r>
              <a:rPr lang="en-GB" sz="1400" b="1" u="sng" dirty="0"/>
              <a:t>Notes</a:t>
            </a:r>
            <a:r>
              <a:rPr lang="en-GB" sz="1400" dirty="0"/>
              <a:t>:</a:t>
            </a:r>
            <a:endParaRPr lang="en-GB" sz="1400" dirty="0">
              <a:cs typeface="Arial"/>
            </a:endParaRPr>
          </a:p>
          <a:p>
            <a:endParaRPr lang="en-GB" sz="1400" dirty="0">
              <a:cs typeface="Arial"/>
            </a:endParaRPr>
          </a:p>
          <a:p>
            <a:r>
              <a:rPr lang="en-US" sz="1400" dirty="0"/>
              <a:t>For all candidates CEOs / AOs are asked to confirm that the individual is currently working at ‘one below’ board or equivalent level and not involved in any ongoing performance, grievance or disciplinary discussions. </a:t>
            </a:r>
          </a:p>
          <a:p>
            <a:endParaRPr lang="en-GB" dirty="0"/>
          </a:p>
        </p:txBody>
      </p:sp>
      <p:sp>
        <p:nvSpPr>
          <p:cNvPr id="8" name="Slide Number Placeholder 7">
            <a:extLst>
              <a:ext uri="{FF2B5EF4-FFF2-40B4-BE49-F238E27FC236}">
                <a16:creationId xmlns:a16="http://schemas.microsoft.com/office/drawing/2014/main" id="{1B139245-1762-43CA-818E-1D8AA3AA985B}"/>
              </a:ext>
            </a:extLst>
          </p:cNvPr>
          <p:cNvSpPr>
            <a:spLocks noGrp="1"/>
          </p:cNvSpPr>
          <p:nvPr>
            <p:ph type="sldNum" sz="quarter" idx="12"/>
          </p:nvPr>
        </p:nvSpPr>
        <p:spPr/>
        <p:txBody>
          <a:bodyPr/>
          <a:lstStyle/>
          <a:p>
            <a:fld id="{038ADB5E-7B1C-754E-B077-42405214C7C1}" type="slidenum">
              <a:rPr lang="en-US" smtClean="0"/>
              <a:pPr/>
              <a:t>19</a:t>
            </a:fld>
            <a:endParaRPr lang="en-US"/>
          </a:p>
        </p:txBody>
      </p:sp>
      <p:graphicFrame>
        <p:nvGraphicFramePr>
          <p:cNvPr id="13" name="Diagram 12">
            <a:extLst>
              <a:ext uri="{FF2B5EF4-FFF2-40B4-BE49-F238E27FC236}">
                <a16:creationId xmlns:a16="http://schemas.microsoft.com/office/drawing/2014/main" id="{4E1EF60F-50F8-499E-B069-7F92064FDC93}"/>
              </a:ext>
            </a:extLst>
          </p:cNvPr>
          <p:cNvGraphicFramePr/>
          <p:nvPr>
            <p:extLst>
              <p:ext uri="{D42A27DB-BD31-4B8C-83A1-F6EECF244321}">
                <p14:modId xmlns:p14="http://schemas.microsoft.com/office/powerpoint/2010/main" val="2527051409"/>
              </p:ext>
            </p:extLst>
          </p:nvPr>
        </p:nvGraphicFramePr>
        <p:xfrm>
          <a:off x="252881" y="1280671"/>
          <a:ext cx="11491501" cy="4196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9006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8E82C-440E-42F0-9406-6CC6E1FAFDA4}"/>
              </a:ext>
            </a:extLst>
          </p:cNvPr>
          <p:cNvSpPr>
            <a:spLocks noGrp="1"/>
          </p:cNvSpPr>
          <p:nvPr>
            <p:ph type="ctrTitle"/>
          </p:nvPr>
        </p:nvSpPr>
        <p:spPr>
          <a:xfrm>
            <a:off x="851647" y="1810154"/>
            <a:ext cx="10120312" cy="1067594"/>
          </a:xfrm>
        </p:spPr>
        <p:txBody>
          <a:bodyPr>
            <a:normAutofit/>
          </a:bodyPr>
          <a:lstStyle/>
          <a:p>
            <a:r>
              <a:rPr lang="en-GB" sz="3400" dirty="0"/>
              <a:t>Contents</a:t>
            </a:r>
          </a:p>
        </p:txBody>
      </p:sp>
      <p:sp>
        <p:nvSpPr>
          <p:cNvPr id="3" name="Subtitle 2">
            <a:extLst>
              <a:ext uri="{FF2B5EF4-FFF2-40B4-BE49-F238E27FC236}">
                <a16:creationId xmlns:a16="http://schemas.microsoft.com/office/drawing/2014/main" id="{FD95ED54-C8BC-4ED6-96F4-5C7487F9BC6A}"/>
              </a:ext>
            </a:extLst>
          </p:cNvPr>
          <p:cNvSpPr>
            <a:spLocks noGrp="1"/>
          </p:cNvSpPr>
          <p:nvPr>
            <p:ph type="subTitle" idx="1"/>
          </p:nvPr>
        </p:nvSpPr>
        <p:spPr>
          <a:xfrm>
            <a:off x="851647" y="2576706"/>
            <a:ext cx="10239906" cy="3460840"/>
          </a:xfrm>
        </p:spPr>
        <p:txBody>
          <a:bodyPr anchor="t">
            <a:noAutofit/>
          </a:bodyPr>
          <a:lstStyle/>
          <a:p>
            <a:pPr marL="285750" indent="-285750">
              <a:lnSpc>
                <a:spcPct val="100000"/>
              </a:lnSpc>
              <a:buFont typeface="Arial" panose="020B0604020202020204" pitchFamily="34" charset="0"/>
              <a:buChar char="•"/>
            </a:pPr>
            <a:r>
              <a:rPr lang="en-US" sz="1600" dirty="0"/>
              <a:t>Introduction 									(Page 3)</a:t>
            </a:r>
          </a:p>
          <a:p>
            <a:pPr marL="285750" indent="-285750">
              <a:lnSpc>
                <a:spcPct val="100000"/>
              </a:lnSpc>
              <a:buFont typeface="Arial" panose="020B0604020202020204" pitchFamily="34" charset="0"/>
              <a:buChar char="•"/>
            </a:pPr>
            <a:r>
              <a:rPr lang="en-US" sz="1600" dirty="0"/>
              <a:t>The benefits of the Talent Pool						                (Page 7)</a:t>
            </a:r>
          </a:p>
          <a:p>
            <a:pPr marL="285750" indent="-285750">
              <a:lnSpc>
                <a:spcPct val="100000"/>
              </a:lnSpc>
              <a:buFont typeface="Arial" panose="020B0604020202020204" pitchFamily="34" charset="0"/>
              <a:buChar char="•"/>
            </a:pPr>
            <a:r>
              <a:rPr lang="en-US" sz="1600" dirty="0"/>
              <a:t>Overview of the process					          		                (Page 11)</a:t>
            </a:r>
          </a:p>
          <a:p>
            <a:pPr marL="285750" indent="-285750">
              <a:lnSpc>
                <a:spcPct val="100000"/>
              </a:lnSpc>
              <a:buFont typeface="Arial" panose="020B0604020202020204" pitchFamily="34" charset="0"/>
              <a:buChar char="•"/>
            </a:pPr>
            <a:r>
              <a:rPr lang="en-US" sz="1600" dirty="0"/>
              <a:t>Who is eligible to apply?						                                (Page 15)</a:t>
            </a:r>
          </a:p>
          <a:p>
            <a:pPr marL="285750" indent="-285750">
              <a:lnSpc>
                <a:spcPct val="100000"/>
              </a:lnSpc>
              <a:buFont typeface="Arial" panose="020B0604020202020204" pitchFamily="34" charset="0"/>
              <a:buChar char="•"/>
            </a:pPr>
            <a:r>
              <a:rPr lang="en-US" sz="1600" dirty="0"/>
              <a:t>Nomination and Gateway Assessment Process 	                             		                                (Page 18)</a:t>
            </a:r>
          </a:p>
          <a:p>
            <a:pPr marL="285750" indent="-285750">
              <a:lnSpc>
                <a:spcPct val="100000"/>
              </a:lnSpc>
              <a:buFont typeface="Arial" panose="020B0604020202020204" pitchFamily="34" charset="0"/>
              <a:buChar char="•"/>
            </a:pPr>
            <a:r>
              <a:rPr lang="en-US" sz="1600" dirty="0"/>
              <a:t>Key questions and Contact Details	                                                                                                (Page 22)</a:t>
            </a:r>
          </a:p>
          <a:p>
            <a:pPr marL="285750" indent="-285750">
              <a:lnSpc>
                <a:spcPct val="100000"/>
              </a:lnSpc>
              <a:buFont typeface="Arial" panose="020B0604020202020204" pitchFamily="34" charset="0"/>
              <a:buChar char="•"/>
            </a:pPr>
            <a:r>
              <a:rPr lang="en-US" sz="1600" dirty="0"/>
              <a:t>NHS Executive Director Success Profile					                (Page 27)</a:t>
            </a:r>
            <a:endParaRPr lang="en-GB" sz="1600" dirty="0"/>
          </a:p>
          <a:p>
            <a:pPr marL="285750" indent="-285750">
              <a:buFont typeface="Arial" panose="020B0604020202020204" pitchFamily="34" charset="0"/>
              <a:buChar char="•"/>
            </a:pPr>
            <a:endParaRPr lang="en-GB" sz="1600" dirty="0"/>
          </a:p>
        </p:txBody>
      </p:sp>
    </p:spTree>
    <p:extLst>
      <p:ext uri="{BB962C8B-B14F-4D97-AF65-F5344CB8AC3E}">
        <p14:creationId xmlns:p14="http://schemas.microsoft.com/office/powerpoint/2010/main" val="15256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D7EC929-4916-43BB-812F-DFDDE73C08A2}"/>
              </a:ext>
            </a:extLst>
          </p:cNvPr>
          <p:cNvSpPr>
            <a:spLocks noGrp="1"/>
          </p:cNvSpPr>
          <p:nvPr>
            <p:ph type="sldNum" sz="quarter" idx="12"/>
          </p:nvPr>
        </p:nvSpPr>
        <p:spPr>
          <a:xfrm>
            <a:off x="10332000" y="852262"/>
            <a:ext cx="1507331" cy="261938"/>
          </a:xfrm>
        </p:spPr>
        <p:txBody>
          <a:bodyPr/>
          <a:lstStyle/>
          <a:p>
            <a:fld id="{038ADB5E-7B1C-754E-B077-42405214C7C1}" type="slidenum">
              <a:rPr lang="en-US" smtClean="0"/>
              <a:pPr/>
              <a:t>20</a:t>
            </a:fld>
            <a:endParaRPr lang="en-US"/>
          </a:p>
        </p:txBody>
      </p:sp>
      <p:sp>
        <p:nvSpPr>
          <p:cNvPr id="9" name="Rectangle 8">
            <a:extLst>
              <a:ext uri="{FF2B5EF4-FFF2-40B4-BE49-F238E27FC236}">
                <a16:creationId xmlns:a16="http://schemas.microsoft.com/office/drawing/2014/main" id="{B0747A1D-6A85-4970-A12F-F5BD6250124B}"/>
              </a:ext>
            </a:extLst>
          </p:cNvPr>
          <p:cNvSpPr/>
          <p:nvPr/>
        </p:nvSpPr>
        <p:spPr>
          <a:xfrm>
            <a:off x="8496941" y="1206548"/>
            <a:ext cx="2434441" cy="5046947"/>
          </a:xfrm>
          <a:prstGeom prst="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09CDB698-8A79-4237-A744-0E6DCBFD4B42}"/>
              </a:ext>
            </a:extLst>
          </p:cNvPr>
          <p:cNvSpPr/>
          <p:nvPr/>
        </p:nvSpPr>
        <p:spPr>
          <a:xfrm>
            <a:off x="8553041" y="1286444"/>
            <a:ext cx="2142659" cy="35095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bg1"/>
                </a:solidFill>
              </a:rPr>
              <a:t>Phase Four</a:t>
            </a:r>
            <a:endParaRPr lang="en-GB" sz="1600" b="1">
              <a:solidFill>
                <a:schemeClr val="bg1"/>
              </a:solidFill>
            </a:endParaRPr>
          </a:p>
        </p:txBody>
      </p:sp>
      <p:sp>
        <p:nvSpPr>
          <p:cNvPr id="15" name="Rectangle 14">
            <a:extLst>
              <a:ext uri="{FF2B5EF4-FFF2-40B4-BE49-F238E27FC236}">
                <a16:creationId xmlns:a16="http://schemas.microsoft.com/office/drawing/2014/main" id="{10F1C7C8-EBB4-425D-AFA9-11BC395EFD0B}"/>
              </a:ext>
            </a:extLst>
          </p:cNvPr>
          <p:cNvSpPr/>
          <p:nvPr/>
        </p:nvSpPr>
        <p:spPr>
          <a:xfrm>
            <a:off x="5972699" y="1218993"/>
            <a:ext cx="2434441" cy="5034502"/>
          </a:xfrm>
          <a:prstGeom prst="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8252F5A0-2F26-4FF5-B343-0281154FAB54}"/>
              </a:ext>
            </a:extLst>
          </p:cNvPr>
          <p:cNvSpPr/>
          <p:nvPr/>
        </p:nvSpPr>
        <p:spPr>
          <a:xfrm>
            <a:off x="3452521" y="1205936"/>
            <a:ext cx="2434441" cy="5047559"/>
          </a:xfrm>
          <a:prstGeom prst="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3C2B0C79-5E9D-476D-A53C-1802F483D7A1}"/>
              </a:ext>
            </a:extLst>
          </p:cNvPr>
          <p:cNvSpPr/>
          <p:nvPr/>
        </p:nvSpPr>
        <p:spPr>
          <a:xfrm>
            <a:off x="939617" y="1205935"/>
            <a:ext cx="2434441" cy="5047560"/>
          </a:xfrm>
          <a:prstGeom prst="rect">
            <a:avLst/>
          </a:prstGeom>
          <a:solidFill>
            <a:srgbClr val="87C8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AF8445C-264D-416A-BF4F-CCB19EE5DB01}"/>
              </a:ext>
            </a:extLst>
          </p:cNvPr>
          <p:cNvSpPr/>
          <p:nvPr/>
        </p:nvSpPr>
        <p:spPr>
          <a:xfrm>
            <a:off x="6107644" y="1286444"/>
            <a:ext cx="2219583" cy="36585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bg1"/>
                </a:solidFill>
              </a:rPr>
              <a:t>Phase Three</a:t>
            </a:r>
            <a:endParaRPr lang="en-GB" sz="1600" b="1">
              <a:solidFill>
                <a:schemeClr val="bg1"/>
              </a:solidFill>
            </a:endParaRPr>
          </a:p>
        </p:txBody>
      </p:sp>
      <p:sp>
        <p:nvSpPr>
          <p:cNvPr id="12" name="Rectangle 11">
            <a:extLst>
              <a:ext uri="{FF2B5EF4-FFF2-40B4-BE49-F238E27FC236}">
                <a16:creationId xmlns:a16="http://schemas.microsoft.com/office/drawing/2014/main" id="{76C20079-3D7A-4186-B79F-3A5581F906C2}"/>
              </a:ext>
            </a:extLst>
          </p:cNvPr>
          <p:cNvSpPr/>
          <p:nvPr/>
        </p:nvSpPr>
        <p:spPr>
          <a:xfrm>
            <a:off x="3673203" y="1286444"/>
            <a:ext cx="2182623" cy="35068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bg1"/>
                </a:solidFill>
              </a:rPr>
              <a:t>Phase Two</a:t>
            </a:r>
            <a:endParaRPr lang="en-GB" sz="1600" b="1">
              <a:solidFill>
                <a:schemeClr val="bg1"/>
              </a:solidFill>
            </a:endParaRPr>
          </a:p>
        </p:txBody>
      </p:sp>
      <p:sp>
        <p:nvSpPr>
          <p:cNvPr id="10" name="Rectangle 9">
            <a:extLst>
              <a:ext uri="{FF2B5EF4-FFF2-40B4-BE49-F238E27FC236}">
                <a16:creationId xmlns:a16="http://schemas.microsoft.com/office/drawing/2014/main" id="{F74830FD-9F4F-4EEE-8D82-E9E32AE3939C}"/>
              </a:ext>
            </a:extLst>
          </p:cNvPr>
          <p:cNvSpPr/>
          <p:nvPr/>
        </p:nvSpPr>
        <p:spPr>
          <a:xfrm>
            <a:off x="1079055" y="1271273"/>
            <a:ext cx="2211250" cy="36585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bg1"/>
                </a:solidFill>
              </a:rPr>
              <a:t>Phase One</a:t>
            </a:r>
            <a:endParaRPr lang="en-GB" sz="1600" b="1">
              <a:solidFill>
                <a:schemeClr val="bg1"/>
              </a:solidFill>
            </a:endParaRPr>
          </a:p>
        </p:txBody>
      </p:sp>
      <p:sp>
        <p:nvSpPr>
          <p:cNvPr id="18" name="Rectangle 17">
            <a:extLst>
              <a:ext uri="{FF2B5EF4-FFF2-40B4-BE49-F238E27FC236}">
                <a16:creationId xmlns:a16="http://schemas.microsoft.com/office/drawing/2014/main" id="{77A07EB0-FDC1-4900-B197-2856D7709C10}"/>
              </a:ext>
            </a:extLst>
          </p:cNvPr>
          <p:cNvSpPr/>
          <p:nvPr/>
        </p:nvSpPr>
        <p:spPr>
          <a:xfrm>
            <a:off x="1063974" y="1637130"/>
            <a:ext cx="2226331" cy="3658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t>Nominations</a:t>
            </a:r>
            <a:endParaRPr lang="en-GB" sz="1400" b="1"/>
          </a:p>
        </p:txBody>
      </p:sp>
      <p:sp>
        <p:nvSpPr>
          <p:cNvPr id="19" name="Rectangle 18">
            <a:extLst>
              <a:ext uri="{FF2B5EF4-FFF2-40B4-BE49-F238E27FC236}">
                <a16:creationId xmlns:a16="http://schemas.microsoft.com/office/drawing/2014/main" id="{A9DB1E62-FF18-4DB0-A1CD-61AE038E30EC}"/>
              </a:ext>
            </a:extLst>
          </p:cNvPr>
          <p:cNvSpPr/>
          <p:nvPr/>
        </p:nvSpPr>
        <p:spPr>
          <a:xfrm>
            <a:off x="3673209" y="1637130"/>
            <a:ext cx="2182623" cy="3658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t>Pre- work for Assessment Day</a:t>
            </a:r>
            <a:endParaRPr lang="en-GB" sz="1200" b="1"/>
          </a:p>
        </p:txBody>
      </p:sp>
      <p:sp>
        <p:nvSpPr>
          <p:cNvPr id="20" name="Rectangle 19">
            <a:extLst>
              <a:ext uri="{FF2B5EF4-FFF2-40B4-BE49-F238E27FC236}">
                <a16:creationId xmlns:a16="http://schemas.microsoft.com/office/drawing/2014/main" id="{71B83BB5-E77E-401D-9BF2-10DFB5282017}"/>
              </a:ext>
            </a:extLst>
          </p:cNvPr>
          <p:cNvSpPr/>
          <p:nvPr/>
        </p:nvSpPr>
        <p:spPr>
          <a:xfrm>
            <a:off x="6085951" y="1644675"/>
            <a:ext cx="2219577" cy="36585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t>Assessment Day</a:t>
            </a:r>
            <a:endParaRPr lang="en-GB" sz="1400" b="1"/>
          </a:p>
        </p:txBody>
      </p:sp>
      <p:sp>
        <p:nvSpPr>
          <p:cNvPr id="21" name="Rectangle 20">
            <a:extLst>
              <a:ext uri="{FF2B5EF4-FFF2-40B4-BE49-F238E27FC236}">
                <a16:creationId xmlns:a16="http://schemas.microsoft.com/office/drawing/2014/main" id="{5D23CEB8-D684-4416-B1F7-3276D293B093}"/>
              </a:ext>
            </a:extLst>
          </p:cNvPr>
          <p:cNvSpPr/>
          <p:nvPr/>
        </p:nvSpPr>
        <p:spPr>
          <a:xfrm>
            <a:off x="8553041" y="1637129"/>
            <a:ext cx="2142659" cy="36585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t>Feedback</a:t>
            </a:r>
            <a:endParaRPr lang="en-GB" sz="1000" b="1"/>
          </a:p>
        </p:txBody>
      </p:sp>
      <p:sp>
        <p:nvSpPr>
          <p:cNvPr id="22" name="Rectangle 21">
            <a:extLst>
              <a:ext uri="{FF2B5EF4-FFF2-40B4-BE49-F238E27FC236}">
                <a16:creationId xmlns:a16="http://schemas.microsoft.com/office/drawing/2014/main" id="{DA5E6D7D-7958-4E9C-AE08-299807E66322}"/>
              </a:ext>
            </a:extLst>
          </p:cNvPr>
          <p:cNvSpPr/>
          <p:nvPr/>
        </p:nvSpPr>
        <p:spPr>
          <a:xfrm>
            <a:off x="986952" y="2065119"/>
            <a:ext cx="2288272" cy="1845126"/>
          </a:xfrm>
          <a:prstGeom prst="rect">
            <a:avLst/>
          </a:prstGeom>
          <a:solidFill>
            <a:srgbClr val="F087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00" b="1" dirty="0">
                <a:solidFill>
                  <a:schemeClr val="bg1"/>
                </a:solidFill>
              </a:rPr>
              <a:t>Self-check of eligibility for Talent Pool</a:t>
            </a:r>
          </a:p>
          <a:p>
            <a:pPr marL="108000" indent="-108000">
              <a:buFont typeface="Arial" panose="020B0604020202020204" pitchFamily="34" charset="0"/>
              <a:buChar char="•"/>
            </a:pPr>
            <a:r>
              <a:rPr lang="en-GB" sz="900" b="1" dirty="0">
                <a:solidFill>
                  <a:schemeClr val="bg1"/>
                </a:solidFill>
              </a:rPr>
              <a:t>Career conversation with Nominated Senior Leader (recommended)</a:t>
            </a:r>
          </a:p>
          <a:p>
            <a:pPr marL="108000" indent="-108000">
              <a:buFont typeface="Arial" panose="020B0604020202020204" pitchFamily="34" charset="0"/>
              <a:buChar char="•"/>
            </a:pPr>
            <a:r>
              <a:rPr lang="en-GB" sz="900" b="1" dirty="0">
                <a:solidFill>
                  <a:schemeClr val="bg1"/>
                </a:solidFill>
              </a:rPr>
              <a:t>If self nominating complete &amp; submit Nomination Form to RTB</a:t>
            </a:r>
          </a:p>
          <a:p>
            <a:pPr marL="108000" indent="-108000">
              <a:buFont typeface="Arial" panose="020B0604020202020204" pitchFamily="34" charset="0"/>
              <a:buChar char="•"/>
            </a:pPr>
            <a:r>
              <a:rPr lang="en-GB" sz="900" b="1" dirty="0">
                <a:solidFill>
                  <a:schemeClr val="bg1"/>
                </a:solidFill>
              </a:rPr>
              <a:t>Organisation sponsored candidates complete Nomination Form and send to your CEO/AO for approval and submission to the RTB</a:t>
            </a:r>
          </a:p>
        </p:txBody>
      </p:sp>
      <p:sp>
        <p:nvSpPr>
          <p:cNvPr id="26" name="Rectangle 25">
            <a:extLst>
              <a:ext uri="{FF2B5EF4-FFF2-40B4-BE49-F238E27FC236}">
                <a16:creationId xmlns:a16="http://schemas.microsoft.com/office/drawing/2014/main" id="{D693F2BF-C030-400E-A343-D372038C788F}"/>
              </a:ext>
            </a:extLst>
          </p:cNvPr>
          <p:cNvSpPr/>
          <p:nvPr/>
        </p:nvSpPr>
        <p:spPr>
          <a:xfrm>
            <a:off x="6120309" y="2081883"/>
            <a:ext cx="2198720" cy="1789285"/>
          </a:xfrm>
          <a:prstGeom prst="rect">
            <a:avLst/>
          </a:prstGeom>
          <a:solidFill>
            <a:srgbClr val="F087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900" b="1">
              <a:solidFill>
                <a:schemeClr val="bg1"/>
              </a:solidFill>
            </a:endParaRPr>
          </a:p>
        </p:txBody>
      </p:sp>
      <p:sp>
        <p:nvSpPr>
          <p:cNvPr id="28" name="Rectangle 27">
            <a:extLst>
              <a:ext uri="{FF2B5EF4-FFF2-40B4-BE49-F238E27FC236}">
                <a16:creationId xmlns:a16="http://schemas.microsoft.com/office/drawing/2014/main" id="{29CDA57E-5734-4799-908E-CC269797E71B}"/>
              </a:ext>
            </a:extLst>
          </p:cNvPr>
          <p:cNvSpPr/>
          <p:nvPr/>
        </p:nvSpPr>
        <p:spPr>
          <a:xfrm>
            <a:off x="8553042" y="2073468"/>
            <a:ext cx="2237292" cy="1836777"/>
          </a:xfrm>
          <a:prstGeom prst="rect">
            <a:avLst/>
          </a:prstGeom>
          <a:solidFill>
            <a:srgbClr val="F087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000" indent="-108000">
              <a:buFont typeface="Arial" panose="020B0604020202020204" pitchFamily="34" charset="0"/>
              <a:buChar char="•"/>
            </a:pPr>
            <a:endParaRPr lang="en-GB" sz="900">
              <a:solidFill>
                <a:schemeClr val="bg1"/>
              </a:solidFill>
            </a:endParaRPr>
          </a:p>
        </p:txBody>
      </p:sp>
      <p:sp>
        <p:nvSpPr>
          <p:cNvPr id="29" name="Rectangle 28">
            <a:extLst>
              <a:ext uri="{FF2B5EF4-FFF2-40B4-BE49-F238E27FC236}">
                <a16:creationId xmlns:a16="http://schemas.microsoft.com/office/drawing/2014/main" id="{CB60773B-E721-4F48-8409-94F29CABC9D5}"/>
              </a:ext>
            </a:extLst>
          </p:cNvPr>
          <p:cNvSpPr/>
          <p:nvPr/>
        </p:nvSpPr>
        <p:spPr>
          <a:xfrm>
            <a:off x="8563444" y="4393870"/>
            <a:ext cx="2254978" cy="1783982"/>
          </a:xfrm>
          <a:prstGeom prst="rect">
            <a:avLst/>
          </a:prstGeom>
          <a:solidFill>
            <a:srgbClr val="F087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000" indent="-108000">
              <a:buFont typeface="Arial" panose="020B0604020202020204" pitchFamily="34" charset="0"/>
              <a:buChar char="•"/>
            </a:pPr>
            <a:endParaRPr lang="en-GB" sz="900" b="1">
              <a:solidFill>
                <a:schemeClr val="bg1"/>
              </a:solidFill>
            </a:endParaRPr>
          </a:p>
        </p:txBody>
      </p:sp>
      <p:sp>
        <p:nvSpPr>
          <p:cNvPr id="31" name="Rectangle 30">
            <a:extLst>
              <a:ext uri="{FF2B5EF4-FFF2-40B4-BE49-F238E27FC236}">
                <a16:creationId xmlns:a16="http://schemas.microsoft.com/office/drawing/2014/main" id="{2CAE346E-7378-43D3-8C6B-996502E94042}"/>
              </a:ext>
            </a:extLst>
          </p:cNvPr>
          <p:cNvSpPr/>
          <p:nvPr/>
        </p:nvSpPr>
        <p:spPr>
          <a:xfrm>
            <a:off x="986953" y="4299678"/>
            <a:ext cx="2162394" cy="1878174"/>
          </a:xfrm>
          <a:prstGeom prst="rect">
            <a:avLst/>
          </a:prstGeom>
          <a:solidFill>
            <a:srgbClr val="F087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000" indent="-108000">
              <a:buFont typeface="Arial" panose="020B0604020202020204" pitchFamily="34" charset="0"/>
              <a:buChar char="•"/>
            </a:pPr>
            <a:r>
              <a:rPr lang="en-GB" sz="900" b="1" dirty="0">
                <a:solidFill>
                  <a:schemeClr val="bg1"/>
                </a:solidFill>
              </a:rPr>
              <a:t>Review talent to identify ready now director talent</a:t>
            </a:r>
          </a:p>
          <a:p>
            <a:pPr marL="108000" indent="-108000">
              <a:buFont typeface="Arial" panose="020B0604020202020204" pitchFamily="34" charset="0"/>
              <a:buChar char="•"/>
            </a:pPr>
            <a:r>
              <a:rPr lang="en-GB" sz="900" b="1" dirty="0">
                <a:solidFill>
                  <a:schemeClr val="bg1"/>
                </a:solidFill>
              </a:rPr>
              <a:t>Career conversations with ready now director talent</a:t>
            </a:r>
          </a:p>
          <a:p>
            <a:pPr marL="108000" indent="-108000">
              <a:buFont typeface="Arial" panose="020B0604020202020204" pitchFamily="34" charset="0"/>
              <a:buChar char="•"/>
            </a:pPr>
            <a:r>
              <a:rPr lang="en-GB" sz="900" b="1" dirty="0">
                <a:solidFill>
                  <a:schemeClr val="bg1"/>
                </a:solidFill>
              </a:rPr>
              <a:t>Check candidate eligibility </a:t>
            </a:r>
          </a:p>
          <a:p>
            <a:pPr marL="108000" indent="-108000">
              <a:buFont typeface="Arial" panose="020B0604020202020204" pitchFamily="34" charset="0"/>
              <a:buChar char="•"/>
            </a:pPr>
            <a:r>
              <a:rPr lang="en-GB" sz="900" b="1" dirty="0">
                <a:solidFill>
                  <a:schemeClr val="bg1"/>
                </a:solidFill>
              </a:rPr>
              <a:t>Request candidate completes Nomination Form</a:t>
            </a:r>
          </a:p>
        </p:txBody>
      </p:sp>
      <p:sp>
        <p:nvSpPr>
          <p:cNvPr id="32" name="Rectangle 31">
            <a:extLst>
              <a:ext uri="{FF2B5EF4-FFF2-40B4-BE49-F238E27FC236}">
                <a16:creationId xmlns:a16="http://schemas.microsoft.com/office/drawing/2014/main" id="{73D753F2-8DC2-48CD-804A-006415D4A0D3}"/>
              </a:ext>
            </a:extLst>
          </p:cNvPr>
          <p:cNvSpPr/>
          <p:nvPr/>
        </p:nvSpPr>
        <p:spPr>
          <a:xfrm>
            <a:off x="3662696" y="2076804"/>
            <a:ext cx="2177853" cy="1836777"/>
          </a:xfrm>
          <a:prstGeom prst="rect">
            <a:avLst/>
          </a:prstGeom>
          <a:solidFill>
            <a:srgbClr val="F087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a:extLst>
              <a:ext uri="{FF2B5EF4-FFF2-40B4-BE49-F238E27FC236}">
                <a16:creationId xmlns:a16="http://schemas.microsoft.com/office/drawing/2014/main" id="{A60E9E8F-BD7C-4E55-BE7F-52EE4DCDA853}"/>
              </a:ext>
            </a:extLst>
          </p:cNvPr>
          <p:cNvSpPr txBox="1"/>
          <p:nvPr/>
        </p:nvSpPr>
        <p:spPr>
          <a:xfrm>
            <a:off x="3673203" y="2181495"/>
            <a:ext cx="2165768" cy="646331"/>
          </a:xfrm>
          <a:prstGeom prst="rect">
            <a:avLst/>
          </a:prstGeom>
          <a:noFill/>
        </p:spPr>
        <p:txBody>
          <a:bodyPr wrap="square" rtlCol="0">
            <a:spAutoFit/>
          </a:bodyPr>
          <a:lstStyle/>
          <a:p>
            <a:pPr marL="108000" indent="-108000">
              <a:buFont typeface="Arial" panose="020B0604020202020204" pitchFamily="34" charset="0"/>
              <a:buChar char="•"/>
            </a:pPr>
            <a:r>
              <a:rPr lang="en-GB" sz="900" b="1" dirty="0">
                <a:solidFill>
                  <a:schemeClr val="bg1"/>
                </a:solidFill>
              </a:rPr>
              <a:t>Candidate Self-Assessment Form</a:t>
            </a:r>
          </a:p>
          <a:p>
            <a:pPr marL="108000" indent="-108000">
              <a:buFont typeface="Arial" panose="020B0604020202020204" pitchFamily="34" charset="0"/>
              <a:buChar char="•"/>
            </a:pPr>
            <a:endParaRPr lang="en-GB" sz="900" b="1" dirty="0">
              <a:solidFill>
                <a:schemeClr val="bg1"/>
              </a:solidFill>
            </a:endParaRPr>
          </a:p>
          <a:p>
            <a:pPr marL="108000" indent="-108000">
              <a:buFont typeface="Arial" panose="020B0604020202020204" pitchFamily="34" charset="0"/>
              <a:buChar char="•"/>
            </a:pPr>
            <a:r>
              <a:rPr lang="en-GB" sz="900" b="1" dirty="0">
                <a:solidFill>
                  <a:schemeClr val="bg1"/>
                </a:solidFill>
              </a:rPr>
              <a:t>Online personality preference questionnaire</a:t>
            </a:r>
          </a:p>
        </p:txBody>
      </p:sp>
      <p:sp>
        <p:nvSpPr>
          <p:cNvPr id="36" name="Rectangle 35">
            <a:extLst>
              <a:ext uri="{FF2B5EF4-FFF2-40B4-BE49-F238E27FC236}">
                <a16:creationId xmlns:a16="http://schemas.microsoft.com/office/drawing/2014/main" id="{9A8A506D-B322-4B3C-85F6-D76A4DAC3F34}"/>
              </a:ext>
            </a:extLst>
          </p:cNvPr>
          <p:cNvSpPr/>
          <p:nvPr/>
        </p:nvSpPr>
        <p:spPr>
          <a:xfrm>
            <a:off x="3558189" y="4303256"/>
            <a:ext cx="2264053" cy="1853686"/>
          </a:xfrm>
          <a:prstGeom prst="rect">
            <a:avLst/>
          </a:prstGeom>
          <a:solidFill>
            <a:srgbClr val="F087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000" indent="-108000">
              <a:buFont typeface="Arial" panose="020B0604020202020204" pitchFamily="34" charset="0"/>
              <a:buChar char="•"/>
            </a:pPr>
            <a:endParaRPr lang="en-GB" sz="900" b="1">
              <a:solidFill>
                <a:schemeClr val="bg1"/>
              </a:solidFill>
            </a:endParaRPr>
          </a:p>
        </p:txBody>
      </p:sp>
      <p:sp>
        <p:nvSpPr>
          <p:cNvPr id="2" name="Arrow: Down 1">
            <a:extLst>
              <a:ext uri="{FF2B5EF4-FFF2-40B4-BE49-F238E27FC236}">
                <a16:creationId xmlns:a16="http://schemas.microsoft.com/office/drawing/2014/main" id="{4D68DEB9-6CB6-4B3E-AF6B-F09DAD542FE9}"/>
              </a:ext>
            </a:extLst>
          </p:cNvPr>
          <p:cNvSpPr/>
          <p:nvPr/>
        </p:nvSpPr>
        <p:spPr>
          <a:xfrm>
            <a:off x="10583535" y="1231891"/>
            <a:ext cx="997160" cy="5046946"/>
          </a:xfrm>
          <a:prstGeom prst="downArrow">
            <a:avLst/>
          </a:prstGeom>
          <a:solidFill>
            <a:srgbClr val="ED705E"/>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scene3d>
              <a:camera prst="orthographicFront">
                <a:rot lat="0" lon="0" rev="0"/>
              </a:camera>
              <a:lightRig rig="threePt" dir="t"/>
            </a:scene3d>
          </a:bodyPr>
          <a:lstStyle/>
          <a:p>
            <a:pPr algn="ctr"/>
            <a:r>
              <a:rPr lang="en-GB" sz="1400" b="1"/>
              <a:t>Those assessed as ‘ready’ enter the Talent Pool</a:t>
            </a:r>
          </a:p>
        </p:txBody>
      </p:sp>
      <p:pic>
        <p:nvPicPr>
          <p:cNvPr id="27" name="Graphic 26" descr="Stopwatch">
            <a:extLst>
              <a:ext uri="{FF2B5EF4-FFF2-40B4-BE49-F238E27FC236}">
                <a16:creationId xmlns:a16="http://schemas.microsoft.com/office/drawing/2014/main" id="{8469EA2C-A0C3-4D16-B2B9-54F265545C8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51500" y="3103078"/>
            <a:ext cx="530507" cy="530507"/>
          </a:xfrm>
          <a:prstGeom prst="rect">
            <a:avLst/>
          </a:prstGeom>
        </p:spPr>
      </p:pic>
      <p:sp>
        <p:nvSpPr>
          <p:cNvPr id="3" name="TextBox 2">
            <a:extLst>
              <a:ext uri="{FF2B5EF4-FFF2-40B4-BE49-F238E27FC236}">
                <a16:creationId xmlns:a16="http://schemas.microsoft.com/office/drawing/2014/main" id="{CBFF990E-F78A-4240-9535-6042F4AFD6A2}"/>
              </a:ext>
            </a:extLst>
          </p:cNvPr>
          <p:cNvSpPr txBox="1"/>
          <p:nvPr/>
        </p:nvSpPr>
        <p:spPr>
          <a:xfrm>
            <a:off x="6151236" y="2181495"/>
            <a:ext cx="2154292" cy="1200329"/>
          </a:xfrm>
          <a:prstGeom prst="rect">
            <a:avLst/>
          </a:prstGeom>
          <a:noFill/>
        </p:spPr>
        <p:txBody>
          <a:bodyPr wrap="square" rtlCol="0">
            <a:spAutoFit/>
          </a:bodyPr>
          <a:lstStyle/>
          <a:p>
            <a:pPr marL="171450" indent="-171450">
              <a:buFont typeface="Arial" panose="020B0604020202020204" pitchFamily="34" charset="0"/>
              <a:buChar char="•"/>
            </a:pPr>
            <a:r>
              <a:rPr lang="en-GB" sz="900" b="1">
                <a:solidFill>
                  <a:schemeClr val="bg1"/>
                </a:solidFill>
              </a:rPr>
              <a:t>Candidates will be invited to an Assessment Day</a:t>
            </a:r>
          </a:p>
          <a:p>
            <a:pPr marL="171450" indent="-171450">
              <a:buFont typeface="Arial" panose="020B0604020202020204" pitchFamily="34" charset="0"/>
              <a:buChar char="•"/>
            </a:pPr>
            <a:r>
              <a:rPr lang="en-GB" sz="900" b="1">
                <a:solidFill>
                  <a:schemeClr val="bg1"/>
                </a:solidFill>
              </a:rPr>
              <a:t>Invites will be sent following closure of the nomination window.</a:t>
            </a:r>
          </a:p>
          <a:p>
            <a:pPr marL="171450" indent="-171450">
              <a:buFont typeface="Arial" panose="020B0604020202020204" pitchFamily="34" charset="0"/>
              <a:buChar char="•"/>
            </a:pPr>
            <a:r>
              <a:rPr lang="en-GB" sz="900" b="1">
                <a:solidFill>
                  <a:schemeClr val="bg1"/>
                </a:solidFill>
              </a:rPr>
              <a:t>Details will be shared closer to the date.</a:t>
            </a:r>
          </a:p>
          <a:p>
            <a:endParaRPr lang="en-GB" sz="900"/>
          </a:p>
        </p:txBody>
      </p:sp>
      <p:sp>
        <p:nvSpPr>
          <p:cNvPr id="5" name="TextBox 4">
            <a:extLst>
              <a:ext uri="{FF2B5EF4-FFF2-40B4-BE49-F238E27FC236}">
                <a16:creationId xmlns:a16="http://schemas.microsoft.com/office/drawing/2014/main" id="{0128F457-4E8A-4C30-B58E-83D78755CC9D}"/>
              </a:ext>
            </a:extLst>
          </p:cNvPr>
          <p:cNvSpPr txBox="1"/>
          <p:nvPr/>
        </p:nvSpPr>
        <p:spPr>
          <a:xfrm>
            <a:off x="8647675" y="2181495"/>
            <a:ext cx="2048025" cy="1061829"/>
          </a:xfrm>
          <a:prstGeom prst="rect">
            <a:avLst/>
          </a:prstGeom>
          <a:noFill/>
        </p:spPr>
        <p:txBody>
          <a:bodyPr wrap="square" rtlCol="0">
            <a:spAutoFit/>
          </a:bodyPr>
          <a:lstStyle/>
          <a:p>
            <a:pPr marL="108000" indent="-108000">
              <a:buFont typeface="Arial" panose="020B0604020202020204" pitchFamily="34" charset="0"/>
              <a:buChar char="•"/>
            </a:pPr>
            <a:r>
              <a:rPr lang="en-GB" sz="900" b="1">
                <a:solidFill>
                  <a:schemeClr val="bg1"/>
                </a:solidFill>
              </a:rPr>
              <a:t>Short phone call with assessor to share outcome of Gateway Assessment Process.</a:t>
            </a:r>
          </a:p>
          <a:p>
            <a:pPr marL="108000" indent="-108000">
              <a:buFont typeface="Arial" panose="020B0604020202020204" pitchFamily="34" charset="0"/>
              <a:buChar char="•"/>
            </a:pPr>
            <a:r>
              <a:rPr lang="en-GB" sz="900" b="1">
                <a:solidFill>
                  <a:schemeClr val="bg1"/>
                </a:solidFill>
              </a:rPr>
              <a:t>Individual assessment report</a:t>
            </a:r>
          </a:p>
          <a:p>
            <a:pPr marL="108000" indent="-108000">
              <a:buFont typeface="Arial" panose="020B0604020202020204" pitchFamily="34" charset="0"/>
              <a:buChar char="•"/>
            </a:pPr>
            <a:r>
              <a:rPr lang="en-GB" sz="900" b="1">
                <a:solidFill>
                  <a:schemeClr val="bg1"/>
                </a:solidFill>
              </a:rPr>
              <a:t>Developmental feedback discussion.</a:t>
            </a:r>
          </a:p>
          <a:p>
            <a:endParaRPr lang="en-GB" sz="900"/>
          </a:p>
        </p:txBody>
      </p:sp>
      <p:pic>
        <p:nvPicPr>
          <p:cNvPr id="30" name="Graphic 29" descr="Stopwatch">
            <a:extLst>
              <a:ext uri="{FF2B5EF4-FFF2-40B4-BE49-F238E27FC236}">
                <a16:creationId xmlns:a16="http://schemas.microsoft.com/office/drawing/2014/main" id="{8DC60A93-BD95-493B-80BE-A4A9003F7D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65464" y="3085525"/>
            <a:ext cx="530507" cy="530507"/>
          </a:xfrm>
          <a:prstGeom prst="rect">
            <a:avLst/>
          </a:prstGeom>
        </p:spPr>
      </p:pic>
      <p:pic>
        <p:nvPicPr>
          <p:cNvPr id="33" name="Graphic 32" descr="Stopwatch">
            <a:extLst>
              <a:ext uri="{FF2B5EF4-FFF2-40B4-BE49-F238E27FC236}">
                <a16:creationId xmlns:a16="http://schemas.microsoft.com/office/drawing/2014/main" id="{F5FF621B-9D6C-4B75-8D28-8FC73DA54CD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03715" y="3195919"/>
            <a:ext cx="530507" cy="530507"/>
          </a:xfrm>
          <a:prstGeom prst="rect">
            <a:avLst/>
          </a:prstGeom>
        </p:spPr>
      </p:pic>
      <p:sp>
        <p:nvSpPr>
          <p:cNvPr id="6" name="TextBox 5">
            <a:extLst>
              <a:ext uri="{FF2B5EF4-FFF2-40B4-BE49-F238E27FC236}">
                <a16:creationId xmlns:a16="http://schemas.microsoft.com/office/drawing/2014/main" id="{BA7DC388-C2BC-478C-9DAB-ED683985942D}"/>
              </a:ext>
            </a:extLst>
          </p:cNvPr>
          <p:cNvSpPr txBox="1"/>
          <p:nvPr/>
        </p:nvSpPr>
        <p:spPr>
          <a:xfrm>
            <a:off x="3668510" y="4393870"/>
            <a:ext cx="1951486" cy="646331"/>
          </a:xfrm>
          <a:prstGeom prst="rect">
            <a:avLst/>
          </a:prstGeom>
          <a:noFill/>
        </p:spPr>
        <p:txBody>
          <a:bodyPr wrap="square" rtlCol="0" anchor="t">
            <a:spAutoFit/>
          </a:bodyPr>
          <a:lstStyle/>
          <a:p>
            <a:pPr marL="171450" indent="-171450">
              <a:buFont typeface="Arial"/>
              <a:buChar char="•"/>
            </a:pPr>
            <a:r>
              <a:rPr lang="en-GB" sz="900" b="1">
                <a:solidFill>
                  <a:schemeClr val="bg1"/>
                </a:solidFill>
              </a:rPr>
              <a:t>Assessment of candidate’s capabilities against  the Success Profile</a:t>
            </a:r>
            <a:endParaRPr lang="en-US"/>
          </a:p>
          <a:p>
            <a:endParaRPr lang="en-GB" sz="900"/>
          </a:p>
        </p:txBody>
      </p:sp>
      <p:sp>
        <p:nvSpPr>
          <p:cNvPr id="7" name="TextBox 6">
            <a:extLst>
              <a:ext uri="{FF2B5EF4-FFF2-40B4-BE49-F238E27FC236}">
                <a16:creationId xmlns:a16="http://schemas.microsoft.com/office/drawing/2014/main" id="{B24C5EF3-4EDD-4048-BF32-AF603989DE38}"/>
              </a:ext>
            </a:extLst>
          </p:cNvPr>
          <p:cNvSpPr txBox="1"/>
          <p:nvPr/>
        </p:nvSpPr>
        <p:spPr>
          <a:xfrm>
            <a:off x="8647675" y="4461766"/>
            <a:ext cx="2142659" cy="1061829"/>
          </a:xfrm>
          <a:prstGeom prst="rect">
            <a:avLst/>
          </a:prstGeom>
          <a:noFill/>
        </p:spPr>
        <p:txBody>
          <a:bodyPr wrap="square" rtlCol="0">
            <a:spAutoFit/>
          </a:bodyPr>
          <a:lstStyle/>
          <a:p>
            <a:pPr marL="108000" indent="-108000">
              <a:buFont typeface="Arial" panose="020B0604020202020204" pitchFamily="34" charset="0"/>
              <a:buChar char="•"/>
            </a:pPr>
            <a:r>
              <a:rPr lang="en-GB" sz="900" b="1" dirty="0">
                <a:solidFill>
                  <a:schemeClr val="bg1"/>
                </a:solidFill>
              </a:rPr>
              <a:t>We encourage all individuals to discuss the outcome of the Gateway assessment with their line manager and HR Director.</a:t>
            </a:r>
          </a:p>
          <a:p>
            <a:pPr marL="108000" indent="-108000">
              <a:buFont typeface="Arial" panose="020B0604020202020204" pitchFamily="34" charset="0"/>
              <a:buChar char="•"/>
            </a:pPr>
            <a:endParaRPr lang="en-GB" sz="900" b="1" dirty="0">
              <a:solidFill>
                <a:schemeClr val="bg1"/>
              </a:solidFill>
            </a:endParaRPr>
          </a:p>
          <a:p>
            <a:pPr marL="108000" indent="-108000">
              <a:buFont typeface="Arial" panose="020B0604020202020204" pitchFamily="34" charset="0"/>
              <a:buChar char="•"/>
            </a:pPr>
            <a:r>
              <a:rPr lang="en-GB" sz="900" b="1" dirty="0">
                <a:solidFill>
                  <a:schemeClr val="bg1"/>
                </a:solidFill>
              </a:rPr>
              <a:t>Organisations will be informed of the outcome of the assessment.</a:t>
            </a:r>
            <a:endParaRPr lang="en-GB" sz="900" dirty="0"/>
          </a:p>
        </p:txBody>
      </p:sp>
      <p:pic>
        <p:nvPicPr>
          <p:cNvPr id="39" name="Graphic 38" descr="Monthly calendar">
            <a:extLst>
              <a:ext uri="{FF2B5EF4-FFF2-40B4-BE49-F238E27FC236}">
                <a16:creationId xmlns:a16="http://schemas.microsoft.com/office/drawing/2014/main" id="{5E9B8AEC-A23E-4E1A-94A7-2279225A65C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934985" y="3890641"/>
            <a:ext cx="367308" cy="367308"/>
          </a:xfrm>
          <a:prstGeom prst="rect">
            <a:avLst/>
          </a:prstGeom>
        </p:spPr>
      </p:pic>
      <p:pic>
        <p:nvPicPr>
          <p:cNvPr id="40" name="Graphic 39" descr="Monthly calendar">
            <a:extLst>
              <a:ext uri="{FF2B5EF4-FFF2-40B4-BE49-F238E27FC236}">
                <a16:creationId xmlns:a16="http://schemas.microsoft.com/office/drawing/2014/main" id="{1F1CA5FE-F468-4AB3-B2C4-DD70EDD8A84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32786" y="3938905"/>
            <a:ext cx="367308" cy="367308"/>
          </a:xfrm>
          <a:prstGeom prst="rect">
            <a:avLst/>
          </a:prstGeom>
        </p:spPr>
      </p:pic>
      <p:pic>
        <p:nvPicPr>
          <p:cNvPr id="41" name="Graphic 40" descr="Monthly calendar">
            <a:extLst>
              <a:ext uri="{FF2B5EF4-FFF2-40B4-BE49-F238E27FC236}">
                <a16:creationId xmlns:a16="http://schemas.microsoft.com/office/drawing/2014/main" id="{F3EC1632-E928-4FE3-839D-0F8FC908A9E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902995" y="3913581"/>
            <a:ext cx="367308" cy="367308"/>
          </a:xfrm>
          <a:prstGeom prst="rect">
            <a:avLst/>
          </a:prstGeom>
        </p:spPr>
      </p:pic>
      <p:cxnSp>
        <p:nvCxnSpPr>
          <p:cNvPr id="47" name="Straight Connector 46">
            <a:extLst>
              <a:ext uri="{FF2B5EF4-FFF2-40B4-BE49-F238E27FC236}">
                <a16:creationId xmlns:a16="http://schemas.microsoft.com/office/drawing/2014/main" id="{03830566-9AB9-42A3-9245-511ECBDD2639}"/>
              </a:ext>
            </a:extLst>
          </p:cNvPr>
          <p:cNvCxnSpPr/>
          <p:nvPr/>
        </p:nvCxnSpPr>
        <p:spPr>
          <a:xfrm>
            <a:off x="1022484" y="4109350"/>
            <a:ext cx="9839980" cy="25324"/>
          </a:xfrm>
          <a:prstGeom prst="line">
            <a:avLst/>
          </a:prstGeom>
          <a:ln w="57150">
            <a:solidFill>
              <a:srgbClr val="3D5567"/>
            </a:solidFill>
            <a:prstDash val="dash"/>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B71E7E72-D514-4B46-A788-B91A57278785}"/>
              </a:ext>
            </a:extLst>
          </p:cNvPr>
          <p:cNvSpPr/>
          <p:nvPr/>
        </p:nvSpPr>
        <p:spPr>
          <a:xfrm>
            <a:off x="3890598" y="3899082"/>
            <a:ext cx="1697744" cy="366891"/>
          </a:xfrm>
          <a:prstGeom prst="rect">
            <a:avLst/>
          </a:prstGeom>
          <a:solidFill>
            <a:srgbClr val="3D55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cs typeface="Arial" panose="020B0604020202020204"/>
              </a:rPr>
              <a:t>Jan/Feb 20 </a:t>
            </a:r>
            <a:endParaRPr lang="en-GB" sz="1100" b="1" dirty="0">
              <a:cs typeface="Arial" panose="020B0604020202020204"/>
            </a:endParaRPr>
          </a:p>
        </p:txBody>
      </p:sp>
      <p:sp>
        <p:nvSpPr>
          <p:cNvPr id="37" name="Rectangle 36">
            <a:extLst>
              <a:ext uri="{FF2B5EF4-FFF2-40B4-BE49-F238E27FC236}">
                <a16:creationId xmlns:a16="http://schemas.microsoft.com/office/drawing/2014/main" id="{9C3A0997-ECCA-4289-B6B7-5B0B6D2E69CC}"/>
              </a:ext>
            </a:extLst>
          </p:cNvPr>
          <p:cNvSpPr/>
          <p:nvPr/>
        </p:nvSpPr>
        <p:spPr>
          <a:xfrm>
            <a:off x="6327278" y="3939322"/>
            <a:ext cx="1795444" cy="366891"/>
          </a:xfrm>
          <a:prstGeom prst="rect">
            <a:avLst/>
          </a:prstGeom>
          <a:solidFill>
            <a:srgbClr val="3D55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cs typeface="Arial" panose="020B0604020202020204"/>
              </a:rPr>
              <a:t>2/3 March 20</a:t>
            </a:r>
          </a:p>
          <a:p>
            <a:pPr algn="ctr"/>
            <a:r>
              <a:rPr lang="en-US" sz="1100" b="1" dirty="0">
                <a:cs typeface="Arial" panose="020B0604020202020204"/>
              </a:rPr>
              <a:t>23/24 March 20</a:t>
            </a:r>
            <a:endParaRPr lang="en-GB" sz="1100" b="1" dirty="0">
              <a:cs typeface="Arial" panose="020B0604020202020204"/>
            </a:endParaRPr>
          </a:p>
        </p:txBody>
      </p:sp>
      <p:sp>
        <p:nvSpPr>
          <p:cNvPr id="38" name="Rectangle 37">
            <a:extLst>
              <a:ext uri="{FF2B5EF4-FFF2-40B4-BE49-F238E27FC236}">
                <a16:creationId xmlns:a16="http://schemas.microsoft.com/office/drawing/2014/main" id="{E7B351B3-BF04-4DF0-92C6-25D895C40A04}"/>
              </a:ext>
            </a:extLst>
          </p:cNvPr>
          <p:cNvSpPr/>
          <p:nvPr/>
        </p:nvSpPr>
        <p:spPr>
          <a:xfrm>
            <a:off x="8876413" y="3939322"/>
            <a:ext cx="1685181" cy="366891"/>
          </a:xfrm>
          <a:prstGeom prst="rect">
            <a:avLst/>
          </a:prstGeom>
          <a:solidFill>
            <a:srgbClr val="3D55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cs typeface="Arial" panose="020B0604020202020204"/>
              </a:rPr>
              <a:t>April 20</a:t>
            </a:r>
            <a:endParaRPr lang="en-GB" sz="1100" b="1" dirty="0">
              <a:cs typeface="Arial" panose="020B0604020202020204"/>
            </a:endParaRPr>
          </a:p>
        </p:txBody>
      </p:sp>
      <p:sp>
        <p:nvSpPr>
          <p:cNvPr id="11" name="TextBox 10">
            <a:extLst>
              <a:ext uri="{FF2B5EF4-FFF2-40B4-BE49-F238E27FC236}">
                <a16:creationId xmlns:a16="http://schemas.microsoft.com/office/drawing/2014/main" id="{99BEE7CF-6995-41DF-BF16-9E0DC43E69AD}"/>
              </a:ext>
            </a:extLst>
          </p:cNvPr>
          <p:cNvSpPr txBox="1"/>
          <p:nvPr/>
        </p:nvSpPr>
        <p:spPr>
          <a:xfrm>
            <a:off x="6847211" y="3590972"/>
            <a:ext cx="912718" cy="276999"/>
          </a:xfrm>
          <a:prstGeom prst="rect">
            <a:avLst/>
          </a:prstGeom>
          <a:noFill/>
        </p:spPr>
        <p:txBody>
          <a:bodyPr wrap="square" rtlCol="0">
            <a:spAutoFit/>
          </a:bodyPr>
          <a:lstStyle/>
          <a:p>
            <a:r>
              <a:rPr lang="en-US" sz="1200" b="1">
                <a:solidFill>
                  <a:schemeClr val="bg1"/>
                </a:solidFill>
              </a:rPr>
              <a:t>0.5 days</a:t>
            </a:r>
            <a:endParaRPr lang="en-GB" sz="1200" b="1">
              <a:solidFill>
                <a:schemeClr val="bg1"/>
              </a:solidFill>
            </a:endParaRPr>
          </a:p>
        </p:txBody>
      </p:sp>
      <p:sp>
        <p:nvSpPr>
          <p:cNvPr id="49" name="TextBox 48">
            <a:extLst>
              <a:ext uri="{FF2B5EF4-FFF2-40B4-BE49-F238E27FC236}">
                <a16:creationId xmlns:a16="http://schemas.microsoft.com/office/drawing/2014/main" id="{F9EB00DA-8015-496B-86F5-24EDE0DAC3A9}"/>
              </a:ext>
            </a:extLst>
          </p:cNvPr>
          <p:cNvSpPr txBox="1"/>
          <p:nvPr/>
        </p:nvSpPr>
        <p:spPr>
          <a:xfrm>
            <a:off x="4237716" y="3629808"/>
            <a:ext cx="1163267" cy="276999"/>
          </a:xfrm>
          <a:prstGeom prst="rect">
            <a:avLst/>
          </a:prstGeom>
          <a:noFill/>
        </p:spPr>
        <p:txBody>
          <a:bodyPr wrap="square" rtlCol="0">
            <a:spAutoFit/>
          </a:bodyPr>
          <a:lstStyle/>
          <a:p>
            <a:r>
              <a:rPr lang="en-US" sz="1200" b="1" dirty="0">
                <a:solidFill>
                  <a:schemeClr val="bg1"/>
                </a:solidFill>
              </a:rPr>
              <a:t>c. 1 day</a:t>
            </a:r>
            <a:endParaRPr lang="en-GB" sz="1200" b="1" dirty="0">
              <a:solidFill>
                <a:schemeClr val="bg1"/>
              </a:solidFill>
            </a:endParaRPr>
          </a:p>
        </p:txBody>
      </p:sp>
      <p:sp>
        <p:nvSpPr>
          <p:cNvPr id="50" name="TextBox 49">
            <a:extLst>
              <a:ext uri="{FF2B5EF4-FFF2-40B4-BE49-F238E27FC236}">
                <a16:creationId xmlns:a16="http://schemas.microsoft.com/office/drawing/2014/main" id="{919A223B-140D-43B1-998E-815F6EDFE638}"/>
              </a:ext>
            </a:extLst>
          </p:cNvPr>
          <p:cNvSpPr txBox="1"/>
          <p:nvPr/>
        </p:nvSpPr>
        <p:spPr>
          <a:xfrm>
            <a:off x="9321666" y="3660812"/>
            <a:ext cx="875351" cy="276999"/>
          </a:xfrm>
          <a:prstGeom prst="rect">
            <a:avLst/>
          </a:prstGeom>
          <a:noFill/>
        </p:spPr>
        <p:txBody>
          <a:bodyPr wrap="square" rtlCol="0">
            <a:spAutoFit/>
          </a:bodyPr>
          <a:lstStyle/>
          <a:p>
            <a:r>
              <a:rPr lang="en-US" sz="1200" b="1">
                <a:solidFill>
                  <a:schemeClr val="bg1"/>
                </a:solidFill>
              </a:rPr>
              <a:t>0.5 days</a:t>
            </a:r>
            <a:endParaRPr lang="en-GB" sz="1200" b="1">
              <a:solidFill>
                <a:schemeClr val="bg1"/>
              </a:solidFill>
            </a:endParaRPr>
          </a:p>
        </p:txBody>
      </p:sp>
      <p:sp>
        <p:nvSpPr>
          <p:cNvPr id="51" name="TextBox 50">
            <a:extLst>
              <a:ext uri="{FF2B5EF4-FFF2-40B4-BE49-F238E27FC236}">
                <a16:creationId xmlns:a16="http://schemas.microsoft.com/office/drawing/2014/main" id="{DCA6DDBB-801F-4A23-A699-C16B420FEAA1}"/>
              </a:ext>
            </a:extLst>
          </p:cNvPr>
          <p:cNvSpPr txBox="1"/>
          <p:nvPr/>
        </p:nvSpPr>
        <p:spPr>
          <a:xfrm>
            <a:off x="3123537" y="604505"/>
            <a:ext cx="8128845" cy="461665"/>
          </a:xfrm>
          <a:prstGeom prst="rect">
            <a:avLst/>
          </a:prstGeom>
          <a:noFill/>
        </p:spPr>
        <p:txBody>
          <a:bodyPr wrap="square" rtlCol="0">
            <a:spAutoFit/>
          </a:bodyPr>
          <a:lstStyle/>
          <a:p>
            <a:r>
              <a:rPr lang="en-US" sz="2400"/>
              <a:t>Nomination and Gateway Assessment Process Overview</a:t>
            </a:r>
          </a:p>
        </p:txBody>
      </p:sp>
      <p:pic>
        <p:nvPicPr>
          <p:cNvPr id="52" name="Graphic 51" descr="Stopwatch">
            <a:extLst>
              <a:ext uri="{FF2B5EF4-FFF2-40B4-BE49-F238E27FC236}">
                <a16:creationId xmlns:a16="http://schemas.microsoft.com/office/drawing/2014/main" id="{F23D63A3-04B8-470D-A875-8088D9236B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01745" y="5350774"/>
            <a:ext cx="530507" cy="530507"/>
          </a:xfrm>
          <a:prstGeom prst="rect">
            <a:avLst/>
          </a:prstGeom>
        </p:spPr>
      </p:pic>
      <p:sp>
        <p:nvSpPr>
          <p:cNvPr id="53" name="TextBox 52">
            <a:extLst>
              <a:ext uri="{FF2B5EF4-FFF2-40B4-BE49-F238E27FC236}">
                <a16:creationId xmlns:a16="http://schemas.microsoft.com/office/drawing/2014/main" id="{77B2EEC4-715A-417D-9625-D3459B2BFCE6}"/>
              </a:ext>
            </a:extLst>
          </p:cNvPr>
          <p:cNvSpPr txBox="1"/>
          <p:nvPr/>
        </p:nvSpPr>
        <p:spPr>
          <a:xfrm>
            <a:off x="4381034" y="5822923"/>
            <a:ext cx="1013115" cy="276999"/>
          </a:xfrm>
          <a:prstGeom prst="rect">
            <a:avLst/>
          </a:prstGeom>
          <a:noFill/>
        </p:spPr>
        <p:txBody>
          <a:bodyPr wrap="square" rtlCol="0">
            <a:spAutoFit/>
          </a:bodyPr>
          <a:lstStyle/>
          <a:p>
            <a:r>
              <a:rPr lang="en-US" sz="1200" b="1" dirty="0">
                <a:solidFill>
                  <a:schemeClr val="bg1"/>
                </a:solidFill>
              </a:rPr>
              <a:t>1-2 Hours</a:t>
            </a:r>
            <a:endParaRPr lang="en-GB" sz="1200" b="1" dirty="0">
              <a:solidFill>
                <a:schemeClr val="bg1"/>
              </a:solidFill>
            </a:endParaRPr>
          </a:p>
        </p:txBody>
      </p:sp>
      <p:sp>
        <p:nvSpPr>
          <p:cNvPr id="46" name="Rectangle 45">
            <a:extLst>
              <a:ext uri="{FF2B5EF4-FFF2-40B4-BE49-F238E27FC236}">
                <a16:creationId xmlns:a16="http://schemas.microsoft.com/office/drawing/2014/main" id="{793731EF-D72C-486D-8FA2-3F9B28B2FCA5}"/>
              </a:ext>
            </a:extLst>
          </p:cNvPr>
          <p:cNvSpPr/>
          <p:nvPr/>
        </p:nvSpPr>
        <p:spPr>
          <a:xfrm>
            <a:off x="520642" y="2002987"/>
            <a:ext cx="489134" cy="1934824"/>
          </a:xfrm>
          <a:prstGeom prst="rect">
            <a:avLst/>
          </a:prstGeom>
          <a:solidFill>
            <a:srgbClr val="ED705E"/>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b="1" dirty="0"/>
              <a:t>Aspiring Director</a:t>
            </a:r>
            <a:endParaRPr lang="en-GB" sz="1400" b="1" dirty="0"/>
          </a:p>
        </p:txBody>
      </p:sp>
      <p:sp>
        <p:nvSpPr>
          <p:cNvPr id="55" name="Rectangle 54">
            <a:extLst>
              <a:ext uri="{FF2B5EF4-FFF2-40B4-BE49-F238E27FC236}">
                <a16:creationId xmlns:a16="http://schemas.microsoft.com/office/drawing/2014/main" id="{D3B9BC42-4AE3-4DA4-9DAE-CC84E3E7C32D}"/>
              </a:ext>
            </a:extLst>
          </p:cNvPr>
          <p:cNvSpPr/>
          <p:nvPr/>
        </p:nvSpPr>
        <p:spPr>
          <a:xfrm>
            <a:off x="1288395" y="3899765"/>
            <a:ext cx="1697744" cy="366891"/>
          </a:xfrm>
          <a:prstGeom prst="rect">
            <a:avLst/>
          </a:prstGeom>
          <a:solidFill>
            <a:srgbClr val="3D55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t>20/11/19 to 03/01/20</a:t>
            </a:r>
            <a:endParaRPr lang="en-GB" sz="1100" b="1" dirty="0">
              <a:cs typeface="Arial" panose="020B0604020202020204"/>
            </a:endParaRPr>
          </a:p>
        </p:txBody>
      </p:sp>
      <p:sp>
        <p:nvSpPr>
          <p:cNvPr id="24" name="Arrow: Down 23">
            <a:extLst>
              <a:ext uri="{FF2B5EF4-FFF2-40B4-BE49-F238E27FC236}">
                <a16:creationId xmlns:a16="http://schemas.microsoft.com/office/drawing/2014/main" id="{137FD8A2-DE75-42FC-A794-E44F9F67EAC4}"/>
              </a:ext>
            </a:extLst>
          </p:cNvPr>
          <p:cNvSpPr/>
          <p:nvPr/>
        </p:nvSpPr>
        <p:spPr>
          <a:xfrm>
            <a:off x="2960433" y="1231891"/>
            <a:ext cx="997160" cy="5021604"/>
          </a:xfrm>
          <a:prstGeom prst="downArrow">
            <a:avLst/>
          </a:prstGeom>
          <a:solidFill>
            <a:srgbClr val="ED705E"/>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scene3d>
              <a:camera prst="orthographicFront">
                <a:rot lat="0" lon="0" rev="0"/>
              </a:camera>
              <a:lightRig rig="threePt" dir="t"/>
            </a:scene3d>
          </a:bodyPr>
          <a:lstStyle/>
          <a:p>
            <a:pPr algn="ctr"/>
            <a:r>
              <a:rPr lang="en-GB" sz="1400" b="1"/>
              <a:t>Applications reviewed and gateway assessment places offered to some </a:t>
            </a:r>
            <a:r>
              <a:rPr lang="en-GB" sz="1400" b="1" err="1"/>
              <a:t>inviduals</a:t>
            </a:r>
            <a:r>
              <a:rPr lang="en-GB" sz="1400" b="1"/>
              <a:t> </a:t>
            </a:r>
          </a:p>
        </p:txBody>
      </p:sp>
      <p:pic>
        <p:nvPicPr>
          <p:cNvPr id="45" name="Picture 12">
            <a:extLst>
              <a:ext uri="{FF2B5EF4-FFF2-40B4-BE49-F238E27FC236}">
                <a16:creationId xmlns:a16="http://schemas.microsoft.com/office/drawing/2014/main" id="{456C0C4C-B2B1-4549-84FA-1572B325D7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4822" y="3755364"/>
            <a:ext cx="303581" cy="661114"/>
          </a:xfrm>
          <a:prstGeom prst="rect">
            <a:avLst/>
          </a:prstGeom>
          <a:noFill/>
          <a:ln>
            <a:noFill/>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2" name="Picture 7">
            <a:extLst>
              <a:ext uri="{FF2B5EF4-FFF2-40B4-BE49-F238E27FC236}">
                <a16:creationId xmlns:a16="http://schemas.microsoft.com/office/drawing/2014/main" id="{A3B6FA31-0F9D-40AB-8B81-7C90E119B78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72476" y="3788944"/>
            <a:ext cx="199216" cy="650202"/>
          </a:xfrm>
          <a:prstGeom prst="rect">
            <a:avLst/>
          </a:prstGeom>
          <a:noFill/>
          <a:ln>
            <a:noFill/>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3" name="Picture 6">
            <a:extLst>
              <a:ext uri="{FF2B5EF4-FFF2-40B4-BE49-F238E27FC236}">
                <a16:creationId xmlns:a16="http://schemas.microsoft.com/office/drawing/2014/main" id="{F7A8A130-1AB4-431B-B507-982B1B22690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01383" y="3821581"/>
            <a:ext cx="276955" cy="617565"/>
          </a:xfrm>
          <a:prstGeom prst="rect">
            <a:avLst/>
          </a:prstGeom>
          <a:noFill/>
          <a:ln>
            <a:noFill/>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4" name="Picture 11">
            <a:extLst>
              <a:ext uri="{FF2B5EF4-FFF2-40B4-BE49-F238E27FC236}">
                <a16:creationId xmlns:a16="http://schemas.microsoft.com/office/drawing/2014/main" id="{4EBD5604-271F-4818-B8EA-57A82BE7D6C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549860" y="3768308"/>
            <a:ext cx="383261" cy="705083"/>
          </a:xfrm>
          <a:prstGeom prst="rect">
            <a:avLst/>
          </a:prstGeom>
          <a:noFill/>
          <a:ln>
            <a:noFill/>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4" name="Rectangle 53">
            <a:extLst>
              <a:ext uri="{FF2B5EF4-FFF2-40B4-BE49-F238E27FC236}">
                <a16:creationId xmlns:a16="http://schemas.microsoft.com/office/drawing/2014/main" id="{CFB754BE-2E3F-465E-A3C6-57906B0D0A85}"/>
              </a:ext>
            </a:extLst>
          </p:cNvPr>
          <p:cNvSpPr/>
          <p:nvPr/>
        </p:nvSpPr>
        <p:spPr>
          <a:xfrm>
            <a:off x="498882" y="4203246"/>
            <a:ext cx="507058" cy="1834841"/>
          </a:xfrm>
          <a:prstGeom prst="rect">
            <a:avLst/>
          </a:prstGeom>
          <a:solidFill>
            <a:srgbClr val="ED705E"/>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b="1" dirty="0"/>
              <a:t>Nominated Senior Leader</a:t>
            </a:r>
            <a:endParaRPr lang="en-GB" sz="1400" b="1" dirty="0"/>
          </a:p>
        </p:txBody>
      </p:sp>
    </p:spTree>
    <p:extLst>
      <p:ext uri="{BB962C8B-B14F-4D97-AF65-F5344CB8AC3E}">
        <p14:creationId xmlns:p14="http://schemas.microsoft.com/office/powerpoint/2010/main" val="2642587861"/>
      </p:ext>
    </p:extLst>
  </p:cSld>
  <p:clrMapOvr>
    <a:masterClrMapping/>
  </p:clrMapOvr>
  <mc:AlternateContent xmlns:mc="http://schemas.openxmlformats.org/markup-compatibility/2006" xmlns:p14="http://schemas.microsoft.com/office/powerpoint/2010/main">
    <mc:Choice Requires="p14">
      <p:transition spd="slow" p14:dur="2000" advTm="81267"/>
    </mc:Choice>
    <mc:Fallback xmlns="">
      <p:transition spd="slow" advTm="8126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58CB7-0811-4D1F-A8B1-29E9C035B8D9}"/>
              </a:ext>
            </a:extLst>
          </p:cNvPr>
          <p:cNvSpPr>
            <a:spLocks noGrp="1"/>
          </p:cNvSpPr>
          <p:nvPr>
            <p:ph type="title"/>
          </p:nvPr>
        </p:nvSpPr>
        <p:spPr>
          <a:xfrm>
            <a:off x="851646" y="1281526"/>
            <a:ext cx="10502154" cy="452432"/>
          </a:xfrm>
        </p:spPr>
        <p:txBody>
          <a:bodyPr/>
          <a:lstStyle/>
          <a:p>
            <a:r>
              <a:rPr lang="en-US" dirty="0"/>
              <a:t>Nominations</a:t>
            </a:r>
            <a:endParaRPr lang="en-GB" dirty="0"/>
          </a:p>
        </p:txBody>
      </p:sp>
      <p:sp>
        <p:nvSpPr>
          <p:cNvPr id="3" name="Content Placeholder 2">
            <a:extLst>
              <a:ext uri="{FF2B5EF4-FFF2-40B4-BE49-F238E27FC236}">
                <a16:creationId xmlns:a16="http://schemas.microsoft.com/office/drawing/2014/main" id="{657A945A-A243-43C6-9FE0-E9B14B79F7AE}"/>
              </a:ext>
            </a:extLst>
          </p:cNvPr>
          <p:cNvSpPr>
            <a:spLocks noGrp="1"/>
          </p:cNvSpPr>
          <p:nvPr>
            <p:ph idx="1"/>
          </p:nvPr>
        </p:nvSpPr>
        <p:spPr>
          <a:xfrm>
            <a:off x="851646" y="1924777"/>
            <a:ext cx="10502154" cy="4460820"/>
          </a:xfrm>
        </p:spPr>
        <p:txBody>
          <a:bodyPr/>
          <a:lstStyle/>
          <a:p>
            <a:pPr marL="0" indent="0">
              <a:buNone/>
            </a:pPr>
            <a:r>
              <a:rPr lang="en-US" sz="1600" b="1" dirty="0"/>
              <a:t>Preparing to nominate: </a:t>
            </a:r>
          </a:p>
          <a:p>
            <a:pPr marL="342900" indent="-342900">
              <a:buAutoNum type="arabicPeriod"/>
            </a:pPr>
            <a:r>
              <a:rPr lang="en-GB" sz="1600" dirty="0"/>
              <a:t>Hold a talent conversation and review the Success profile and assess your candidates (or as the candidate assess your own skills and abilities) against the characteristic’s we are looking for to assess your readiness. Also ensure the role they aspire to move into is being invited as part of this nomination window. If you are unsure if you/they meet the necessary requirements, please do get in touch with us to discuss.</a:t>
            </a:r>
          </a:p>
          <a:p>
            <a:pPr marL="342900" indent="-342900">
              <a:buAutoNum type="arabicPeriod"/>
            </a:pPr>
            <a:r>
              <a:rPr lang="en-GB" sz="1600" dirty="0"/>
              <a:t>Check the ‘Selection Questions’, complete the Nomination Form and return this to the Aspire Together team - </a:t>
            </a:r>
            <a:r>
              <a:rPr lang="en-GB" sz="1600" dirty="0">
                <a:hlinkClick r:id="rId3"/>
              </a:rPr>
              <a:t>aspire.togethersouth-west@nhs.net</a:t>
            </a:r>
            <a:r>
              <a:rPr lang="en-GB" sz="1600" dirty="0"/>
              <a:t> </a:t>
            </a:r>
          </a:p>
          <a:p>
            <a:pPr marL="342900" indent="-342900">
              <a:buFont typeface="+mj-lt"/>
              <a:buAutoNum type="arabicPeriod"/>
            </a:pPr>
            <a:r>
              <a:rPr lang="en-GB" sz="1600" dirty="0"/>
              <a:t>Complete our Equal Opportunities Form and return to </a:t>
            </a:r>
            <a:r>
              <a:rPr lang="en-GB" sz="1600" dirty="0">
                <a:hlinkClick r:id="rId4"/>
              </a:rPr>
              <a:t>aspire.togethersouth-west@nhs.net</a:t>
            </a:r>
            <a:r>
              <a:rPr lang="en-GB" sz="1600" dirty="0"/>
              <a:t> </a:t>
            </a:r>
            <a:endParaRPr lang="en-GB" sz="1600" b="1" dirty="0"/>
          </a:p>
          <a:p>
            <a:pPr marL="0" indent="0">
              <a:buNone/>
            </a:pPr>
            <a:endParaRPr lang="en-GB" sz="1600" b="1" dirty="0"/>
          </a:p>
          <a:p>
            <a:pPr marL="0" indent="0">
              <a:buNone/>
            </a:pPr>
            <a:r>
              <a:rPr lang="en-GB" sz="1600" dirty="0"/>
              <a:t>If invited to assessment following nomination, further details around pre-work and the assessment day itself will be provided at that stage.</a:t>
            </a:r>
            <a:endParaRPr lang="en-GB" dirty="0"/>
          </a:p>
        </p:txBody>
      </p:sp>
      <p:sp>
        <p:nvSpPr>
          <p:cNvPr id="4" name="Slide Number Placeholder 3">
            <a:extLst>
              <a:ext uri="{FF2B5EF4-FFF2-40B4-BE49-F238E27FC236}">
                <a16:creationId xmlns:a16="http://schemas.microsoft.com/office/drawing/2014/main" id="{B6CC5213-709D-4230-9391-FC9C02F69172}"/>
              </a:ext>
            </a:extLst>
          </p:cNvPr>
          <p:cNvSpPr>
            <a:spLocks noGrp="1"/>
          </p:cNvSpPr>
          <p:nvPr>
            <p:ph type="sldNum" sz="quarter" idx="12"/>
          </p:nvPr>
        </p:nvSpPr>
        <p:spPr/>
        <p:txBody>
          <a:bodyPr/>
          <a:lstStyle/>
          <a:p>
            <a:fld id="{038ADB5E-7B1C-754E-B077-42405214C7C1}" type="slidenum">
              <a:rPr lang="en-US" smtClean="0"/>
              <a:pPr/>
              <a:t>21</a:t>
            </a:fld>
            <a:endParaRPr lang="en-US"/>
          </a:p>
        </p:txBody>
      </p:sp>
    </p:spTree>
    <p:extLst>
      <p:ext uri="{BB962C8B-B14F-4D97-AF65-F5344CB8AC3E}">
        <p14:creationId xmlns:p14="http://schemas.microsoft.com/office/powerpoint/2010/main" val="552132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69915-A9D4-4E81-8E62-FE24003A19EE}"/>
              </a:ext>
            </a:extLst>
          </p:cNvPr>
          <p:cNvSpPr>
            <a:spLocks noGrp="1"/>
          </p:cNvSpPr>
          <p:nvPr>
            <p:ph type="ctrTitle"/>
          </p:nvPr>
        </p:nvSpPr>
        <p:spPr/>
        <p:txBody>
          <a:bodyPr>
            <a:normAutofit/>
          </a:bodyPr>
          <a:lstStyle/>
          <a:p>
            <a:r>
              <a:rPr lang="en-US" sz="3400" dirty="0"/>
              <a:t>Key questions</a:t>
            </a:r>
            <a:endParaRPr lang="en-GB" sz="3400" dirty="0"/>
          </a:p>
        </p:txBody>
      </p:sp>
    </p:spTree>
    <p:extLst>
      <p:ext uri="{BB962C8B-B14F-4D97-AF65-F5344CB8AC3E}">
        <p14:creationId xmlns:p14="http://schemas.microsoft.com/office/powerpoint/2010/main" val="1150207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EF259-91C4-493E-BA2E-2C5F6E1282D3}"/>
              </a:ext>
            </a:extLst>
          </p:cNvPr>
          <p:cNvSpPr>
            <a:spLocks noGrp="1"/>
          </p:cNvSpPr>
          <p:nvPr>
            <p:ph type="title"/>
          </p:nvPr>
        </p:nvSpPr>
        <p:spPr>
          <a:xfrm>
            <a:off x="851645" y="1218024"/>
            <a:ext cx="10502155" cy="424732"/>
          </a:xfrm>
        </p:spPr>
        <p:txBody>
          <a:bodyPr/>
          <a:lstStyle/>
          <a:p>
            <a:r>
              <a:rPr lang="en-GB" sz="2400" dirty="0"/>
              <a:t>Contact Details</a:t>
            </a:r>
            <a:endParaRPr lang="en-GB" dirty="0"/>
          </a:p>
        </p:txBody>
      </p:sp>
      <p:sp>
        <p:nvSpPr>
          <p:cNvPr id="3" name="Content Placeholder 2">
            <a:extLst>
              <a:ext uri="{FF2B5EF4-FFF2-40B4-BE49-F238E27FC236}">
                <a16:creationId xmlns:a16="http://schemas.microsoft.com/office/drawing/2014/main" id="{47181A2F-777D-4BA2-8BE4-9F55C8DE1822}"/>
              </a:ext>
            </a:extLst>
          </p:cNvPr>
          <p:cNvSpPr>
            <a:spLocks noGrp="1"/>
          </p:cNvSpPr>
          <p:nvPr>
            <p:ph idx="1"/>
          </p:nvPr>
        </p:nvSpPr>
        <p:spPr>
          <a:xfrm>
            <a:off x="844922" y="1661391"/>
            <a:ext cx="10502155" cy="3883164"/>
          </a:xfrm>
        </p:spPr>
        <p:txBody>
          <a:bodyPr anchor="t"/>
          <a:lstStyle/>
          <a:p>
            <a:pPr marL="0" indent="0">
              <a:buNone/>
            </a:pPr>
            <a:r>
              <a:rPr lang="en-US" sz="1800" b="1" dirty="0"/>
              <a:t>If you have any questions, please contact </a:t>
            </a:r>
            <a:r>
              <a:rPr lang="en-US" sz="1800" b="1" dirty="0">
                <a:hlinkClick r:id="rId2"/>
              </a:rPr>
              <a:t>aspire.togethersouth-west@nhs.net</a:t>
            </a:r>
            <a:r>
              <a:rPr lang="en-US" sz="1800" b="1" dirty="0"/>
              <a:t> </a:t>
            </a:r>
          </a:p>
          <a:p>
            <a:pPr marL="0" indent="0">
              <a:buNone/>
            </a:pPr>
            <a:endParaRPr lang="en-US" sz="500" b="1" dirty="0"/>
          </a:p>
          <a:p>
            <a:pPr marL="0" indent="0">
              <a:buNone/>
            </a:pPr>
            <a:r>
              <a:rPr lang="en-US" sz="1800" b="1" dirty="0"/>
              <a:t>What support is available before applying?</a:t>
            </a:r>
          </a:p>
          <a:p>
            <a:pPr marL="0" indent="0">
              <a:buNone/>
            </a:pPr>
            <a:r>
              <a:rPr lang="en-US" sz="1600" dirty="0"/>
              <a:t>We are hosting several support webinars to provide a virtual briefing on what to expect from the process and an opportunity to speak with assessors ahead of applying. </a:t>
            </a:r>
          </a:p>
          <a:p>
            <a:pPr marL="0" indent="0">
              <a:buNone/>
            </a:pPr>
            <a:endParaRPr lang="en-US" sz="400" b="1" dirty="0"/>
          </a:p>
          <a:p>
            <a:pPr marL="0" indent="0">
              <a:buNone/>
            </a:pPr>
            <a:r>
              <a:rPr lang="en-US" sz="1600" b="1" dirty="0"/>
              <a:t>Email </a:t>
            </a:r>
            <a:r>
              <a:rPr lang="en-US" sz="1600" b="1" dirty="0">
                <a:hlinkClick r:id="rId3"/>
              </a:rPr>
              <a:t>aspire.togethersouth-west@nhs.net</a:t>
            </a:r>
            <a:r>
              <a:rPr lang="en-US" sz="1600" b="1" dirty="0"/>
              <a:t> to register your interest in attending one of these webinars.</a:t>
            </a:r>
          </a:p>
          <a:p>
            <a:endParaRPr lang="en-GB" sz="1600" b="1" dirty="0"/>
          </a:p>
          <a:p>
            <a:pPr marL="342900" indent="-342900">
              <a:buFont typeface="+mj-lt"/>
              <a:buAutoNum type="arabicPeriod"/>
            </a:pPr>
            <a:r>
              <a:rPr lang="en-GB" sz="1600" b="1" dirty="0"/>
              <a:t>The Aspire Together Talent Pools: How to nominate and support candidates for the pool</a:t>
            </a:r>
          </a:p>
          <a:p>
            <a:pPr marL="342900" indent="-342900">
              <a:buFont typeface="+mj-lt"/>
              <a:buAutoNum type="arabicPeriod"/>
            </a:pPr>
            <a:r>
              <a:rPr lang="en-GB" sz="1600" b="1" dirty="0"/>
              <a:t>The Together Talent Pools: How to apply for the pool and prepare for assessment</a:t>
            </a:r>
          </a:p>
          <a:p>
            <a:pPr marL="0" indent="0">
              <a:buNone/>
            </a:pPr>
            <a:endParaRPr lang="en-GB" sz="1400" dirty="0"/>
          </a:p>
        </p:txBody>
      </p:sp>
      <p:sp>
        <p:nvSpPr>
          <p:cNvPr id="4" name="Slide Number Placeholder 3">
            <a:extLst>
              <a:ext uri="{FF2B5EF4-FFF2-40B4-BE49-F238E27FC236}">
                <a16:creationId xmlns:a16="http://schemas.microsoft.com/office/drawing/2014/main" id="{D393CC6E-0302-40FC-B736-526691DFC226}"/>
              </a:ext>
            </a:extLst>
          </p:cNvPr>
          <p:cNvSpPr>
            <a:spLocks noGrp="1"/>
          </p:cNvSpPr>
          <p:nvPr>
            <p:ph type="sldNum" sz="quarter" idx="12"/>
          </p:nvPr>
        </p:nvSpPr>
        <p:spPr/>
        <p:txBody>
          <a:bodyPr/>
          <a:lstStyle/>
          <a:p>
            <a:fld id="{038ADB5E-7B1C-754E-B077-42405214C7C1}" type="slidenum">
              <a:rPr lang="en-US" smtClean="0"/>
              <a:pPr/>
              <a:t>23</a:t>
            </a:fld>
            <a:endParaRPr lang="en-US"/>
          </a:p>
        </p:txBody>
      </p:sp>
    </p:spTree>
    <p:extLst>
      <p:ext uri="{BB962C8B-B14F-4D97-AF65-F5344CB8AC3E}">
        <p14:creationId xmlns:p14="http://schemas.microsoft.com/office/powerpoint/2010/main" val="2238772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EF259-91C4-493E-BA2E-2C5F6E1282D3}"/>
              </a:ext>
            </a:extLst>
          </p:cNvPr>
          <p:cNvSpPr>
            <a:spLocks noGrp="1"/>
          </p:cNvSpPr>
          <p:nvPr>
            <p:ph type="title"/>
          </p:nvPr>
        </p:nvSpPr>
        <p:spPr>
          <a:xfrm>
            <a:off x="851645" y="1218024"/>
            <a:ext cx="10502155" cy="424732"/>
          </a:xfrm>
        </p:spPr>
        <p:txBody>
          <a:bodyPr/>
          <a:lstStyle/>
          <a:p>
            <a:r>
              <a:rPr lang="en-GB" sz="2400" dirty="0"/>
              <a:t>Key Questions</a:t>
            </a:r>
            <a:endParaRPr lang="en-GB" dirty="0"/>
          </a:p>
        </p:txBody>
      </p:sp>
      <p:sp>
        <p:nvSpPr>
          <p:cNvPr id="3" name="Content Placeholder 2">
            <a:extLst>
              <a:ext uri="{FF2B5EF4-FFF2-40B4-BE49-F238E27FC236}">
                <a16:creationId xmlns:a16="http://schemas.microsoft.com/office/drawing/2014/main" id="{47181A2F-777D-4BA2-8BE4-9F55C8DE1822}"/>
              </a:ext>
            </a:extLst>
          </p:cNvPr>
          <p:cNvSpPr>
            <a:spLocks noGrp="1"/>
          </p:cNvSpPr>
          <p:nvPr>
            <p:ph idx="1"/>
          </p:nvPr>
        </p:nvSpPr>
        <p:spPr>
          <a:xfrm>
            <a:off x="844922" y="1710378"/>
            <a:ext cx="10502155" cy="3883164"/>
          </a:xfrm>
        </p:spPr>
        <p:txBody>
          <a:bodyPr anchor="t"/>
          <a:lstStyle/>
          <a:p>
            <a:pPr marL="0" indent="0">
              <a:buNone/>
            </a:pPr>
            <a:r>
              <a:rPr lang="en-GB" sz="1600" b="1" dirty="0"/>
              <a:t>What about existing Directors who are interested in moving role and see the Talent Pool as a great way to do this?</a:t>
            </a:r>
          </a:p>
          <a:p>
            <a:r>
              <a:rPr lang="en-GB" sz="1600" dirty="0"/>
              <a:t>Organisations will be informed once this process is ready to launch and further details about the process will be shared at that point. </a:t>
            </a:r>
          </a:p>
          <a:p>
            <a:pPr marL="0" indent="0">
              <a:buNone/>
            </a:pPr>
            <a:r>
              <a:rPr lang="en-GB" sz="1600" b="1" dirty="0"/>
              <a:t>What if the individual nominated is not yet seen as ready to enter the regional Director Talent Pool?</a:t>
            </a:r>
            <a:r>
              <a:rPr lang="en-GB" sz="1600" dirty="0"/>
              <a:t> </a:t>
            </a:r>
          </a:p>
          <a:p>
            <a:r>
              <a:rPr lang="en-GB" sz="1600" dirty="0"/>
              <a:t>We are committed to supporting all of our talented people and we acknowledge that everyone’s potential is dynamic and changes. If an individual is profiled as ‘not currently ready but aspirant’, they </a:t>
            </a:r>
            <a:r>
              <a:rPr lang="en-GB" sz="1600" dirty="0">
                <a:solidFill>
                  <a:schemeClr val="tx1"/>
                </a:solidFill>
              </a:rPr>
              <a:t>will </a:t>
            </a:r>
            <a:r>
              <a:rPr lang="en-GB" sz="1600" dirty="0"/>
              <a:t>still be an asset to our healthcare system and we want to keep them motivated and engaged in reaching their potential. We will </a:t>
            </a:r>
            <a:r>
              <a:rPr lang="en-GB" sz="1600" dirty="0">
                <a:solidFill>
                  <a:schemeClr val="tx1"/>
                </a:solidFill>
              </a:rPr>
              <a:t>provide</a:t>
            </a:r>
            <a:r>
              <a:rPr lang="en-GB" sz="1600" dirty="0">
                <a:solidFill>
                  <a:srgbClr val="FF0000"/>
                </a:solidFill>
              </a:rPr>
              <a:t> </a:t>
            </a:r>
            <a:r>
              <a:rPr lang="en-GB" sz="1600" dirty="0"/>
              <a:t>them with contact details to access coaching and career support to ensure they know their next possible career steps in reaching their future potential.</a:t>
            </a:r>
            <a:r>
              <a:rPr lang="en-GB" sz="1600" dirty="0">
                <a:solidFill>
                  <a:srgbClr val="FF0000"/>
                </a:solidFill>
              </a:rPr>
              <a:t> </a:t>
            </a:r>
          </a:p>
          <a:p>
            <a:r>
              <a:rPr lang="en-GB" sz="1600" dirty="0">
                <a:cs typeface="Arial"/>
              </a:rPr>
              <a:t>We may pass on information to candidates regarding relevant development opportunities which might be of interest, for example: "Mock Interview Workshops", ES Scheme (for interim stretch assignments/secondments in the region) and other stretch opportunities.</a:t>
            </a:r>
            <a:endParaRPr lang="en-GB" sz="1600" dirty="0"/>
          </a:p>
          <a:p>
            <a:r>
              <a:rPr lang="en-GB" sz="1600" dirty="0">
                <a:solidFill>
                  <a:schemeClr val="tx1"/>
                </a:solidFill>
              </a:rPr>
              <a:t>Candidates can re-apply to the pool when significant progress on closing the development gaps identified in their career conversations has been made - both the employing organisation and the individual will need to take responsibility for these next steps.</a:t>
            </a:r>
            <a:endParaRPr lang="en-GB" sz="1600" b="1" dirty="0">
              <a:solidFill>
                <a:schemeClr val="tx1"/>
              </a:solidFill>
            </a:endParaRPr>
          </a:p>
          <a:p>
            <a:pPr marL="0" indent="0">
              <a:buNone/>
            </a:pPr>
            <a:endParaRPr lang="en-GB" sz="2400" dirty="0"/>
          </a:p>
        </p:txBody>
      </p:sp>
      <p:sp>
        <p:nvSpPr>
          <p:cNvPr id="4" name="Slide Number Placeholder 3">
            <a:extLst>
              <a:ext uri="{FF2B5EF4-FFF2-40B4-BE49-F238E27FC236}">
                <a16:creationId xmlns:a16="http://schemas.microsoft.com/office/drawing/2014/main" id="{D393CC6E-0302-40FC-B736-526691DFC226}"/>
              </a:ext>
            </a:extLst>
          </p:cNvPr>
          <p:cNvSpPr>
            <a:spLocks noGrp="1"/>
          </p:cNvSpPr>
          <p:nvPr>
            <p:ph type="sldNum" sz="quarter" idx="12"/>
          </p:nvPr>
        </p:nvSpPr>
        <p:spPr/>
        <p:txBody>
          <a:bodyPr/>
          <a:lstStyle/>
          <a:p>
            <a:fld id="{038ADB5E-7B1C-754E-B077-42405214C7C1}" type="slidenum">
              <a:rPr lang="en-US" smtClean="0"/>
              <a:pPr/>
              <a:t>24</a:t>
            </a:fld>
            <a:endParaRPr lang="en-US"/>
          </a:p>
        </p:txBody>
      </p:sp>
    </p:spTree>
    <p:extLst>
      <p:ext uri="{BB962C8B-B14F-4D97-AF65-F5344CB8AC3E}">
        <p14:creationId xmlns:p14="http://schemas.microsoft.com/office/powerpoint/2010/main" val="1427078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BD72-9B95-4059-B4F4-594A5ADA2160}"/>
              </a:ext>
            </a:extLst>
          </p:cNvPr>
          <p:cNvSpPr>
            <a:spLocks noGrp="1"/>
          </p:cNvSpPr>
          <p:nvPr>
            <p:ph type="title"/>
          </p:nvPr>
        </p:nvSpPr>
        <p:spPr>
          <a:xfrm>
            <a:off x="851645" y="1390744"/>
            <a:ext cx="10502155" cy="424732"/>
          </a:xfrm>
        </p:spPr>
        <p:txBody>
          <a:bodyPr/>
          <a:lstStyle/>
          <a:p>
            <a:r>
              <a:rPr lang="en-GB" sz="2400"/>
              <a:t>Key Questions (cont.)</a:t>
            </a:r>
          </a:p>
        </p:txBody>
      </p:sp>
      <p:sp>
        <p:nvSpPr>
          <p:cNvPr id="3" name="Content Placeholder 2">
            <a:extLst>
              <a:ext uri="{FF2B5EF4-FFF2-40B4-BE49-F238E27FC236}">
                <a16:creationId xmlns:a16="http://schemas.microsoft.com/office/drawing/2014/main" id="{970F1A27-3D4F-4FA1-B98D-FEDC6076BE2F}"/>
              </a:ext>
            </a:extLst>
          </p:cNvPr>
          <p:cNvSpPr>
            <a:spLocks noGrp="1"/>
          </p:cNvSpPr>
          <p:nvPr>
            <p:ph idx="1"/>
          </p:nvPr>
        </p:nvSpPr>
        <p:spPr>
          <a:xfrm>
            <a:off x="844922" y="1948479"/>
            <a:ext cx="10502155" cy="4489899"/>
          </a:xfrm>
        </p:spPr>
        <p:txBody>
          <a:bodyPr/>
          <a:lstStyle/>
          <a:p>
            <a:pPr marL="0" indent="0">
              <a:buNone/>
            </a:pPr>
            <a:r>
              <a:rPr lang="en-GB" sz="1600" b="1" dirty="0"/>
              <a:t>If the Gateway assessment process is oversubscribed (i.e. you receive more nominations than spaces available) how will individuals be selected to participate?</a:t>
            </a:r>
          </a:p>
          <a:p>
            <a:r>
              <a:rPr lang="en-GB" sz="1600" dirty="0"/>
              <a:t>Spaces for assessment are limited, however we are committed that everyone who is seen as eligible for the Talent Pool Gateway assessment will be offered a place on a future assessment day. </a:t>
            </a:r>
          </a:p>
          <a:p>
            <a:r>
              <a:rPr lang="en-GB" sz="1600" dirty="0"/>
              <a:t>We are committed to seeing a diverse range of candidates from a breadth of organisations, locations, role types and mixture in terms of diversity.</a:t>
            </a:r>
          </a:p>
          <a:p>
            <a:r>
              <a:rPr lang="en-GB" sz="1600" dirty="0"/>
              <a:t>In the meantime anyone can still apply for Director positions independently. </a:t>
            </a:r>
          </a:p>
          <a:p>
            <a:pPr marL="0" indent="0">
              <a:buNone/>
            </a:pPr>
            <a:endParaRPr lang="en-GB" sz="1600" b="1" dirty="0"/>
          </a:p>
          <a:p>
            <a:pPr marL="0" indent="0">
              <a:buNone/>
            </a:pPr>
            <a:r>
              <a:rPr lang="en-GB" sz="1600" b="1" dirty="0"/>
              <a:t>What kind of development can I access as a candidate?</a:t>
            </a:r>
            <a:endParaRPr lang="en-GB" sz="1400" dirty="0"/>
          </a:p>
          <a:p>
            <a:r>
              <a:rPr lang="en-GB" sz="1600" dirty="0"/>
              <a:t>This process has been designed to create a Talent Pool of individuals looking to be deployed into their first board level role. </a:t>
            </a:r>
          </a:p>
          <a:p>
            <a:r>
              <a:rPr lang="en-GB" sz="1600" dirty="0"/>
              <a:t>Whilst we can signpost candidates to relevant development programmes, we would expect that candidates coming forward for assessment are already demonstrating the key characteristics set out within the Success Profile. We do recognise that some individuals may not recognise their own strengths so we would encourage a conversation with the Aspire Together team if you are thinking of applying but unsure if you are ready.</a:t>
            </a:r>
          </a:p>
          <a:p>
            <a:pPr marL="0" indent="0">
              <a:buNone/>
            </a:pPr>
            <a:endParaRPr lang="en-GB" sz="1400" dirty="0"/>
          </a:p>
        </p:txBody>
      </p:sp>
      <p:sp>
        <p:nvSpPr>
          <p:cNvPr id="4" name="Slide Number Placeholder 3">
            <a:extLst>
              <a:ext uri="{FF2B5EF4-FFF2-40B4-BE49-F238E27FC236}">
                <a16:creationId xmlns:a16="http://schemas.microsoft.com/office/drawing/2014/main" id="{3A3D7203-1DD5-4D95-8B6A-D101BB94F1D9}"/>
              </a:ext>
            </a:extLst>
          </p:cNvPr>
          <p:cNvSpPr>
            <a:spLocks noGrp="1"/>
          </p:cNvSpPr>
          <p:nvPr>
            <p:ph type="sldNum" sz="quarter" idx="12"/>
          </p:nvPr>
        </p:nvSpPr>
        <p:spPr/>
        <p:txBody>
          <a:bodyPr/>
          <a:lstStyle/>
          <a:p>
            <a:fld id="{038ADB5E-7B1C-754E-B077-42405214C7C1}" type="slidenum">
              <a:rPr lang="en-US" smtClean="0"/>
              <a:pPr/>
              <a:t>25</a:t>
            </a:fld>
            <a:endParaRPr lang="en-US"/>
          </a:p>
        </p:txBody>
      </p:sp>
    </p:spTree>
    <p:extLst>
      <p:ext uri="{BB962C8B-B14F-4D97-AF65-F5344CB8AC3E}">
        <p14:creationId xmlns:p14="http://schemas.microsoft.com/office/powerpoint/2010/main" val="905586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5C3C9-8A74-4B5C-B0A3-2203FEFB123F}"/>
              </a:ext>
            </a:extLst>
          </p:cNvPr>
          <p:cNvSpPr>
            <a:spLocks noGrp="1"/>
          </p:cNvSpPr>
          <p:nvPr>
            <p:ph type="title"/>
          </p:nvPr>
        </p:nvSpPr>
        <p:spPr/>
        <p:txBody>
          <a:bodyPr/>
          <a:lstStyle/>
          <a:p>
            <a:r>
              <a:rPr lang="en-GB"/>
              <a:t>Who can I contact for further information?</a:t>
            </a:r>
          </a:p>
        </p:txBody>
      </p:sp>
      <p:sp>
        <p:nvSpPr>
          <p:cNvPr id="3" name="Content Placeholder 2">
            <a:extLst>
              <a:ext uri="{FF2B5EF4-FFF2-40B4-BE49-F238E27FC236}">
                <a16:creationId xmlns:a16="http://schemas.microsoft.com/office/drawing/2014/main" id="{CE086894-48F3-44FF-9C72-DE413862BA4F}"/>
              </a:ext>
            </a:extLst>
          </p:cNvPr>
          <p:cNvSpPr>
            <a:spLocks noGrp="1"/>
          </p:cNvSpPr>
          <p:nvPr>
            <p:ph idx="1"/>
          </p:nvPr>
        </p:nvSpPr>
        <p:spPr>
          <a:xfrm>
            <a:off x="844922" y="2209706"/>
            <a:ext cx="10502155" cy="3257550"/>
          </a:xfrm>
        </p:spPr>
        <p:txBody>
          <a:bodyPr anchor="t"/>
          <a:lstStyle/>
          <a:p>
            <a:r>
              <a:rPr lang="en-GB" sz="1800" dirty="0"/>
              <a:t>Further information about the RTB can be found on our website: </a:t>
            </a:r>
            <a:r>
              <a:rPr lang="en-GB" sz="1800" dirty="0">
                <a:hlinkClick r:id="rId2"/>
              </a:rPr>
              <a:t>Aspire Together</a:t>
            </a:r>
            <a:endParaRPr lang="en-GB" sz="1800" dirty="0"/>
          </a:p>
          <a:p>
            <a:r>
              <a:rPr lang="en-GB" sz="1800" dirty="0"/>
              <a:t>Further guides to Talent Management can be found online on </a:t>
            </a:r>
            <a:r>
              <a:rPr lang="en-GB" sz="1800" dirty="0">
                <a:hlinkClick r:id="rId3"/>
              </a:rPr>
              <a:t>The Leadership Academy </a:t>
            </a:r>
            <a:r>
              <a:rPr lang="en-GB" sz="1800" dirty="0"/>
              <a:t>website</a:t>
            </a:r>
            <a:endParaRPr lang="en-GB" sz="1800" dirty="0">
              <a:cs typeface="Arial"/>
            </a:endParaRPr>
          </a:p>
          <a:p>
            <a:r>
              <a:rPr lang="en-GB" sz="1800" dirty="0">
                <a:hlinkClick r:id="rId4"/>
              </a:rPr>
              <a:t>NHS Executive Search</a:t>
            </a:r>
            <a:endParaRPr lang="en-GB" sz="1800" dirty="0"/>
          </a:p>
          <a:p>
            <a:pPr marL="0" indent="0">
              <a:buNone/>
            </a:pPr>
            <a:endParaRPr lang="en-GB" sz="1800" dirty="0"/>
          </a:p>
          <a:p>
            <a:pPr marL="0" indent="0">
              <a:buNone/>
            </a:pPr>
            <a:r>
              <a:rPr lang="en-GB" sz="1800" dirty="0"/>
              <a:t>For any other questions about the talent pool or nomination process, please reach out to </a:t>
            </a:r>
            <a:r>
              <a:rPr lang="en-GB" sz="1800" dirty="0">
                <a:hlinkClick r:id="rId5"/>
              </a:rPr>
              <a:t>aspire.togethersouth-west@nhs.net</a:t>
            </a:r>
            <a:r>
              <a:rPr lang="en-GB" sz="1800" dirty="0"/>
              <a:t> </a:t>
            </a:r>
          </a:p>
          <a:p>
            <a:pPr marL="0" indent="0">
              <a:buNone/>
            </a:pPr>
            <a:endParaRPr lang="en-GB" sz="1800" dirty="0">
              <a:solidFill>
                <a:srgbClr val="FF0000"/>
              </a:solidFill>
              <a:cs typeface="Arial"/>
            </a:endParaRPr>
          </a:p>
        </p:txBody>
      </p:sp>
      <p:sp>
        <p:nvSpPr>
          <p:cNvPr id="4" name="Slide Number Placeholder 3">
            <a:extLst>
              <a:ext uri="{FF2B5EF4-FFF2-40B4-BE49-F238E27FC236}">
                <a16:creationId xmlns:a16="http://schemas.microsoft.com/office/drawing/2014/main" id="{6E94B9F6-F802-4588-A223-7721CE5E9FA3}"/>
              </a:ext>
            </a:extLst>
          </p:cNvPr>
          <p:cNvSpPr>
            <a:spLocks noGrp="1"/>
          </p:cNvSpPr>
          <p:nvPr>
            <p:ph type="sldNum" sz="quarter" idx="12"/>
          </p:nvPr>
        </p:nvSpPr>
        <p:spPr/>
        <p:txBody>
          <a:bodyPr/>
          <a:lstStyle/>
          <a:p>
            <a:fld id="{038ADB5E-7B1C-754E-B077-42405214C7C1}" type="slidenum">
              <a:rPr lang="en-US" smtClean="0"/>
              <a:pPr/>
              <a:t>26</a:t>
            </a:fld>
            <a:endParaRPr lang="en-US"/>
          </a:p>
        </p:txBody>
      </p:sp>
    </p:spTree>
    <p:extLst>
      <p:ext uri="{BB962C8B-B14F-4D97-AF65-F5344CB8AC3E}">
        <p14:creationId xmlns:p14="http://schemas.microsoft.com/office/powerpoint/2010/main" val="1976785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94AD-07D8-DE4C-AC88-74176C8C007B}"/>
              </a:ext>
            </a:extLst>
          </p:cNvPr>
          <p:cNvSpPr>
            <a:spLocks noGrp="1"/>
          </p:cNvSpPr>
          <p:nvPr>
            <p:ph type="ctrTitle"/>
          </p:nvPr>
        </p:nvSpPr>
        <p:spPr/>
        <p:txBody>
          <a:bodyPr/>
          <a:lstStyle/>
          <a:p>
            <a:r>
              <a:rPr lang="en-US"/>
              <a:t>SUCCESS PROFILE</a:t>
            </a:r>
            <a:br>
              <a:rPr lang="en-US"/>
            </a:br>
            <a:br>
              <a:rPr lang="en-US"/>
            </a:br>
            <a:r>
              <a:rPr lang="en-US"/>
              <a:t>NHS Executive Director</a:t>
            </a:r>
          </a:p>
        </p:txBody>
      </p:sp>
      <p:sp>
        <p:nvSpPr>
          <p:cNvPr id="3" name="Subtitle 2">
            <a:extLst>
              <a:ext uri="{FF2B5EF4-FFF2-40B4-BE49-F238E27FC236}">
                <a16:creationId xmlns:a16="http://schemas.microsoft.com/office/drawing/2014/main" id="{ABEBF035-B1A5-5F46-BF68-916192DA563A}"/>
              </a:ext>
            </a:extLst>
          </p:cNvPr>
          <p:cNvSpPr>
            <a:spLocks noGrp="1"/>
          </p:cNvSpPr>
          <p:nvPr>
            <p:ph type="subTitle" idx="1"/>
          </p:nvPr>
        </p:nvSpPr>
        <p:spPr/>
        <p:txBody>
          <a:bodyPr>
            <a:normAutofit lnSpcReduction="10000"/>
          </a:bodyPr>
          <a:lstStyle/>
          <a:p>
            <a:r>
              <a:rPr lang="en-US" dirty="0"/>
              <a:t>South West Regional Talent Board</a:t>
            </a:r>
          </a:p>
        </p:txBody>
      </p:sp>
      <p:sp>
        <p:nvSpPr>
          <p:cNvPr id="4" name="Text Placeholder 3">
            <a:extLst>
              <a:ext uri="{FF2B5EF4-FFF2-40B4-BE49-F238E27FC236}">
                <a16:creationId xmlns:a16="http://schemas.microsoft.com/office/drawing/2014/main" id="{132C9C28-E511-C348-AAD8-AA356C81085E}"/>
              </a:ext>
            </a:extLst>
          </p:cNvPr>
          <p:cNvSpPr>
            <a:spLocks noGrp="1"/>
          </p:cNvSpPr>
          <p:nvPr>
            <p:ph type="body" sz="quarter" idx="12"/>
          </p:nvPr>
        </p:nvSpPr>
        <p:spPr/>
        <p:txBody>
          <a:bodyPr/>
          <a:lstStyle/>
          <a:p>
            <a:r>
              <a:rPr lang="en-US" dirty="0"/>
              <a:t>July 2019</a:t>
            </a:r>
          </a:p>
        </p:txBody>
      </p:sp>
    </p:spTree>
    <p:extLst>
      <p:ext uri="{BB962C8B-B14F-4D97-AF65-F5344CB8AC3E}">
        <p14:creationId xmlns:p14="http://schemas.microsoft.com/office/powerpoint/2010/main" val="668695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0ABAD-90BA-0A42-AEA2-F3D491663A23}"/>
              </a:ext>
            </a:extLst>
          </p:cNvPr>
          <p:cNvSpPr>
            <a:spLocks noGrp="1"/>
          </p:cNvSpPr>
          <p:nvPr>
            <p:ph type="title"/>
          </p:nvPr>
        </p:nvSpPr>
        <p:spPr>
          <a:xfrm>
            <a:off x="851646" y="1252963"/>
            <a:ext cx="10502154" cy="452432"/>
          </a:xfrm>
        </p:spPr>
        <p:txBody>
          <a:bodyPr/>
          <a:lstStyle/>
          <a:p>
            <a:r>
              <a:rPr lang="en-US"/>
              <a:t>Introducing NHS Executive Director Success Profiles</a:t>
            </a:r>
          </a:p>
        </p:txBody>
      </p:sp>
      <p:sp>
        <p:nvSpPr>
          <p:cNvPr id="3" name="Content Placeholder 2">
            <a:extLst>
              <a:ext uri="{FF2B5EF4-FFF2-40B4-BE49-F238E27FC236}">
                <a16:creationId xmlns:a16="http://schemas.microsoft.com/office/drawing/2014/main" id="{52CB603C-1C83-AB4A-9147-CD720AE54D2C}"/>
              </a:ext>
            </a:extLst>
          </p:cNvPr>
          <p:cNvSpPr>
            <a:spLocks noGrp="1"/>
          </p:cNvSpPr>
          <p:nvPr>
            <p:ph idx="1"/>
          </p:nvPr>
        </p:nvSpPr>
        <p:spPr>
          <a:xfrm>
            <a:off x="838200" y="1843176"/>
            <a:ext cx="10502154" cy="4773524"/>
          </a:xfrm>
        </p:spPr>
        <p:txBody>
          <a:bodyPr/>
          <a:lstStyle/>
          <a:p>
            <a:pPr marL="0" indent="0">
              <a:spcBef>
                <a:spcPts val="0"/>
              </a:spcBef>
              <a:spcAft>
                <a:spcPts val="600"/>
              </a:spcAft>
              <a:buNone/>
            </a:pPr>
            <a:r>
              <a:rPr lang="en-GB" sz="1200" b="1" dirty="0">
                <a:solidFill>
                  <a:schemeClr val="accent1"/>
                </a:solidFill>
              </a:rPr>
              <a:t>What is a Success Profile? </a:t>
            </a:r>
            <a:r>
              <a:rPr lang="en-GB" sz="1200" dirty="0">
                <a:solidFill>
                  <a:schemeClr val="accent2">
                    <a:lumMod val="75000"/>
                    <a:lumOff val="25000"/>
                  </a:schemeClr>
                </a:solidFill>
              </a:rPr>
              <a:t> </a:t>
            </a:r>
            <a:r>
              <a:rPr lang="en-GB" sz="1200" dirty="0"/>
              <a:t>It defines the optimal characteristics that drive success in an executive director level role in the NHS</a:t>
            </a:r>
          </a:p>
          <a:p>
            <a:pPr marL="0" indent="0">
              <a:spcBef>
                <a:spcPts val="600"/>
              </a:spcBef>
              <a:spcAft>
                <a:spcPts val="600"/>
              </a:spcAft>
              <a:buNone/>
            </a:pPr>
            <a:r>
              <a:rPr lang="en-GB" sz="1200" b="1" dirty="0">
                <a:solidFill>
                  <a:schemeClr val="accent1"/>
                </a:solidFill>
              </a:rPr>
              <a:t>How was the Success Profile defined?</a:t>
            </a:r>
          </a:p>
          <a:p>
            <a:pPr marL="0" indent="0">
              <a:spcBef>
                <a:spcPts val="0"/>
              </a:spcBef>
              <a:spcAft>
                <a:spcPts val="600"/>
              </a:spcAft>
              <a:buNone/>
            </a:pPr>
            <a:r>
              <a:rPr lang="en-GB" sz="1200" dirty="0"/>
              <a:t>Data contributing this Success Profile includes</a:t>
            </a:r>
          </a:p>
          <a:p>
            <a:pPr lvl="1">
              <a:spcBef>
                <a:spcPts val="0"/>
              </a:spcBef>
              <a:spcAft>
                <a:spcPts val="600"/>
              </a:spcAft>
              <a:buClr>
                <a:schemeClr val="accent1"/>
              </a:buClr>
            </a:pPr>
            <a:r>
              <a:rPr lang="en-GB" sz="1200" dirty="0"/>
              <a:t>Review of existing documents and models describing the competencies and capabilities critical for success as an Executive Director, as well as research into drivers of success in similar roles facing similar challenges, in other sectors</a:t>
            </a:r>
          </a:p>
          <a:p>
            <a:pPr lvl="1">
              <a:spcBef>
                <a:spcPts val="0"/>
              </a:spcBef>
              <a:spcAft>
                <a:spcPts val="600"/>
              </a:spcAft>
              <a:buClr>
                <a:schemeClr val="accent1"/>
              </a:buClr>
            </a:pPr>
            <a:r>
              <a:rPr lang="en-GB" sz="1200" dirty="0"/>
              <a:t>Interviews with NHS leaders, regulators and professional leads on the future of the NHS and the capabilities required to succeed, as well as current success drivers</a:t>
            </a:r>
          </a:p>
          <a:p>
            <a:pPr lvl="1">
              <a:spcBef>
                <a:spcPts val="0"/>
              </a:spcBef>
              <a:spcAft>
                <a:spcPts val="600"/>
              </a:spcAft>
              <a:buClr>
                <a:schemeClr val="accent1"/>
              </a:buClr>
            </a:pPr>
            <a:r>
              <a:rPr lang="en-GB" sz="1200" dirty="0"/>
              <a:t>Behavioural interviews with Executive Director role models in the NHS, to understand the strengths and experiences that have contributed to their success</a:t>
            </a:r>
          </a:p>
          <a:p>
            <a:pPr lvl="1">
              <a:spcBef>
                <a:spcPts val="0"/>
              </a:spcBef>
              <a:spcAft>
                <a:spcPts val="600"/>
              </a:spcAft>
              <a:buClr>
                <a:schemeClr val="accent1"/>
              </a:buClr>
            </a:pPr>
            <a:r>
              <a:rPr lang="en-GB" sz="1200" dirty="0"/>
              <a:t>Interviews with middle managers in the NHS to understand how they see leadership roles evolving and what they will need in future from Executive Directors to perform at their best</a:t>
            </a:r>
          </a:p>
          <a:p>
            <a:pPr marL="0" indent="0">
              <a:spcBef>
                <a:spcPts val="600"/>
              </a:spcBef>
              <a:spcAft>
                <a:spcPts val="600"/>
              </a:spcAft>
              <a:buNone/>
            </a:pPr>
            <a:r>
              <a:rPr lang="en-GB" sz="1200" b="1" dirty="0">
                <a:solidFill>
                  <a:schemeClr val="accent1"/>
                </a:solidFill>
              </a:rPr>
              <a:t>What is it used for?</a:t>
            </a:r>
            <a:r>
              <a:rPr lang="en-GB" sz="1200" b="1" dirty="0">
                <a:solidFill>
                  <a:schemeClr val="accent2">
                    <a:lumMod val="75000"/>
                    <a:lumOff val="25000"/>
                  </a:schemeClr>
                </a:solidFill>
              </a:rPr>
              <a:t>  </a:t>
            </a:r>
            <a:r>
              <a:rPr lang="en-GB" sz="1200" dirty="0"/>
              <a:t>The Success Profile is used to inform decisions about whether candidates in your region are ‘ready now’ for your Executive Director talent pool. The Success Profile will also be used to support broader talent management conversations.</a:t>
            </a:r>
          </a:p>
          <a:p>
            <a:pPr marL="0" indent="0">
              <a:spcBef>
                <a:spcPts val="600"/>
              </a:spcBef>
              <a:spcAft>
                <a:spcPts val="600"/>
              </a:spcAft>
              <a:buNone/>
            </a:pPr>
            <a:r>
              <a:rPr lang="en-GB" sz="1200" b="1" dirty="0">
                <a:solidFill>
                  <a:schemeClr val="accent1"/>
                </a:solidFill>
              </a:rPr>
              <a:t>What is it not intended for? </a:t>
            </a:r>
            <a:r>
              <a:rPr lang="en-GB" sz="1200" b="1" dirty="0">
                <a:solidFill>
                  <a:schemeClr val="accent2">
                    <a:lumMod val="75000"/>
                    <a:lumOff val="25000"/>
                  </a:schemeClr>
                </a:solidFill>
              </a:rPr>
              <a:t> </a:t>
            </a:r>
            <a:r>
              <a:rPr lang="en-GB" sz="1200" dirty="0"/>
              <a:t>The Success Profile should not be used to make specific appointment decisions – e.g., ‘Is this person ready for the Director of Strategy Performance and Planning role in this particular CCG’.  To make specific appointment decisions, hiring managers will look in more detail at the specific role requirements and candidate fit to that role.</a:t>
            </a:r>
          </a:p>
          <a:p>
            <a:pPr marL="0" indent="0">
              <a:spcBef>
                <a:spcPts val="600"/>
              </a:spcBef>
              <a:spcAft>
                <a:spcPts val="600"/>
              </a:spcAft>
              <a:buNone/>
            </a:pPr>
            <a:r>
              <a:rPr lang="en-GB" sz="1200" b="1" dirty="0">
                <a:solidFill>
                  <a:schemeClr val="accent1"/>
                </a:solidFill>
              </a:rPr>
              <a:t>What will use of the Success Profile deliver for you?  </a:t>
            </a:r>
          </a:p>
          <a:p>
            <a:pPr lvl="1">
              <a:spcBef>
                <a:spcPts val="0"/>
              </a:spcBef>
              <a:spcAft>
                <a:spcPts val="600"/>
              </a:spcAft>
              <a:buClr>
                <a:schemeClr val="accent1"/>
              </a:buClr>
            </a:pPr>
            <a:r>
              <a:rPr lang="en-GB" sz="1200" dirty="0"/>
              <a:t>When you are looking for candidates for Executive Director roles, you will be able to trust the quality of the talent pool because the individuals in it will have been assessed as having the characteristics required for success in these roles</a:t>
            </a:r>
          </a:p>
          <a:p>
            <a:pPr lvl="1">
              <a:spcBef>
                <a:spcPts val="0"/>
              </a:spcBef>
              <a:spcAft>
                <a:spcPts val="600"/>
              </a:spcAft>
              <a:buClr>
                <a:schemeClr val="accent1"/>
              </a:buClr>
            </a:pPr>
            <a:r>
              <a:rPr lang="en-GB" sz="1200" dirty="0"/>
              <a:t>It will also support career development conversations with aspiring Executive Directors – you can help individuals understand the requirements for success and discuss their interest in a Director level role as well as the development they will need to enter the talent pool</a:t>
            </a:r>
          </a:p>
          <a:p>
            <a:endParaRPr lang="en-US" dirty="0"/>
          </a:p>
        </p:txBody>
      </p:sp>
      <p:sp>
        <p:nvSpPr>
          <p:cNvPr id="5" name="Slide Number Placeholder 4">
            <a:extLst>
              <a:ext uri="{FF2B5EF4-FFF2-40B4-BE49-F238E27FC236}">
                <a16:creationId xmlns:a16="http://schemas.microsoft.com/office/drawing/2014/main" id="{DE086A22-6EAC-4392-982A-92CF5D9C58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795195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8A7E0-0698-46B0-A040-4AEC044D1E0D}"/>
              </a:ext>
            </a:extLst>
          </p:cNvPr>
          <p:cNvSpPr>
            <a:spLocks noGrp="1"/>
          </p:cNvSpPr>
          <p:nvPr>
            <p:ph type="title"/>
          </p:nvPr>
        </p:nvSpPr>
        <p:spPr/>
        <p:txBody>
          <a:bodyPr/>
          <a:lstStyle/>
          <a:p>
            <a:r>
              <a:rPr lang="en-GB"/>
              <a:t>Executive Director Role Context Cont.</a:t>
            </a:r>
          </a:p>
        </p:txBody>
      </p:sp>
      <p:sp>
        <p:nvSpPr>
          <p:cNvPr id="3" name="Content Placeholder 2">
            <a:extLst>
              <a:ext uri="{FF2B5EF4-FFF2-40B4-BE49-F238E27FC236}">
                <a16:creationId xmlns:a16="http://schemas.microsoft.com/office/drawing/2014/main" id="{4A292DBD-A000-4248-83D3-0E8CDEC413D6}"/>
              </a:ext>
            </a:extLst>
          </p:cNvPr>
          <p:cNvSpPr>
            <a:spLocks noGrp="1"/>
          </p:cNvSpPr>
          <p:nvPr>
            <p:ph idx="1"/>
          </p:nvPr>
        </p:nvSpPr>
        <p:spPr>
          <a:xfrm>
            <a:off x="844923" y="1993900"/>
            <a:ext cx="10502154" cy="3473356"/>
          </a:xfrm>
        </p:spPr>
        <p:txBody>
          <a:bodyPr/>
          <a:lstStyle/>
          <a:p>
            <a:pPr marL="0" indent="0">
              <a:spcBef>
                <a:spcPts val="0"/>
              </a:spcBef>
              <a:spcAft>
                <a:spcPts val="300"/>
              </a:spcAft>
              <a:buNone/>
            </a:pPr>
            <a:r>
              <a:rPr lang="en-GB" b="1">
                <a:solidFill>
                  <a:schemeClr val="accent1"/>
                </a:solidFill>
              </a:rPr>
              <a:t>The nature of the 'step up' into Executive Director roles</a:t>
            </a:r>
          </a:p>
          <a:p>
            <a:pPr>
              <a:spcBef>
                <a:spcPts val="0"/>
              </a:spcBef>
              <a:spcAft>
                <a:spcPts val="300"/>
              </a:spcAft>
              <a:buClr>
                <a:schemeClr val="accent1"/>
              </a:buClr>
            </a:pPr>
            <a:endParaRPr lang="en-GB" sz="1200" b="1">
              <a:solidFill>
                <a:schemeClr val="accent1"/>
              </a:solidFill>
            </a:endParaRPr>
          </a:p>
          <a:p>
            <a:pPr>
              <a:spcBef>
                <a:spcPts val="0"/>
              </a:spcBef>
              <a:spcAft>
                <a:spcPts val="300"/>
              </a:spcAft>
              <a:buClr>
                <a:schemeClr val="accent1"/>
              </a:buClr>
            </a:pPr>
            <a:r>
              <a:rPr lang="en-GB" sz="1200" b="1">
                <a:solidFill>
                  <a:prstClr val="black">
                    <a:lumMod val="75000"/>
                    <a:lumOff val="25000"/>
                  </a:prstClr>
                </a:solidFill>
              </a:rPr>
              <a:t>Accountability for the whole organisation’s performance.</a:t>
            </a:r>
            <a:r>
              <a:rPr lang="en-GB" sz="1200" i="1">
                <a:solidFill>
                  <a:prstClr val="black">
                    <a:lumMod val="75000"/>
                    <a:lumOff val="25000"/>
                  </a:prstClr>
                </a:solidFill>
              </a:rPr>
              <a:t> </a:t>
            </a:r>
            <a:r>
              <a:rPr lang="en-GB" sz="1200">
                <a:solidFill>
                  <a:prstClr val="black">
                    <a:lumMod val="75000"/>
                    <a:lumOff val="25000"/>
                  </a:prstClr>
                </a:solidFill>
              </a:rPr>
              <a:t>From contributing as a functional lead, to acting as a corporate leader by contributing to setting direction and executing strategy with an organisation-wide lens.</a:t>
            </a:r>
          </a:p>
          <a:p>
            <a:pPr>
              <a:spcBef>
                <a:spcPts val="0"/>
              </a:spcBef>
              <a:spcAft>
                <a:spcPts val="300"/>
              </a:spcAft>
              <a:buClr>
                <a:schemeClr val="accent1"/>
              </a:buClr>
            </a:pPr>
            <a:endParaRPr lang="en-GB" sz="1200">
              <a:solidFill>
                <a:prstClr val="black">
                  <a:lumMod val="75000"/>
                  <a:lumOff val="25000"/>
                </a:prstClr>
              </a:solidFill>
            </a:endParaRPr>
          </a:p>
          <a:p>
            <a:pPr>
              <a:spcBef>
                <a:spcPts val="0"/>
              </a:spcBef>
              <a:spcAft>
                <a:spcPts val="300"/>
              </a:spcAft>
              <a:buClr>
                <a:schemeClr val="accent1"/>
              </a:buClr>
            </a:pPr>
            <a:r>
              <a:rPr lang="en-GB" sz="1200" b="1">
                <a:solidFill>
                  <a:prstClr val="black">
                    <a:lumMod val="75000"/>
                    <a:lumOff val="25000"/>
                  </a:prstClr>
                </a:solidFill>
              </a:rPr>
              <a:t>Increased accountability for external stakeholder relationships.  </a:t>
            </a:r>
            <a:r>
              <a:rPr lang="en-GB" sz="1200">
                <a:solidFill>
                  <a:prstClr val="black">
                    <a:lumMod val="75000"/>
                    <a:lumOff val="25000"/>
                  </a:prstClr>
                </a:solidFill>
              </a:rPr>
              <a:t>From a focus on managing stakeholder relationships within the CCG or Trust, to increasingly managing external relationships with regulators, patients/service users and public sector partners, etc.</a:t>
            </a:r>
          </a:p>
          <a:p>
            <a:pPr>
              <a:spcBef>
                <a:spcPts val="0"/>
              </a:spcBef>
              <a:spcAft>
                <a:spcPts val="300"/>
              </a:spcAft>
              <a:buClr>
                <a:schemeClr val="accent1"/>
              </a:buClr>
            </a:pPr>
            <a:endParaRPr lang="en-GB" sz="1200">
              <a:solidFill>
                <a:prstClr val="black">
                  <a:lumMod val="75000"/>
                  <a:lumOff val="25000"/>
                </a:prstClr>
              </a:solidFill>
            </a:endParaRPr>
          </a:p>
          <a:p>
            <a:pPr>
              <a:spcBef>
                <a:spcPts val="0"/>
              </a:spcBef>
              <a:spcAft>
                <a:spcPts val="300"/>
              </a:spcAft>
              <a:buClr>
                <a:schemeClr val="accent1"/>
              </a:buClr>
            </a:pPr>
            <a:r>
              <a:rPr lang="en-GB" sz="1200" b="1">
                <a:solidFill>
                  <a:prstClr val="black">
                    <a:lumMod val="75000"/>
                    <a:lumOff val="25000"/>
                  </a:prstClr>
                </a:solidFill>
              </a:rPr>
              <a:t>Longer term strategic focus. </a:t>
            </a:r>
            <a:r>
              <a:rPr lang="en-GB" sz="1200">
                <a:solidFill>
                  <a:prstClr val="black">
                    <a:lumMod val="75000"/>
                    <a:lumOff val="25000"/>
                  </a:prstClr>
                </a:solidFill>
              </a:rPr>
              <a:t>From a focus on how to deliver clearly defined functional objectives within (typically) a 1 year time frame, to a focus on shaping objectives in light of external forces and changes (e.g., an aging population) coming up in a 3 – 5 year time frame. </a:t>
            </a:r>
          </a:p>
          <a:p>
            <a:pPr>
              <a:spcBef>
                <a:spcPts val="0"/>
              </a:spcBef>
              <a:spcAft>
                <a:spcPts val="300"/>
              </a:spcAft>
              <a:buClr>
                <a:schemeClr val="accent1"/>
              </a:buClr>
            </a:pPr>
            <a:endParaRPr lang="en-GB" sz="1200">
              <a:solidFill>
                <a:prstClr val="black">
                  <a:lumMod val="75000"/>
                  <a:lumOff val="25000"/>
                </a:prstClr>
              </a:solidFill>
            </a:endParaRPr>
          </a:p>
          <a:p>
            <a:pPr>
              <a:spcBef>
                <a:spcPts val="0"/>
              </a:spcBef>
              <a:spcAft>
                <a:spcPts val="300"/>
              </a:spcAft>
              <a:buClr>
                <a:schemeClr val="accent1"/>
              </a:buClr>
            </a:pPr>
            <a:r>
              <a:rPr lang="en-GB" sz="1200" b="1">
                <a:solidFill>
                  <a:prstClr val="black">
                    <a:lumMod val="75000"/>
                    <a:lumOff val="25000"/>
                  </a:prstClr>
                </a:solidFill>
              </a:rPr>
              <a:t>Increased focus on enabling the organisation.</a:t>
            </a:r>
            <a:r>
              <a:rPr lang="en-GB" sz="1200" i="1">
                <a:solidFill>
                  <a:prstClr val="black">
                    <a:lumMod val="75000"/>
                    <a:lumOff val="25000"/>
                  </a:prstClr>
                </a:solidFill>
              </a:rPr>
              <a:t> </a:t>
            </a:r>
            <a:r>
              <a:rPr lang="en-GB" sz="1200">
                <a:solidFill>
                  <a:prstClr val="black">
                    <a:lumMod val="75000"/>
                    <a:lumOff val="25000"/>
                  </a:prstClr>
                </a:solidFill>
              </a:rPr>
              <a:t>From a focus on delivering high quality work through their team, to setting up the governance, structures, policies and cultural environment to get to root causes, manage risk, and set the people and organisation up for success. </a:t>
            </a:r>
          </a:p>
          <a:p>
            <a:pPr>
              <a:spcBef>
                <a:spcPts val="0"/>
              </a:spcBef>
              <a:spcAft>
                <a:spcPts val="300"/>
              </a:spcAft>
              <a:buClr>
                <a:schemeClr val="accent1"/>
              </a:buClr>
            </a:pPr>
            <a:endParaRPr lang="en-GB" sz="1200">
              <a:solidFill>
                <a:prstClr val="black">
                  <a:lumMod val="75000"/>
                  <a:lumOff val="25000"/>
                </a:prstClr>
              </a:solidFill>
            </a:endParaRPr>
          </a:p>
          <a:p>
            <a:pPr>
              <a:spcBef>
                <a:spcPts val="0"/>
              </a:spcBef>
              <a:spcAft>
                <a:spcPts val="300"/>
              </a:spcAft>
              <a:buClr>
                <a:schemeClr val="accent1"/>
              </a:buClr>
            </a:pPr>
            <a:r>
              <a:rPr lang="en-GB" sz="1200" b="1">
                <a:solidFill>
                  <a:prstClr val="black">
                    <a:lumMod val="75000"/>
                    <a:lumOff val="25000"/>
                  </a:prstClr>
                </a:solidFill>
              </a:rPr>
              <a:t>Role modelling and visibility.  </a:t>
            </a:r>
            <a:r>
              <a:rPr lang="en-GB" sz="1200">
                <a:solidFill>
                  <a:prstClr val="black">
                    <a:lumMod val="75000"/>
                    <a:lumOff val="25000"/>
                  </a:prstClr>
                </a:solidFill>
              </a:rPr>
              <a:t>The seniority of the role and its position on the board means Executive Directors are role models and therefore must be increasingly conscious of the impact of their actions and words, acting as visible leaders across the organisation.</a:t>
            </a:r>
            <a:endParaRPr lang="en-GB" sz="1400">
              <a:solidFill>
                <a:schemeClr val="accent2">
                  <a:lumMod val="75000"/>
                  <a:lumOff val="25000"/>
                </a:schemeClr>
              </a:solidFill>
            </a:endParaRPr>
          </a:p>
          <a:p>
            <a:endParaRPr lang="en-GB"/>
          </a:p>
        </p:txBody>
      </p:sp>
      <p:sp>
        <p:nvSpPr>
          <p:cNvPr id="5" name="Slide Number Placeholder 4">
            <a:extLst>
              <a:ext uri="{FF2B5EF4-FFF2-40B4-BE49-F238E27FC236}">
                <a16:creationId xmlns:a16="http://schemas.microsoft.com/office/drawing/2014/main" id="{D891C592-9D0C-467A-90BE-A6DEF37A79E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6419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3A95D-C9C8-4B43-AED3-FFBA800B2697}"/>
              </a:ext>
            </a:extLst>
          </p:cNvPr>
          <p:cNvSpPr>
            <a:spLocks noGrp="1"/>
          </p:cNvSpPr>
          <p:nvPr>
            <p:ph type="ctrTitle"/>
          </p:nvPr>
        </p:nvSpPr>
        <p:spPr>
          <a:xfrm>
            <a:off x="851646" y="1993033"/>
            <a:ext cx="10578354" cy="1067594"/>
          </a:xfrm>
        </p:spPr>
        <p:txBody>
          <a:bodyPr>
            <a:normAutofit/>
          </a:bodyPr>
          <a:lstStyle/>
          <a:p>
            <a:r>
              <a:rPr lang="en-GB" sz="3400" dirty="0"/>
              <a:t>Introducing the South West Regional Talent Board</a:t>
            </a:r>
          </a:p>
        </p:txBody>
      </p:sp>
    </p:spTree>
    <p:extLst>
      <p:ext uri="{BB962C8B-B14F-4D97-AF65-F5344CB8AC3E}">
        <p14:creationId xmlns:p14="http://schemas.microsoft.com/office/powerpoint/2010/main" val="583637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8EFE-C4A0-4EB6-90C0-C0B8B96883C3}"/>
              </a:ext>
            </a:extLst>
          </p:cNvPr>
          <p:cNvSpPr>
            <a:spLocks noGrp="1"/>
          </p:cNvSpPr>
          <p:nvPr>
            <p:ph type="title"/>
          </p:nvPr>
        </p:nvSpPr>
        <p:spPr>
          <a:xfrm>
            <a:off x="874324" y="1246519"/>
            <a:ext cx="10502154" cy="452432"/>
          </a:xfrm>
        </p:spPr>
        <p:txBody>
          <a:bodyPr/>
          <a:lstStyle/>
          <a:p>
            <a:r>
              <a:rPr lang="en-GB"/>
              <a:t>Executive Director Success Profile – High level overview</a:t>
            </a:r>
          </a:p>
        </p:txBody>
      </p:sp>
      <p:graphicFrame>
        <p:nvGraphicFramePr>
          <p:cNvPr id="5" name="Table 4">
            <a:extLst>
              <a:ext uri="{FF2B5EF4-FFF2-40B4-BE49-F238E27FC236}">
                <a16:creationId xmlns:a16="http://schemas.microsoft.com/office/drawing/2014/main" id="{05A11D4D-705F-433B-8199-0143E3303BBA}"/>
              </a:ext>
            </a:extLst>
          </p:cNvPr>
          <p:cNvGraphicFramePr>
            <a:graphicFrameLocks noGrp="1"/>
          </p:cNvGraphicFramePr>
          <p:nvPr/>
        </p:nvGraphicFramePr>
        <p:xfrm>
          <a:off x="851646" y="1843176"/>
          <a:ext cx="10524832" cy="2486760"/>
        </p:xfrm>
        <a:graphic>
          <a:graphicData uri="http://schemas.openxmlformats.org/drawingml/2006/table">
            <a:tbl>
              <a:tblPr/>
              <a:tblGrid>
                <a:gridCol w="2479746">
                  <a:extLst>
                    <a:ext uri="{9D8B030D-6E8A-4147-A177-3AD203B41FA5}">
                      <a16:colId xmlns:a16="http://schemas.microsoft.com/office/drawing/2014/main" val="1209447577"/>
                    </a:ext>
                  </a:extLst>
                </a:gridCol>
                <a:gridCol w="2768497">
                  <a:extLst>
                    <a:ext uri="{9D8B030D-6E8A-4147-A177-3AD203B41FA5}">
                      <a16:colId xmlns:a16="http://schemas.microsoft.com/office/drawing/2014/main" val="3520114214"/>
                    </a:ext>
                  </a:extLst>
                </a:gridCol>
                <a:gridCol w="5276589">
                  <a:extLst>
                    <a:ext uri="{9D8B030D-6E8A-4147-A177-3AD203B41FA5}">
                      <a16:colId xmlns:a16="http://schemas.microsoft.com/office/drawing/2014/main" val="1186818483"/>
                    </a:ext>
                  </a:extLst>
                </a:gridCol>
              </a:tblGrid>
              <a:tr h="211736">
                <a:tc gridSpan="2">
                  <a:txBody>
                    <a:bodyPr/>
                    <a:lstStyle/>
                    <a:p>
                      <a:pPr>
                        <a:spcBef>
                          <a:spcPts val="300"/>
                        </a:spcBef>
                        <a:spcAft>
                          <a:spcPts val="300"/>
                        </a:spcAft>
                      </a:pPr>
                      <a:r>
                        <a:rPr lang="en-US" sz="11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endParaRPr lang="en-GB" sz="11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a:txBody>
                    <a:bodyPr/>
                    <a:lstStyle/>
                    <a:p>
                      <a:pPr>
                        <a:spcBef>
                          <a:spcPts val="300"/>
                        </a:spcBef>
                        <a:spcAft>
                          <a:spcPts val="300"/>
                        </a:spcAft>
                      </a:pPr>
                      <a:r>
                        <a:rPr lang="en-US" sz="11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endParaRPr lang="en-GB" sz="11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0A7A"/>
                    </a:solidFill>
                  </a:tcPr>
                </a:tc>
                <a:extLst>
                  <a:ext uri="{0D108BD9-81ED-4DB2-BD59-A6C34878D82A}">
                    <a16:rowId xmlns:a16="http://schemas.microsoft.com/office/drawing/2014/main" val="4251762336"/>
                  </a:ext>
                </a:extLst>
              </a:tr>
              <a:tr h="1985466">
                <a:tc>
                  <a:txBody>
                    <a:body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100" b="1">
                          <a:solidFill>
                            <a:srgbClr val="FFC000"/>
                          </a:solidFill>
                        </a:rPr>
                        <a:t>The high performing Executive Directors of today are supported by the following competencies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a:solidFill>
                            <a:schemeClr val="tx1"/>
                          </a:solidFill>
                        </a:rPr>
                        <a:t>Drives for better outcomes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kern="1200">
                          <a:solidFill>
                            <a:schemeClr val="tx1"/>
                          </a:solidFill>
                          <a:latin typeface="+mn-lt"/>
                          <a:ea typeface="+mn-ea"/>
                          <a:cs typeface="+mn-cs"/>
                        </a:rPr>
                        <a:t>Takes people with them</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a:solidFill>
                            <a:schemeClr val="tx1"/>
                          </a:solidFill>
                        </a:rPr>
                        <a:t>Speaks up</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a:solidFill>
                            <a:schemeClr val="tx1"/>
                          </a:solidFill>
                        </a:rPr>
                        <a:t>Brings compassion and humility</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a:solidFill>
                            <a:schemeClr val="tx1"/>
                          </a:solidFill>
                        </a:rPr>
                        <a:t>Brings a learning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5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100" b="1">
                          <a:solidFill>
                            <a:srgbClr val="FFC000"/>
                          </a:solidFill>
                        </a:rPr>
                        <a:t>The high performing Executive Directors of tomorrow will be supported by the following competencies….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kern="1200">
                          <a:solidFill>
                            <a:schemeClr val="tx1"/>
                          </a:solidFill>
                          <a:latin typeface="+mn-lt"/>
                          <a:ea typeface="+mn-ea"/>
                          <a:cs typeface="+mn-cs"/>
                        </a:rPr>
                        <a:t>Acts from a system’s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a:solidFill>
                            <a:schemeClr val="tx1"/>
                          </a:solidFill>
                        </a:rPr>
                        <a:t>Finds new solutions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a:solidFill>
                            <a:schemeClr val="tx1"/>
                          </a:solidFill>
                        </a:rPr>
                        <a:t>Develops people</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a:solidFill>
                            <a:schemeClr val="tx1"/>
                          </a:solidFill>
                        </a:rPr>
                        <a:t>Creates a culture of inclusion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b="1">
                        <a:solidFill>
                          <a:schemeClr val="tx1">
                            <a:lumMod val="75000"/>
                            <a:lumOff val="25000"/>
                          </a:schemeClr>
                        </a:solidFill>
                      </a:endParaRP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1450" lvl="0" indent="-171450">
                        <a:spcAft>
                          <a:spcPts val="600"/>
                        </a:spcAft>
                        <a:buClr>
                          <a:schemeClr val="accent3"/>
                        </a:buClr>
                        <a:buFont typeface="Wingdings" panose="05000000000000000000" pitchFamily="2" charset="2"/>
                        <a:buChar char="§"/>
                      </a:pPr>
                      <a:r>
                        <a:rPr lang="en-GB" sz="1100" b="1" kern="1200">
                          <a:solidFill>
                            <a:prstClr val="black">
                              <a:lumMod val="75000"/>
                              <a:lumOff val="25000"/>
                            </a:prstClr>
                          </a:solidFill>
                          <a:latin typeface="+mn-lt"/>
                          <a:ea typeface="+mn-ea"/>
                          <a:cs typeface="+mn-cs"/>
                        </a:rPr>
                        <a:t>Driving change and delivering tangible results</a:t>
                      </a:r>
                    </a:p>
                    <a:p>
                      <a:pPr marL="171450" lvl="0" indent="-171450">
                        <a:spcAft>
                          <a:spcPts val="600"/>
                        </a:spcAft>
                        <a:buClr>
                          <a:schemeClr val="accent3"/>
                        </a:buClr>
                        <a:buFont typeface="Wingdings" panose="05000000000000000000" pitchFamily="2" charset="2"/>
                        <a:buChar char="§"/>
                      </a:pPr>
                      <a:r>
                        <a:rPr lang="en-GB" sz="1100" b="1" kern="1200">
                          <a:solidFill>
                            <a:prstClr val="black">
                              <a:lumMod val="75000"/>
                              <a:lumOff val="25000"/>
                            </a:prstClr>
                          </a:solidFill>
                          <a:latin typeface="+mn-lt"/>
                          <a:ea typeface="+mn-ea"/>
                          <a:cs typeface="+mn-cs"/>
                        </a:rPr>
                        <a:t>Engaging external stakeholders</a:t>
                      </a:r>
                    </a:p>
                    <a:p>
                      <a:pPr marL="171450" lvl="0" indent="-171450">
                        <a:spcAft>
                          <a:spcPts val="600"/>
                        </a:spcAft>
                        <a:buClr>
                          <a:schemeClr val="accent3"/>
                        </a:buClr>
                        <a:buFont typeface="Wingdings" panose="05000000000000000000" pitchFamily="2" charset="2"/>
                        <a:buChar char="§"/>
                      </a:pPr>
                      <a:r>
                        <a:rPr lang="en-GB" sz="1100" b="1" kern="1200">
                          <a:solidFill>
                            <a:prstClr val="black">
                              <a:lumMod val="75000"/>
                              <a:lumOff val="25000"/>
                            </a:prstClr>
                          </a:solidFill>
                          <a:latin typeface="+mn-lt"/>
                          <a:ea typeface="+mn-ea"/>
                          <a:cs typeface="+mn-cs"/>
                        </a:rPr>
                        <a:t>Breadth of experience</a:t>
                      </a:r>
                    </a:p>
                    <a:p>
                      <a:pPr marL="171450" lvl="0" indent="-171450">
                        <a:spcAft>
                          <a:spcPts val="600"/>
                        </a:spcAft>
                        <a:buClr>
                          <a:schemeClr val="accent3"/>
                        </a:buClr>
                        <a:buFont typeface="Wingdings" panose="05000000000000000000" pitchFamily="2" charset="2"/>
                        <a:buChar char="§"/>
                      </a:pPr>
                      <a:r>
                        <a:rPr lang="en-GB" sz="1100" b="1" kern="1200">
                          <a:solidFill>
                            <a:prstClr val="black">
                              <a:lumMod val="75000"/>
                              <a:lumOff val="25000"/>
                            </a:prstClr>
                          </a:solidFill>
                          <a:latin typeface="+mn-lt"/>
                          <a:ea typeface="+mn-ea"/>
                          <a:cs typeface="+mn-cs"/>
                        </a:rPr>
                        <a:t>Managed budgets</a:t>
                      </a:r>
                    </a:p>
                    <a:p>
                      <a:pPr marL="171450" indent="-171450">
                        <a:spcAft>
                          <a:spcPts val="600"/>
                        </a:spcAft>
                        <a:buClr>
                          <a:schemeClr val="accent3"/>
                        </a:buClr>
                        <a:buFont typeface="Wingdings" panose="05000000000000000000" pitchFamily="2" charset="2"/>
                        <a:buChar char="§"/>
                      </a:pPr>
                      <a:r>
                        <a:rPr lang="en-GB" sz="1100" b="1" kern="1200">
                          <a:solidFill>
                            <a:srgbClr val="404040"/>
                          </a:solidFill>
                          <a:latin typeface="+mn-lt"/>
                          <a:ea typeface="+mn-ea"/>
                          <a:cs typeface="+mn-cs"/>
                        </a:rPr>
                        <a:t>Managing poor performance</a:t>
                      </a:r>
                    </a:p>
                    <a:p>
                      <a:pPr marL="171450" indent="-171450">
                        <a:spcAft>
                          <a:spcPts val="600"/>
                        </a:spcAft>
                        <a:buClr>
                          <a:schemeClr val="accent3"/>
                        </a:buClr>
                        <a:buFont typeface="Wingdings" panose="05000000000000000000" pitchFamily="2" charset="2"/>
                        <a:buChar char="§"/>
                      </a:pPr>
                      <a:r>
                        <a:rPr lang="en-GB" sz="1100" b="1">
                          <a:solidFill>
                            <a:prstClr val="black">
                              <a:lumMod val="75000"/>
                              <a:lumOff val="25000"/>
                            </a:prstClr>
                          </a:solidFill>
                        </a:rPr>
                        <a:t>Leading leaders and engaging the workforce</a:t>
                      </a:r>
                    </a:p>
                    <a:p>
                      <a:pPr marL="171450" indent="-171450">
                        <a:spcAft>
                          <a:spcPts val="600"/>
                        </a:spcAft>
                        <a:buClr>
                          <a:schemeClr val="accent3"/>
                        </a:buClr>
                        <a:buFont typeface="Wingdings" panose="05000000000000000000" pitchFamily="2" charset="2"/>
                        <a:buChar char="§"/>
                      </a:pPr>
                      <a:r>
                        <a:rPr lang="en-GB" sz="1100" b="1" kern="1200">
                          <a:solidFill>
                            <a:prstClr val="black">
                              <a:lumMod val="75000"/>
                              <a:lumOff val="25000"/>
                            </a:prstClr>
                          </a:solidFill>
                          <a:latin typeface="+mn-lt"/>
                          <a:ea typeface="+mn-ea"/>
                          <a:cs typeface="+mn-cs"/>
                        </a:rPr>
                        <a:t>Building a more inclusive and compassionate culture</a:t>
                      </a: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12562336"/>
                  </a:ext>
                </a:extLst>
              </a:tr>
            </a:tbl>
          </a:graphicData>
        </a:graphic>
      </p:graphicFrame>
      <p:graphicFrame>
        <p:nvGraphicFramePr>
          <p:cNvPr id="6" name="Table 5">
            <a:extLst>
              <a:ext uri="{FF2B5EF4-FFF2-40B4-BE49-F238E27FC236}">
                <a16:creationId xmlns:a16="http://schemas.microsoft.com/office/drawing/2014/main" id="{24D875E4-36E8-4E32-BEC1-CF1575A0EC54}"/>
              </a:ext>
            </a:extLst>
          </p:cNvPr>
          <p:cNvGraphicFramePr>
            <a:graphicFrameLocks noGrp="1"/>
          </p:cNvGraphicFramePr>
          <p:nvPr/>
        </p:nvGraphicFramePr>
        <p:xfrm>
          <a:off x="824753" y="4134665"/>
          <a:ext cx="10515601" cy="1760320"/>
        </p:xfrm>
        <a:graphic>
          <a:graphicData uri="http://schemas.openxmlformats.org/drawingml/2006/table">
            <a:tbl>
              <a:tblPr/>
              <a:tblGrid>
                <a:gridCol w="2497267">
                  <a:extLst>
                    <a:ext uri="{9D8B030D-6E8A-4147-A177-3AD203B41FA5}">
                      <a16:colId xmlns:a16="http://schemas.microsoft.com/office/drawing/2014/main" val="2409510966"/>
                    </a:ext>
                  </a:extLst>
                </a:gridCol>
                <a:gridCol w="2786700">
                  <a:extLst>
                    <a:ext uri="{9D8B030D-6E8A-4147-A177-3AD203B41FA5}">
                      <a16:colId xmlns:a16="http://schemas.microsoft.com/office/drawing/2014/main" val="3745359584"/>
                    </a:ext>
                  </a:extLst>
                </a:gridCol>
                <a:gridCol w="5231634">
                  <a:extLst>
                    <a:ext uri="{9D8B030D-6E8A-4147-A177-3AD203B41FA5}">
                      <a16:colId xmlns:a16="http://schemas.microsoft.com/office/drawing/2014/main" val="3557789889"/>
                    </a:ext>
                  </a:extLst>
                </a:gridCol>
              </a:tblGrid>
              <a:tr h="0">
                <a:tc gridSpan="2">
                  <a:txBody>
                    <a:bodyPr/>
                    <a:lstStyle/>
                    <a:p>
                      <a:pPr>
                        <a:spcBef>
                          <a:spcPts val="300"/>
                        </a:spcBef>
                        <a:spcAft>
                          <a:spcPts val="300"/>
                        </a:spcAft>
                      </a:pPr>
                      <a:r>
                        <a:rPr lang="en-US" sz="11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endParaRPr lang="en-GB" sz="11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p>
                      <a:pPr>
                        <a:spcBef>
                          <a:spcPts val="300"/>
                        </a:spcBef>
                        <a:spcAft>
                          <a:spcPts val="300"/>
                        </a:spcAft>
                      </a:pPr>
                      <a:r>
                        <a:rPr lang="en-GB" sz="1100" b="1">
                          <a:solidFill>
                            <a:srgbClr val="FFFFFF"/>
                          </a:solidFill>
                          <a:effectLst/>
                          <a:latin typeface="Arial"/>
                          <a:ea typeface="Times New Roman" panose="02020603050405020304" pitchFamily="18" charset="0"/>
                          <a:cs typeface="Times New Roman"/>
                        </a:rPr>
                        <a:t>Drivers</a:t>
                      </a:r>
                    </a:p>
                  </a:txBody>
                  <a:tcPr marL="68580" marR="68580" marT="36000" marB="36000" anchor="ctr">
                    <a:lnL>
                      <a:noFill/>
                    </a:lnL>
                    <a:lnR>
                      <a:noFill/>
                    </a:lnR>
                    <a:lnT>
                      <a:noFill/>
                    </a:lnT>
                    <a:lnB>
                      <a:noFill/>
                    </a:lnB>
                    <a:solidFill>
                      <a:srgbClr val="009DB3"/>
                    </a:solidFill>
                  </a:tcPr>
                </a:tc>
                <a:extLst>
                  <a:ext uri="{0D108BD9-81ED-4DB2-BD59-A6C34878D82A}">
                    <a16:rowId xmlns:a16="http://schemas.microsoft.com/office/drawing/2014/main" val="1453043358"/>
                  </a:ext>
                </a:extLst>
              </a:tr>
              <a:tr h="1345627">
                <a:tc>
                  <a:txBody>
                    <a:bodyPr/>
                    <a:lstStyle/>
                    <a:p>
                      <a:pPr defTabSz="685800" fontAlgn="base">
                        <a:spcBef>
                          <a:spcPts val="200"/>
                        </a:spcBef>
                        <a:spcAft>
                          <a:spcPts val="200"/>
                        </a:spcAft>
                        <a:buClr>
                          <a:schemeClr val="accent1">
                            <a:lumMod val="90000"/>
                            <a:lumOff val="10000"/>
                          </a:schemeClr>
                        </a:buClr>
                        <a:buSzPts val="1200"/>
                      </a:pPr>
                      <a:r>
                        <a:rPr lang="en-GB" sz="1100" b="1" kern="1200">
                          <a:solidFill>
                            <a:srgbClr val="008E40"/>
                          </a:solidFill>
                          <a:latin typeface="+mn-lt"/>
                          <a:ea typeface="+mn-ea"/>
                          <a:cs typeface="+mn-cs"/>
                        </a:rPr>
                        <a:t>The high performing Executive Directors of today are supported by the following traits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a:solidFill>
                            <a:schemeClr val="tx1"/>
                          </a:solidFill>
                          <a:latin typeface="+mn-lt"/>
                          <a:ea typeface="+mn-ea"/>
                          <a:cs typeface="+mn-cs"/>
                        </a:rPr>
                        <a:t>Decisive and action orientated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a:solidFill>
                            <a:schemeClr val="tx1"/>
                          </a:solidFill>
                          <a:latin typeface="+mn-lt"/>
                          <a:ea typeface="+mn-ea"/>
                          <a:cs typeface="+mn-cs"/>
                        </a:rPr>
                        <a:t>Influence</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a:solidFill>
                            <a:schemeClr val="tx1"/>
                          </a:solidFill>
                          <a:latin typeface="+mn-lt"/>
                          <a:ea typeface="+mn-ea"/>
                          <a:cs typeface="+mn-cs"/>
                        </a:rPr>
                        <a:t>Flexible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10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tcPr>
                </a:tc>
                <a:tc>
                  <a:txBody>
                    <a:bodyPr/>
                    <a:lstStyle/>
                    <a:p>
                      <a:pPr marL="0" indent="0" defTabSz="685800" fontAlgn="base">
                        <a:spcBef>
                          <a:spcPts val="200"/>
                        </a:spcBef>
                        <a:spcAft>
                          <a:spcPts val="200"/>
                        </a:spcAft>
                        <a:buClr>
                          <a:schemeClr val="accent1">
                            <a:lumMod val="90000"/>
                            <a:lumOff val="10000"/>
                          </a:schemeClr>
                        </a:buClr>
                        <a:buSzPts val="1200"/>
                        <a:buFont typeface="Wingdings" panose="05000000000000000000" pitchFamily="2" charset="2"/>
                        <a:buNone/>
                      </a:pPr>
                      <a:r>
                        <a:rPr lang="en-GB" sz="1100" b="1">
                          <a:solidFill>
                            <a:srgbClr val="008E40"/>
                          </a:solidFill>
                        </a:rPr>
                        <a:t>The high performing Executive Directors of tomorrow will be supported by the following traits….</a:t>
                      </a:r>
                      <a:endParaRPr lang="en-GB" sz="1100">
                        <a:solidFill>
                          <a:srgbClr val="008E40"/>
                        </a:solidFill>
                        <a:latin typeface="Arial" panose="020B0604020202020204" pitchFamily="34" charset="0"/>
                        <a:ea typeface="Times New Roman" panose="02020603050405020304" pitchFamily="18" charset="0"/>
                        <a:cs typeface="Times New Roman" panose="02020603050405020304" pitchFamily="18" charset="0"/>
                      </a:endParaRP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a:solidFill>
                            <a:prstClr val="black">
                              <a:lumMod val="75000"/>
                              <a:lumOff val="25000"/>
                            </a:prstClr>
                          </a:solidFill>
                          <a:latin typeface="+mn-lt"/>
                          <a:ea typeface="+mn-ea"/>
                          <a:cs typeface="+mn-cs"/>
                        </a:rPr>
                        <a:t>Supportive and consultative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a:solidFill>
                            <a:prstClr val="black">
                              <a:lumMod val="75000"/>
                              <a:lumOff val="25000"/>
                            </a:prstClr>
                          </a:solidFill>
                          <a:latin typeface="+mn-lt"/>
                          <a:ea typeface="+mn-ea"/>
                          <a:cs typeface="+mn-cs"/>
                        </a:rPr>
                        <a:t>Creative problem solvers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a:solidFill>
                            <a:prstClr val="black">
                              <a:lumMod val="75000"/>
                              <a:lumOff val="25000"/>
                            </a:prstClr>
                          </a:solidFill>
                          <a:latin typeface="+mn-lt"/>
                          <a:ea typeface="+mn-ea"/>
                          <a:cs typeface="+mn-cs"/>
                        </a:rPr>
                        <a:t>Resilient</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10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tcPr>
                </a:tc>
                <a:tc>
                  <a:txBody>
                    <a:bodyPr/>
                    <a:lstStyle/>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a:solidFill>
                            <a:prstClr val="black">
                              <a:lumMod val="75000"/>
                              <a:lumOff val="25000"/>
                            </a:prstClr>
                          </a:solidFill>
                          <a:latin typeface="+mn-lt"/>
                          <a:ea typeface="+mn-ea"/>
                          <a:cs typeface="+mn-cs"/>
                        </a:rPr>
                        <a:t>Demonstrates an understanding of what the role entails in terms of responsibility, risk and impact.</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a:solidFill>
                            <a:prstClr val="black">
                              <a:lumMod val="75000"/>
                              <a:lumOff val="25000"/>
                            </a:prstClr>
                          </a:solidFill>
                          <a:latin typeface="+mn-lt"/>
                          <a:ea typeface="+mn-ea"/>
                          <a:cs typeface="+mn-cs"/>
                        </a:rPr>
                        <a:t>Expresses a desire to learn, grow, do interesting work, and stretch oneself.</a:t>
                      </a:r>
                    </a:p>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a:solidFill>
                            <a:prstClr val="black">
                              <a:lumMod val="75000"/>
                              <a:lumOff val="25000"/>
                            </a:prstClr>
                          </a:solidFill>
                          <a:latin typeface="+mn-lt"/>
                          <a:ea typeface="+mn-ea"/>
                          <a:cs typeface="+mn-cs"/>
                        </a:rPr>
                        <a:t>Sense of purpose beyond self</a:t>
                      </a:r>
                    </a:p>
                  </a:txBody>
                  <a:tcPr marL="72000" marR="72000" marT="72000" marB="72000">
                    <a:lnL>
                      <a:noFill/>
                    </a:lnL>
                    <a:lnR>
                      <a:noFill/>
                    </a:lnR>
                    <a:lnT>
                      <a:noFill/>
                    </a:lnT>
                    <a:lnB>
                      <a:noFill/>
                    </a:lnB>
                  </a:tcPr>
                </a:tc>
                <a:extLst>
                  <a:ext uri="{0D108BD9-81ED-4DB2-BD59-A6C34878D82A}">
                    <a16:rowId xmlns:a16="http://schemas.microsoft.com/office/drawing/2014/main" val="2087640921"/>
                  </a:ext>
                </a:extLst>
              </a:tr>
            </a:tbl>
          </a:graphicData>
        </a:graphic>
      </p:graphicFrame>
      <p:sp>
        <p:nvSpPr>
          <p:cNvPr id="7" name="TextBox 6">
            <a:extLst>
              <a:ext uri="{FF2B5EF4-FFF2-40B4-BE49-F238E27FC236}">
                <a16:creationId xmlns:a16="http://schemas.microsoft.com/office/drawing/2014/main" id="{FEFE28D5-5EAD-44D3-B143-EC79EF1EDF54}"/>
              </a:ext>
            </a:extLst>
          </p:cNvPr>
          <p:cNvSpPr txBox="1"/>
          <p:nvPr/>
        </p:nvSpPr>
        <p:spPr>
          <a:xfrm>
            <a:off x="851646" y="5775913"/>
            <a:ext cx="1048870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3C5567"/>
                </a:solidFill>
                <a:effectLst/>
                <a:uLnTx/>
                <a:uFillTx/>
                <a:latin typeface="Arial" panose="020B0604020202020204"/>
                <a:ea typeface="+mn-ea"/>
                <a:cs typeface="+mn-cs"/>
              </a:rPr>
              <a:t>Whilst this represents what good looks like for Executive Directors, it is not expected that anyone will have a strength on every aspect of the Success Profile. We understand that we need different styles and types of leadership.</a:t>
            </a:r>
          </a:p>
        </p:txBody>
      </p:sp>
      <p:sp>
        <p:nvSpPr>
          <p:cNvPr id="9" name="Slide Number Placeholder 8">
            <a:extLst>
              <a:ext uri="{FF2B5EF4-FFF2-40B4-BE49-F238E27FC236}">
                <a16:creationId xmlns:a16="http://schemas.microsoft.com/office/drawing/2014/main" id="{A06A884E-56A6-42FA-8C58-D730C5F9D6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89123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B559-7537-43B0-A83C-CB07C64D1FF8}"/>
              </a:ext>
            </a:extLst>
          </p:cNvPr>
          <p:cNvSpPr>
            <a:spLocks noGrp="1"/>
          </p:cNvSpPr>
          <p:nvPr>
            <p:ph type="title"/>
          </p:nvPr>
        </p:nvSpPr>
        <p:spPr>
          <a:xfrm>
            <a:off x="844923" y="1295185"/>
            <a:ext cx="10502154" cy="424732"/>
          </a:xfrm>
        </p:spPr>
        <p:txBody>
          <a:bodyPr/>
          <a:lstStyle/>
          <a:p>
            <a:r>
              <a:rPr lang="en-GB" sz="2400"/>
              <a:t>Executive Director Success Profile – Understanding the interrelationships</a:t>
            </a:r>
          </a:p>
        </p:txBody>
      </p:sp>
      <p:graphicFrame>
        <p:nvGraphicFramePr>
          <p:cNvPr id="6" name="Table 5">
            <a:extLst>
              <a:ext uri="{FF2B5EF4-FFF2-40B4-BE49-F238E27FC236}">
                <a16:creationId xmlns:a16="http://schemas.microsoft.com/office/drawing/2014/main" id="{E367E8B7-72B5-4E0C-8C2D-249A0210C99F}"/>
              </a:ext>
            </a:extLst>
          </p:cNvPr>
          <p:cNvGraphicFramePr>
            <a:graphicFrameLocks noGrp="1"/>
          </p:cNvGraphicFramePr>
          <p:nvPr/>
        </p:nvGraphicFramePr>
        <p:xfrm>
          <a:off x="792844" y="1837862"/>
          <a:ext cx="10524832" cy="1618540"/>
        </p:xfrm>
        <a:graphic>
          <a:graphicData uri="http://schemas.openxmlformats.org/drawingml/2006/table">
            <a:tbl>
              <a:tblPr/>
              <a:tblGrid>
                <a:gridCol w="5264921">
                  <a:extLst>
                    <a:ext uri="{9D8B030D-6E8A-4147-A177-3AD203B41FA5}">
                      <a16:colId xmlns:a16="http://schemas.microsoft.com/office/drawing/2014/main" val="1209447577"/>
                    </a:ext>
                  </a:extLst>
                </a:gridCol>
                <a:gridCol w="5259911">
                  <a:extLst>
                    <a:ext uri="{9D8B030D-6E8A-4147-A177-3AD203B41FA5}">
                      <a16:colId xmlns:a16="http://schemas.microsoft.com/office/drawing/2014/main" val="1186818483"/>
                    </a:ext>
                  </a:extLst>
                </a:gridCol>
              </a:tblGrid>
              <a:tr h="1618540">
                <a:tc>
                  <a:txBody>
                    <a:bodyPr/>
                    <a:lstStyle/>
                    <a:p>
                      <a:pPr algn="ctr">
                        <a:spcBef>
                          <a:spcPts val="300"/>
                        </a:spcBef>
                        <a:spcAft>
                          <a:spcPts val="300"/>
                        </a:spcAft>
                      </a:pPr>
                      <a:r>
                        <a:rPr lang="en-US" sz="12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p>
                    <a:p>
                      <a:pPr marL="171450" indent="-171450" algn="ctr">
                        <a:spcBef>
                          <a:spcPts val="300"/>
                        </a:spcBef>
                        <a:spcAft>
                          <a:spcPts val="300"/>
                        </a:spcAft>
                        <a:buFont typeface="Wingdings" panose="05000000000000000000" pitchFamily="2" charset="2"/>
                        <a:buChar cha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Demonstrated behaviours</a:t>
                      </a:r>
                    </a:p>
                    <a:p>
                      <a:pPr marL="171450" indent="-171450" algn="ctr">
                        <a:spcBef>
                          <a:spcPts val="300"/>
                        </a:spcBef>
                        <a:spcAft>
                          <a:spcPts val="300"/>
                        </a:spcAft>
                        <a:buFont typeface="Wingdings" panose="05000000000000000000" pitchFamily="2" charset="2"/>
                        <a:buChar cha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Relatively easy to test in an interview or observe on the job, with training to ensure objectivity</a:t>
                      </a:r>
                    </a:p>
                    <a:p>
                      <a:pPr marL="171450" marR="0" lvl="0" indent="-171450" algn="ctr" defTabSz="685800" rtl="0" eaLnBrk="1" fontAlgn="auto" latinLnBrk="0" hangingPunct="1">
                        <a:lnSpc>
                          <a:spcPct val="100000"/>
                        </a:lnSpc>
                        <a:spcBef>
                          <a:spcPts val="300"/>
                        </a:spcBef>
                        <a:spcAft>
                          <a:spcPts val="300"/>
                        </a:spcAft>
                        <a:buClrTx/>
                        <a:buSzTx/>
                        <a:buFont typeface="Wingdings" panose="05000000000000000000" pitchFamily="2" charset="2"/>
                        <a:buChar char="§"/>
                        <a:tabLst/>
                        <a:defRP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Have the most direct impact on performance</a:t>
                      </a: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algn="ctr">
                        <a:spcBef>
                          <a:spcPts val="300"/>
                        </a:spcBef>
                        <a:spcAft>
                          <a:spcPts val="300"/>
                        </a:spcAft>
                      </a:pPr>
                      <a:r>
                        <a:rPr lang="en-US" sz="12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p>
                    <a:p>
                      <a:pPr marL="171450" indent="-171450" algn="ctr">
                        <a:spcBef>
                          <a:spcPts val="300"/>
                        </a:spcBef>
                        <a:spcAft>
                          <a:spcPts val="300"/>
                        </a:spcAft>
                        <a:buFont typeface="Wingdings" panose="05000000000000000000" pitchFamily="2" charset="2"/>
                        <a:buChar cha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Demonstrated experiences from CV</a:t>
                      </a:r>
                    </a:p>
                    <a:p>
                      <a:pPr marL="171450" marR="0" lvl="0" indent="-171450" algn="ctr" defTabSz="685800" rtl="0" eaLnBrk="1" fontAlgn="auto" latinLnBrk="0" hangingPunct="1">
                        <a:lnSpc>
                          <a:spcPct val="100000"/>
                        </a:lnSpc>
                        <a:spcBef>
                          <a:spcPts val="300"/>
                        </a:spcBef>
                        <a:spcAft>
                          <a:spcPts val="300"/>
                        </a:spcAft>
                        <a:buClrTx/>
                        <a:buSzTx/>
                        <a:buFont typeface="Wingdings" panose="05000000000000000000" pitchFamily="2" charset="2"/>
                        <a:buChar char="§"/>
                        <a:tabLst/>
                        <a:defRP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Very easy to test in an interview</a:t>
                      </a:r>
                    </a:p>
                    <a:p>
                      <a:pPr marL="171450" indent="-171450" algn="ctr">
                        <a:spcBef>
                          <a:spcPts val="300"/>
                        </a:spcBef>
                        <a:spcAft>
                          <a:spcPts val="300"/>
                        </a:spcAft>
                        <a:buFont typeface="Wingdings" panose="05000000000000000000" pitchFamily="2" charset="2"/>
                        <a:buChar cha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Impacts performance insofar as they help individuals to develop Competencies and technical know-how</a:t>
                      </a: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0A7A"/>
                    </a:solidFill>
                  </a:tcPr>
                </a:tc>
                <a:extLst>
                  <a:ext uri="{0D108BD9-81ED-4DB2-BD59-A6C34878D82A}">
                    <a16:rowId xmlns:a16="http://schemas.microsoft.com/office/drawing/2014/main" val="4251762336"/>
                  </a:ext>
                </a:extLst>
              </a:tr>
            </a:tbl>
          </a:graphicData>
        </a:graphic>
      </p:graphicFrame>
      <p:graphicFrame>
        <p:nvGraphicFramePr>
          <p:cNvPr id="7" name="Table 6">
            <a:extLst>
              <a:ext uri="{FF2B5EF4-FFF2-40B4-BE49-F238E27FC236}">
                <a16:creationId xmlns:a16="http://schemas.microsoft.com/office/drawing/2014/main" id="{7B5264A2-6728-493E-B2F0-BF735A93180C}"/>
              </a:ext>
            </a:extLst>
          </p:cNvPr>
          <p:cNvGraphicFramePr>
            <a:graphicFrameLocks noGrp="1"/>
          </p:cNvGraphicFramePr>
          <p:nvPr/>
        </p:nvGraphicFramePr>
        <p:xfrm>
          <a:off x="792844" y="3456402"/>
          <a:ext cx="10524832" cy="1618540"/>
        </p:xfrm>
        <a:graphic>
          <a:graphicData uri="http://schemas.openxmlformats.org/drawingml/2006/table">
            <a:tbl>
              <a:tblPr/>
              <a:tblGrid>
                <a:gridCol w="5262416">
                  <a:extLst>
                    <a:ext uri="{9D8B030D-6E8A-4147-A177-3AD203B41FA5}">
                      <a16:colId xmlns:a16="http://schemas.microsoft.com/office/drawing/2014/main" val="2409510966"/>
                    </a:ext>
                  </a:extLst>
                </a:gridCol>
                <a:gridCol w="5262416">
                  <a:extLst>
                    <a:ext uri="{9D8B030D-6E8A-4147-A177-3AD203B41FA5}">
                      <a16:colId xmlns:a16="http://schemas.microsoft.com/office/drawing/2014/main" val="3557789889"/>
                    </a:ext>
                  </a:extLst>
                </a:gridCol>
              </a:tblGrid>
              <a:tr h="1618540">
                <a:tc>
                  <a:txBody>
                    <a:bodyPr/>
                    <a:lstStyle/>
                    <a:p>
                      <a:pPr algn="ctr">
                        <a:spcBef>
                          <a:spcPts val="300"/>
                        </a:spcBef>
                        <a:spcAft>
                          <a:spcPts val="300"/>
                        </a:spcAft>
                      </a:pPr>
                      <a:r>
                        <a:rPr lang="en-US" sz="12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p>
                    <a:p>
                      <a:pPr marL="171450" indent="-171450" algn="ctr">
                        <a:spcBef>
                          <a:spcPts val="300"/>
                        </a:spcBef>
                        <a:spcAft>
                          <a:spcPts val="300"/>
                        </a:spcAft>
                        <a:buFont typeface="Wingdings" panose="05000000000000000000" pitchFamily="2" charset="2"/>
                        <a:buChar cha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Personality preferences, not behaviours</a:t>
                      </a:r>
                    </a:p>
                    <a:p>
                      <a:pPr marL="171450" indent="-171450" algn="ctr">
                        <a:spcBef>
                          <a:spcPts val="300"/>
                        </a:spcBef>
                        <a:spcAft>
                          <a:spcPts val="300"/>
                        </a:spcAft>
                        <a:buFont typeface="Wingdings" panose="05000000000000000000" pitchFamily="2" charset="2"/>
                        <a:buChar cha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Difficult to test in an interview; easier to test using a validated psychometric (online personality test)</a:t>
                      </a:r>
                    </a:p>
                    <a:p>
                      <a:pPr marL="171450" indent="-171450" algn="ctr">
                        <a:spcBef>
                          <a:spcPts val="300"/>
                        </a:spcBef>
                        <a:spcAft>
                          <a:spcPts val="300"/>
                        </a:spcAft>
                        <a:buFont typeface="Wingdings" panose="05000000000000000000" pitchFamily="2" charset="2"/>
                        <a:buChar char="§"/>
                      </a:pPr>
                      <a:r>
                        <a:rPr lang="en-US"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Impacts performance by making it ‘come naturally’ to a person to practice a competency and therefore hone their skills</a:t>
                      </a:r>
                      <a:endParaRPr lang="en-GB" sz="1200" b="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p>
                      <a:pPr algn="ctr">
                        <a:spcBef>
                          <a:spcPts val="300"/>
                        </a:spcBef>
                        <a:spcAft>
                          <a:spcPts val="300"/>
                        </a:spcAft>
                      </a:pPr>
                      <a:r>
                        <a:rPr lang="en-GB" sz="1200" b="1">
                          <a:solidFill>
                            <a:srgbClr val="FFFFFF"/>
                          </a:solidFill>
                          <a:effectLst/>
                          <a:latin typeface="Arial"/>
                          <a:ea typeface="Times New Roman" panose="02020603050405020304" pitchFamily="18" charset="0"/>
                          <a:cs typeface="Times New Roman"/>
                        </a:rPr>
                        <a:t>Drivers</a:t>
                      </a:r>
                    </a:p>
                    <a:p>
                      <a:pPr marL="171450" indent="-171450" algn="ctr">
                        <a:spcBef>
                          <a:spcPts val="300"/>
                        </a:spcBef>
                        <a:spcAft>
                          <a:spcPts val="300"/>
                        </a:spcAft>
                        <a:buFont typeface="Wingdings" panose="05000000000000000000" pitchFamily="2" charset="2"/>
                        <a:buChar char="§"/>
                      </a:pPr>
                      <a:r>
                        <a:rPr lang="en-GB" sz="1200" b="0">
                          <a:solidFill>
                            <a:srgbClr val="FFFFFF"/>
                          </a:solidFill>
                          <a:effectLst/>
                          <a:latin typeface="Arial"/>
                          <a:ea typeface="Times New Roman" panose="02020603050405020304" pitchFamily="18" charset="0"/>
                          <a:cs typeface="Times New Roman"/>
                        </a:rPr>
                        <a:t>Motivation or underlying driver of behaviour</a:t>
                      </a:r>
                    </a:p>
                    <a:p>
                      <a:pPr marL="171450" indent="-171450" algn="ctr">
                        <a:spcBef>
                          <a:spcPts val="300"/>
                        </a:spcBef>
                        <a:spcAft>
                          <a:spcPts val="300"/>
                        </a:spcAft>
                        <a:buFont typeface="Wingdings" panose="05000000000000000000" pitchFamily="2" charset="2"/>
                        <a:buChar char="§"/>
                      </a:pPr>
                      <a:r>
                        <a:rPr lang="en-GB" sz="1200" b="0">
                          <a:solidFill>
                            <a:srgbClr val="FFFFFF"/>
                          </a:solidFill>
                          <a:effectLst/>
                          <a:latin typeface="Arial"/>
                          <a:ea typeface="Times New Roman" panose="02020603050405020304" pitchFamily="18" charset="0"/>
                          <a:cs typeface="Times New Roman"/>
                        </a:rPr>
                        <a:t>Difficult to test in an interview</a:t>
                      </a:r>
                    </a:p>
                    <a:p>
                      <a:pPr marL="171450" indent="-171450" algn="ctr">
                        <a:spcBef>
                          <a:spcPts val="300"/>
                        </a:spcBef>
                        <a:spcAft>
                          <a:spcPts val="300"/>
                        </a:spcAft>
                        <a:buFont typeface="Wingdings" panose="05000000000000000000" pitchFamily="2" charset="2"/>
                        <a:buChar char="§"/>
                      </a:pPr>
                      <a:r>
                        <a:rPr lang="en-GB" sz="1200" b="0">
                          <a:solidFill>
                            <a:srgbClr val="FFFFFF"/>
                          </a:solidFill>
                          <a:effectLst/>
                          <a:latin typeface="Arial"/>
                          <a:ea typeface="Times New Roman" panose="02020603050405020304" pitchFamily="18" charset="0"/>
                          <a:cs typeface="Times New Roman"/>
                        </a:rPr>
                        <a:t>Impacts performance by determining in which roles the person will be able to fulfil their personal needs</a:t>
                      </a:r>
                    </a:p>
                  </a:txBody>
                  <a:tcPr marL="68580" marR="68580" marT="36000" marB="36000" anchor="ctr">
                    <a:lnL>
                      <a:noFill/>
                    </a:lnL>
                    <a:lnR>
                      <a:noFill/>
                    </a:lnR>
                    <a:lnT>
                      <a:noFill/>
                    </a:lnT>
                    <a:lnB>
                      <a:noFill/>
                    </a:lnB>
                    <a:solidFill>
                      <a:srgbClr val="009DB3"/>
                    </a:solidFill>
                  </a:tcPr>
                </a:tc>
                <a:extLst>
                  <a:ext uri="{0D108BD9-81ED-4DB2-BD59-A6C34878D82A}">
                    <a16:rowId xmlns:a16="http://schemas.microsoft.com/office/drawing/2014/main" val="1453043358"/>
                  </a:ext>
                </a:extLst>
              </a:tr>
            </a:tbl>
          </a:graphicData>
        </a:graphic>
      </p:graphicFrame>
      <p:sp>
        <p:nvSpPr>
          <p:cNvPr id="9" name="Content Placeholder 2">
            <a:extLst>
              <a:ext uri="{FF2B5EF4-FFF2-40B4-BE49-F238E27FC236}">
                <a16:creationId xmlns:a16="http://schemas.microsoft.com/office/drawing/2014/main" id="{58AC3EB7-155D-49F4-A1C7-856CB3988B54}"/>
              </a:ext>
            </a:extLst>
          </p:cNvPr>
          <p:cNvSpPr>
            <a:spLocks noGrp="1"/>
          </p:cNvSpPr>
          <p:nvPr>
            <p:ph idx="1"/>
          </p:nvPr>
        </p:nvSpPr>
        <p:spPr>
          <a:xfrm>
            <a:off x="792844" y="5460393"/>
            <a:ext cx="10502154" cy="534613"/>
          </a:xfrm>
        </p:spPr>
        <p:txBody>
          <a:bodyPr/>
          <a:lstStyle/>
          <a:p>
            <a:pPr marL="0" indent="0">
              <a:buNone/>
            </a:pPr>
            <a:r>
              <a:rPr lang="en-GB" sz="1400" b="1"/>
              <a:t>Please refer to the following page ‘Interpreting data’ which will provide further guidance. </a:t>
            </a:r>
          </a:p>
        </p:txBody>
      </p:sp>
      <p:sp>
        <p:nvSpPr>
          <p:cNvPr id="10" name="Slide Number Placeholder 9">
            <a:extLst>
              <a:ext uri="{FF2B5EF4-FFF2-40B4-BE49-F238E27FC236}">
                <a16:creationId xmlns:a16="http://schemas.microsoft.com/office/drawing/2014/main" id="{D8F697D8-1B66-43B6-96C9-CD356D05FE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08940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0288E-0EB8-441A-A640-2D01429EC61F}"/>
              </a:ext>
            </a:extLst>
          </p:cNvPr>
          <p:cNvSpPr>
            <a:spLocks noGrp="1"/>
          </p:cNvSpPr>
          <p:nvPr>
            <p:ph type="title"/>
          </p:nvPr>
        </p:nvSpPr>
        <p:spPr>
          <a:xfrm>
            <a:off x="851646" y="1390744"/>
            <a:ext cx="10845054" cy="757130"/>
          </a:xfrm>
        </p:spPr>
        <p:txBody>
          <a:bodyPr/>
          <a:lstStyle/>
          <a:p>
            <a:r>
              <a:rPr lang="en-GB" sz="2400"/>
              <a:t>Executive Director Success Profile – Understanding the interrelationships cont.</a:t>
            </a:r>
          </a:p>
        </p:txBody>
      </p:sp>
      <p:sp>
        <p:nvSpPr>
          <p:cNvPr id="3" name="Content Placeholder 2">
            <a:extLst>
              <a:ext uri="{FF2B5EF4-FFF2-40B4-BE49-F238E27FC236}">
                <a16:creationId xmlns:a16="http://schemas.microsoft.com/office/drawing/2014/main" id="{F4566AC9-76C1-45F5-92FB-AEE210CB89BC}"/>
              </a:ext>
            </a:extLst>
          </p:cNvPr>
          <p:cNvSpPr>
            <a:spLocks noGrp="1"/>
          </p:cNvSpPr>
          <p:nvPr>
            <p:ph idx="1"/>
          </p:nvPr>
        </p:nvSpPr>
        <p:spPr>
          <a:xfrm>
            <a:off x="851646" y="2535364"/>
            <a:ext cx="10502154" cy="3602597"/>
          </a:xfrm>
        </p:spPr>
        <p:txBody>
          <a:bodyPr/>
          <a:lstStyle/>
          <a:p>
            <a:pPr marL="285750" indent="-285750">
              <a:buFont typeface="Wingdings" panose="05000000000000000000" pitchFamily="2" charset="2"/>
              <a:buChar char="§"/>
            </a:pPr>
            <a:r>
              <a:rPr lang="en-GB" sz="1200"/>
              <a:t>In general Competencies and Experiences are the best determinant of an individual’s ability to deliver in a role tomorrow.</a:t>
            </a:r>
          </a:p>
          <a:p>
            <a:pPr marL="285750" indent="-285750">
              <a:buFont typeface="Wingdings" panose="05000000000000000000" pitchFamily="2" charset="2"/>
              <a:buChar char="§"/>
            </a:pPr>
            <a:r>
              <a:rPr lang="en-GB" sz="1200"/>
              <a:t>Traits and Drivers tell you more about their potential to quickly learn and grow into a role.</a:t>
            </a:r>
          </a:p>
          <a:p>
            <a:pPr marL="285750" indent="-285750">
              <a:buFont typeface="Wingdings" panose="05000000000000000000" pitchFamily="2" charset="2"/>
              <a:buChar char="§"/>
            </a:pPr>
            <a:r>
              <a:rPr lang="en-GB" sz="1200"/>
              <a:t>There are relationships between specific Experiences, Competencies, Traits and Drivers and understanding these will help you understand individuals’ ability to step up into new roles.</a:t>
            </a:r>
          </a:p>
          <a:p>
            <a:pPr marL="285750" indent="-285750">
              <a:buFont typeface="Wingdings" panose="05000000000000000000" pitchFamily="2" charset="2"/>
              <a:buChar char="§"/>
            </a:pPr>
            <a:r>
              <a:rPr lang="en-GB" sz="1200"/>
              <a:t>In general if a candidate is low on a Competency or Experience but high on the related Traits, this means they have more potential to quickly learn the new Competencies than if they are low on the related Traits.</a:t>
            </a:r>
          </a:p>
          <a:p>
            <a:pPr marL="285750" indent="-285750">
              <a:buFont typeface="Wingdings" panose="05000000000000000000" pitchFamily="2" charset="2"/>
              <a:buChar char="§"/>
            </a:pPr>
            <a:r>
              <a:rPr lang="en-GB" sz="1200"/>
              <a:t>Conversely if they are high on the Traits related to a Competency but low on the Competency itself, it suggests more exposure to a role where that competency is critical would help them develop quickly.</a:t>
            </a:r>
          </a:p>
          <a:p>
            <a:pPr marL="285750" indent="-285750">
              <a:buFont typeface="Wingdings" panose="05000000000000000000" pitchFamily="2" charset="2"/>
              <a:buChar char="§"/>
            </a:pPr>
            <a:r>
              <a:rPr lang="en-GB" sz="1200"/>
              <a:t>Key relationships to be aware of are:</a:t>
            </a:r>
          </a:p>
          <a:p>
            <a:pPr marL="742950" lvl="1" indent="-285750">
              <a:buFont typeface="Wingdings" panose="05000000000000000000" pitchFamily="2" charset="2"/>
              <a:buChar char="§"/>
            </a:pPr>
            <a:r>
              <a:rPr lang="en-GB" sz="1200"/>
              <a:t>The competencies Takes people with them, and Develops people are related to the trait ‘Influence’.</a:t>
            </a:r>
          </a:p>
          <a:p>
            <a:pPr marL="742950" lvl="1" indent="-285750">
              <a:buFont typeface="Wingdings" panose="05000000000000000000" pitchFamily="2" charset="2"/>
              <a:buChar char="§"/>
            </a:pPr>
            <a:r>
              <a:rPr lang="en-GB" sz="1200"/>
              <a:t>The competencies Brings compassion and humility and Develops people are related to the trait Supportive and consultative.</a:t>
            </a:r>
          </a:p>
          <a:p>
            <a:pPr marL="742950" lvl="1" indent="-285750">
              <a:buFont typeface="Wingdings" panose="05000000000000000000" pitchFamily="2" charset="2"/>
              <a:buChar char="§"/>
            </a:pPr>
            <a:r>
              <a:rPr lang="en-GB" sz="1200"/>
              <a:t>The competencies Finds new solutions is related to the trait Creative problem solver.</a:t>
            </a:r>
          </a:p>
          <a:p>
            <a:pPr marL="742950" lvl="1" indent="-285750">
              <a:buFont typeface="Wingdings" panose="05000000000000000000" pitchFamily="2" charset="2"/>
              <a:buChar char="§"/>
            </a:pPr>
            <a:r>
              <a:rPr lang="en-GB" sz="1200"/>
              <a:t>The competency Acts from a system’s mindset is supported by the experience Cross boundary working.</a:t>
            </a:r>
          </a:p>
          <a:p>
            <a:endParaRPr lang="en-GB"/>
          </a:p>
        </p:txBody>
      </p:sp>
      <p:sp>
        <p:nvSpPr>
          <p:cNvPr id="4" name="Text Placeholder 3">
            <a:extLst>
              <a:ext uri="{FF2B5EF4-FFF2-40B4-BE49-F238E27FC236}">
                <a16:creationId xmlns:a16="http://schemas.microsoft.com/office/drawing/2014/main" id="{A7FEF45B-E226-4B2A-A3AF-0AF1F0D968F4}"/>
              </a:ext>
            </a:extLst>
          </p:cNvPr>
          <p:cNvSpPr>
            <a:spLocks noGrp="1"/>
          </p:cNvSpPr>
          <p:nvPr>
            <p:ph type="body" sz="quarter" idx="15"/>
          </p:nvPr>
        </p:nvSpPr>
        <p:spPr>
          <a:xfrm>
            <a:off x="838200" y="1942835"/>
            <a:ext cx="10502154" cy="387825"/>
          </a:xfrm>
        </p:spPr>
        <p:txBody>
          <a:bodyPr/>
          <a:lstStyle/>
          <a:p>
            <a:r>
              <a:rPr lang="en-GB"/>
              <a:t>Interpreting data</a:t>
            </a:r>
          </a:p>
          <a:p>
            <a:endParaRPr lang="en-GB"/>
          </a:p>
        </p:txBody>
      </p:sp>
      <p:sp>
        <p:nvSpPr>
          <p:cNvPr id="5" name="Slide Number Placeholder 4">
            <a:extLst>
              <a:ext uri="{FF2B5EF4-FFF2-40B4-BE49-F238E27FC236}">
                <a16:creationId xmlns:a16="http://schemas.microsoft.com/office/drawing/2014/main" id="{C0F0E9FF-5FA3-4EF1-8A90-E29318B9769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70054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1B497-AC1B-4C2E-95F1-FEB99BB03FF2}"/>
              </a:ext>
            </a:extLst>
          </p:cNvPr>
          <p:cNvSpPr>
            <a:spLocks noGrp="1"/>
          </p:cNvSpPr>
          <p:nvPr>
            <p:ph type="title"/>
          </p:nvPr>
        </p:nvSpPr>
        <p:spPr/>
        <p:txBody>
          <a:bodyPr/>
          <a:lstStyle/>
          <a:p>
            <a:r>
              <a:rPr lang="en-GB"/>
              <a:t>How to read the competencies</a:t>
            </a:r>
          </a:p>
        </p:txBody>
      </p:sp>
      <p:pic>
        <p:nvPicPr>
          <p:cNvPr id="19" name="Picture 18">
            <a:extLst>
              <a:ext uri="{FF2B5EF4-FFF2-40B4-BE49-F238E27FC236}">
                <a16:creationId xmlns:a16="http://schemas.microsoft.com/office/drawing/2014/main" id="{250E4746-D69B-48E4-B8CE-A2D943446197}"/>
              </a:ext>
            </a:extLst>
          </p:cNvPr>
          <p:cNvPicPr>
            <a:picLocks noChangeAspect="1"/>
          </p:cNvPicPr>
          <p:nvPr/>
        </p:nvPicPr>
        <p:blipFill>
          <a:blip r:embed="rId2"/>
          <a:stretch>
            <a:fillRect/>
          </a:stretch>
        </p:blipFill>
        <p:spPr>
          <a:xfrm>
            <a:off x="1551214" y="46170"/>
            <a:ext cx="9111343" cy="6415642"/>
          </a:xfrm>
          <a:prstGeom prst="rect">
            <a:avLst/>
          </a:prstGeom>
        </p:spPr>
      </p:pic>
      <p:sp>
        <p:nvSpPr>
          <p:cNvPr id="20" name="Slide Number Placeholder 19">
            <a:extLst>
              <a:ext uri="{FF2B5EF4-FFF2-40B4-BE49-F238E27FC236}">
                <a16:creationId xmlns:a16="http://schemas.microsoft.com/office/drawing/2014/main" id="{062598B9-EBFF-425E-94B9-718783D57F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61298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61F7-5CA1-4A1A-AA43-5CB10DC35C92}"/>
              </a:ext>
            </a:extLst>
          </p:cNvPr>
          <p:cNvSpPr>
            <a:spLocks noGrp="1"/>
          </p:cNvSpPr>
          <p:nvPr>
            <p:ph type="title"/>
          </p:nvPr>
        </p:nvSpPr>
        <p:spPr/>
        <p:txBody>
          <a:bodyPr/>
          <a:lstStyle/>
          <a:p>
            <a:r>
              <a:rPr lang="en-GB"/>
              <a:t>Competencies: Drives for better outcomes</a:t>
            </a:r>
          </a:p>
        </p:txBody>
      </p:sp>
      <p:sp>
        <p:nvSpPr>
          <p:cNvPr id="3" name="Content Placeholder 2">
            <a:extLst>
              <a:ext uri="{FF2B5EF4-FFF2-40B4-BE49-F238E27FC236}">
                <a16:creationId xmlns:a16="http://schemas.microsoft.com/office/drawing/2014/main" id="{4A516F02-388B-4641-885E-B3D773A45FA0}"/>
              </a:ext>
            </a:extLst>
          </p:cNvPr>
          <p:cNvSpPr>
            <a:spLocks noGrp="1"/>
          </p:cNvSpPr>
          <p:nvPr>
            <p:ph idx="1"/>
          </p:nvPr>
        </p:nvSpPr>
        <p:spPr>
          <a:xfrm>
            <a:off x="851646" y="2188509"/>
            <a:ext cx="10502154" cy="3257550"/>
          </a:xfrm>
        </p:spPr>
        <p:txBody>
          <a:bodyPr/>
          <a:lstStyle/>
          <a:p>
            <a:pPr marL="0" indent="0">
              <a:buNone/>
            </a:pPr>
            <a:r>
              <a:rPr lang="en-GB" sz="1200"/>
              <a:t>Most Executive Directors will show evidence of being motivated to deliver great results.  </a:t>
            </a:r>
          </a:p>
          <a:p>
            <a:pPr marL="0" indent="0">
              <a:buNone/>
            </a:pPr>
            <a:r>
              <a:rPr lang="en-GB" sz="1200"/>
              <a:t>But not all will show that they </a:t>
            </a:r>
            <a:r>
              <a:rPr lang="en-GB" sz="1200" b="1" i="1"/>
              <a:t>drive for better outcomes, </a:t>
            </a:r>
            <a:r>
              <a:rPr lang="en-GB" sz="1200"/>
              <a:t>which is fundamentally about </a:t>
            </a:r>
            <a:r>
              <a:rPr lang="en-GB" sz="1200" b="1"/>
              <a:t>identifying opportunities </a:t>
            </a:r>
            <a:r>
              <a:rPr lang="en-GB" sz="1200"/>
              <a:t>and </a:t>
            </a:r>
            <a:r>
              <a:rPr lang="en-GB" sz="1200" b="1"/>
              <a:t>taking action to improve</a:t>
            </a:r>
            <a:r>
              <a:rPr lang="en-GB" sz="1200"/>
              <a:t> the organisation’s ability to deliver in a sustainable way.</a:t>
            </a:r>
            <a:r>
              <a:rPr lang="en-GB" sz="1200" i="1"/>
              <a:t>  </a:t>
            </a:r>
            <a:r>
              <a:rPr lang="en-GB" sz="1200"/>
              <a:t>To determine whether the person you’re assessing demonstrates this competency, consider your evidence of whether this person…..</a:t>
            </a:r>
          </a:p>
          <a:p>
            <a:r>
              <a:rPr lang="en-GB" sz="1200" b="1"/>
              <a:t>Identifies and acts on new ways to improve results and raise the bar on quality in the short and longer term</a:t>
            </a:r>
            <a:r>
              <a:rPr lang="en-GB" sz="1200"/>
              <a:t>, whatever those may be in their context.  For example, do they initiate action to improve efficiency across their area of responsibility, quality of support provided to other departments, collaboration across the system, patient/service user outcomes, etc.? Do they consider how digital solutions can drive improvement? </a:t>
            </a:r>
          </a:p>
          <a:p>
            <a:r>
              <a:rPr lang="en-GB" sz="1200" b="1"/>
              <a:t>Pro-actively identifies goals to improve outcomes and implements concrete plans to deliver them in a sustainable way</a:t>
            </a:r>
            <a:r>
              <a:rPr lang="en-GB" sz="1200"/>
              <a:t>, based on an in depth understanding of the factors impacting performance.  For example, do they use internal and external benchmarking to identify opportunities?  Do they dig deep and do root cause analysis to ensure they’ve really understood the problem? </a:t>
            </a:r>
          </a:p>
          <a:p>
            <a:r>
              <a:rPr lang="en-GB" sz="1200" b="1"/>
              <a:t>Ensures they stay focused on results and improvements in outcomes over the long term balancing multiple factors to ensure they deliver real improvement</a:t>
            </a:r>
            <a:r>
              <a:rPr lang="en-GB" sz="1200"/>
              <a:t>, without becoming distracted by activities for the sake of activity.  For example, when plans are developed to achieve stretch goals, do they ensure clear metrics are created and frequently measured and adjust their approach to ensure they deliver the right outcome in the end? Do they stay focussed on overall outcomes for patients/service users, balancing that against short term targets or issues. </a:t>
            </a:r>
          </a:p>
          <a:p>
            <a:r>
              <a:rPr lang="en-GB" sz="1200" b="1" i="1"/>
              <a:t>Stretch behaviour: Takes risks, by taking action and implementing solutions that haven’t been tried and tested, to deliver a step change in what can be delivered</a:t>
            </a:r>
            <a:r>
              <a:rPr lang="en-GB" sz="1200" i="1"/>
              <a:t>.  For example, do they try out new organisational structures, processes, or systems, that haven’t been used in the same context before, to improve the performance/services for patients and service users?</a:t>
            </a:r>
          </a:p>
          <a:p>
            <a:endParaRPr lang="en-GB" sz="1200"/>
          </a:p>
        </p:txBody>
      </p:sp>
      <p:sp>
        <p:nvSpPr>
          <p:cNvPr id="5" name="Slide Number Placeholder 4">
            <a:extLst>
              <a:ext uri="{FF2B5EF4-FFF2-40B4-BE49-F238E27FC236}">
                <a16:creationId xmlns:a16="http://schemas.microsoft.com/office/drawing/2014/main" id="{9E5BBB95-CC0A-458A-8335-C07AF9F4B6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18870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AD074-E8B1-4936-82D5-4F5432C6474C}"/>
              </a:ext>
            </a:extLst>
          </p:cNvPr>
          <p:cNvSpPr>
            <a:spLocks noGrp="1"/>
          </p:cNvSpPr>
          <p:nvPr>
            <p:ph type="title"/>
          </p:nvPr>
        </p:nvSpPr>
        <p:spPr/>
        <p:txBody>
          <a:bodyPr/>
          <a:lstStyle/>
          <a:p>
            <a:r>
              <a:rPr lang="en-GB"/>
              <a:t>Competencies: Takes people with them</a:t>
            </a:r>
          </a:p>
        </p:txBody>
      </p:sp>
      <p:sp>
        <p:nvSpPr>
          <p:cNvPr id="3" name="Content Placeholder 2">
            <a:extLst>
              <a:ext uri="{FF2B5EF4-FFF2-40B4-BE49-F238E27FC236}">
                <a16:creationId xmlns:a16="http://schemas.microsoft.com/office/drawing/2014/main" id="{2631CA80-56C7-4882-A842-E845177F8353}"/>
              </a:ext>
            </a:extLst>
          </p:cNvPr>
          <p:cNvSpPr>
            <a:spLocks noGrp="1"/>
          </p:cNvSpPr>
          <p:nvPr>
            <p:ph idx="1"/>
          </p:nvPr>
        </p:nvSpPr>
        <p:spPr>
          <a:xfrm>
            <a:off x="851646" y="2074303"/>
            <a:ext cx="10502154" cy="3257550"/>
          </a:xfrm>
        </p:spPr>
        <p:txBody>
          <a:bodyPr/>
          <a:lstStyle/>
          <a:p>
            <a:pPr marL="0" indent="0">
              <a:buNone/>
            </a:pPr>
            <a:r>
              <a:rPr lang="en-GB" sz="1200"/>
              <a:t>Most Executive Directors will show evidence of trying to influence others, often through logical arguments for their own position.</a:t>
            </a:r>
          </a:p>
          <a:p>
            <a:pPr marL="0" indent="0">
              <a:buNone/>
            </a:pPr>
            <a:r>
              <a:rPr lang="en-GB" sz="1200"/>
              <a:t>But not all will show that they </a:t>
            </a:r>
            <a:r>
              <a:rPr lang="en-GB" sz="1200" b="1" i="1"/>
              <a:t>take people with them, </a:t>
            </a:r>
            <a:r>
              <a:rPr lang="en-GB" sz="1200"/>
              <a:t>which is fundamentally about shaping the arguments and rationales that will appeal to the audience, given their concerns, agendas and needs</a:t>
            </a:r>
            <a:r>
              <a:rPr lang="en-GB" sz="1200" i="1"/>
              <a:t>.  </a:t>
            </a:r>
            <a:r>
              <a:rPr lang="en-GB" sz="1200"/>
              <a:t>To determine whether the person you’re assessing demonstrates this competency, consider your evidence of whether this person…..</a:t>
            </a:r>
          </a:p>
          <a:p>
            <a:pPr marL="229870" indent="-229870"/>
            <a:r>
              <a:rPr lang="en-GB" sz="1200" b="1"/>
              <a:t>Adjusts the style and content of their message to appeal to the people they’re trying to engage</a:t>
            </a:r>
            <a:r>
              <a:rPr lang="en-GB" sz="1200"/>
              <a:t>?  For example, considering ‘This GP is particularly concerned about the bureaucracy involved with certain contracts’ and therefore emphasising how plans will reduce bureaucracy over time.</a:t>
            </a:r>
          </a:p>
          <a:p>
            <a:pPr marL="229870" indent="-229870"/>
            <a:r>
              <a:rPr lang="en-GB" sz="1200" b="1"/>
              <a:t>Considers who may be influential with the audience, and enlists their support</a:t>
            </a:r>
            <a:r>
              <a:rPr lang="en-GB" sz="1200"/>
              <a:t>?  For example, do they bring in a well respected clinician to advocate for a new policy with doctors, knowing that they are most likely to listen to a clinician and to have their needs and interests reflected by a clinical colleague? Or engage with community leaders to help them explain complex system changes.</a:t>
            </a:r>
            <a:endParaRPr lang="en-GB" sz="1200">
              <a:solidFill>
                <a:schemeClr val="tx1"/>
              </a:solidFill>
            </a:endParaRPr>
          </a:p>
          <a:p>
            <a:pPr marL="229870" indent="-229870"/>
            <a:r>
              <a:rPr lang="en-GB" sz="1200" b="1">
                <a:solidFill>
                  <a:schemeClr val="tx1"/>
                </a:solidFill>
              </a:rPr>
              <a:t>Paints a compelling picture of the future they’re trying to create</a:t>
            </a:r>
            <a:r>
              <a:rPr lang="en-GB" sz="1200">
                <a:solidFill>
                  <a:schemeClr val="tx1"/>
                </a:solidFill>
              </a:rPr>
              <a:t>, one in which everyone can see themselves, which explains not just </a:t>
            </a:r>
            <a:r>
              <a:rPr lang="en-GB" sz="1200" i="1">
                <a:solidFill>
                  <a:schemeClr val="tx1"/>
                </a:solidFill>
              </a:rPr>
              <a:t>what</a:t>
            </a:r>
            <a:r>
              <a:rPr lang="en-GB" sz="1200">
                <a:solidFill>
                  <a:schemeClr val="tx1"/>
                </a:solidFill>
              </a:rPr>
              <a:t> needs to happen, but </a:t>
            </a:r>
            <a:r>
              <a:rPr lang="en-GB" sz="1200" i="1">
                <a:solidFill>
                  <a:schemeClr val="tx1"/>
                </a:solidFill>
              </a:rPr>
              <a:t>why, </a:t>
            </a:r>
            <a:r>
              <a:rPr lang="en-GB" sz="1200">
                <a:solidFill>
                  <a:schemeClr val="tx1"/>
                </a:solidFill>
              </a:rPr>
              <a:t>and what’s in it for patients/service users, employees from all backgrounds, and the audience?  For example, when working at a system level, do they build a narrative that focuses on the positive future that service changes will bring, such as greater investment in preventative care and more time with the patients/service users who need it most? </a:t>
            </a:r>
          </a:p>
          <a:p>
            <a:pPr marL="229870" indent="-229870"/>
            <a:r>
              <a:rPr lang="en-GB" sz="1200" b="1" i="1"/>
              <a:t>Stretch behaviour: Navigates organisational politics and culture, key stakeholders and personalities, to build support and engagement.</a:t>
            </a:r>
            <a:r>
              <a:rPr lang="en-GB" sz="1200" i="1"/>
              <a:t>  For example, uses all of the above approaches alongside a nuanced understanding of how decisions are really made in the organisation, to build support over the long term.</a:t>
            </a:r>
          </a:p>
          <a:p>
            <a:endParaRPr lang="en-GB" sz="1200"/>
          </a:p>
        </p:txBody>
      </p:sp>
      <p:sp>
        <p:nvSpPr>
          <p:cNvPr id="5" name="Slide Number Placeholder 4">
            <a:extLst>
              <a:ext uri="{FF2B5EF4-FFF2-40B4-BE49-F238E27FC236}">
                <a16:creationId xmlns:a16="http://schemas.microsoft.com/office/drawing/2014/main" id="{7EF44650-F6F8-4F37-95E1-E291C282AA7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19143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2D29-9EDF-420A-819A-7608156CB686}"/>
              </a:ext>
            </a:extLst>
          </p:cNvPr>
          <p:cNvSpPr>
            <a:spLocks noGrp="1"/>
          </p:cNvSpPr>
          <p:nvPr>
            <p:ph type="title"/>
          </p:nvPr>
        </p:nvSpPr>
        <p:spPr/>
        <p:txBody>
          <a:bodyPr/>
          <a:lstStyle/>
          <a:p>
            <a:r>
              <a:rPr lang="en-GB"/>
              <a:t>Competencies: Speaks up</a:t>
            </a:r>
          </a:p>
        </p:txBody>
      </p:sp>
      <p:sp>
        <p:nvSpPr>
          <p:cNvPr id="3" name="Content Placeholder 2">
            <a:extLst>
              <a:ext uri="{FF2B5EF4-FFF2-40B4-BE49-F238E27FC236}">
                <a16:creationId xmlns:a16="http://schemas.microsoft.com/office/drawing/2014/main" id="{8E9A19AB-A992-4DD1-97CA-1434D97074A1}"/>
              </a:ext>
            </a:extLst>
          </p:cNvPr>
          <p:cNvSpPr>
            <a:spLocks noGrp="1"/>
          </p:cNvSpPr>
          <p:nvPr>
            <p:ph idx="1"/>
          </p:nvPr>
        </p:nvSpPr>
        <p:spPr>
          <a:xfrm>
            <a:off x="851646" y="2108106"/>
            <a:ext cx="10502154" cy="3257550"/>
          </a:xfrm>
        </p:spPr>
        <p:txBody>
          <a:bodyPr/>
          <a:lstStyle/>
          <a:p>
            <a:pPr marL="0" indent="0">
              <a:buNone/>
            </a:pPr>
            <a:r>
              <a:rPr lang="en-GB" sz="1200"/>
              <a:t>Most Executive Directors will show evidence of dealing with conflict when they are faced with it, and taking responsibility for issues.</a:t>
            </a:r>
          </a:p>
          <a:p>
            <a:pPr marL="0" indent="0">
              <a:buNone/>
            </a:pPr>
            <a:r>
              <a:rPr lang="en-GB" sz="1200"/>
              <a:t>But not all will show that they </a:t>
            </a:r>
            <a:r>
              <a:rPr lang="en-GB" sz="1200" b="1" i="1"/>
              <a:t>speaks up, </a:t>
            </a:r>
            <a:r>
              <a:rPr lang="en-GB" sz="1200"/>
              <a:t>which is fundamentally about having the conviction and sense of purpose to speak up when it might be easier to refrain</a:t>
            </a:r>
            <a:r>
              <a:rPr lang="en-GB" sz="1200" i="1"/>
              <a:t>.  </a:t>
            </a:r>
            <a:r>
              <a:rPr lang="en-GB" sz="1200"/>
              <a:t>To determine whether the person you’re assessing demonstrates this competency, consider your evidence of whether this person…..</a:t>
            </a:r>
          </a:p>
          <a:p>
            <a:r>
              <a:rPr lang="en-GB" sz="1200" b="1"/>
              <a:t>Speaks up when it would be easier to stay silent</a:t>
            </a:r>
            <a:r>
              <a:rPr lang="en-GB" sz="1200"/>
              <a:t>? For example, have they pushed colleagues to be more open about the cons as well as the pros of a proposal, in board papers?  Have they challenged colleagues when they’ve observed them be dismissive of views that differ from their own?</a:t>
            </a:r>
          </a:p>
          <a:p>
            <a:r>
              <a:rPr lang="en-GB" sz="1200" b="1"/>
              <a:t>Sensitively raises the ‘elephant in the room’</a:t>
            </a:r>
            <a:r>
              <a:rPr lang="en-GB" sz="1200"/>
              <a:t>? For example, have they raised concerns about inadequate systems, processes, or financial assumptions internally with colleagues, partners or regulators? </a:t>
            </a:r>
          </a:p>
          <a:p>
            <a:r>
              <a:rPr lang="en-GB" sz="1200" b="1"/>
              <a:t>Voices the concerns of people who aren’t in the room, such as patients/service users, front line staff or under represented groups</a:t>
            </a:r>
            <a:r>
              <a:rPr lang="en-GB" sz="1200"/>
              <a:t>?  For example, do they regularly bring the discussion back to the impact on patients/service users and front line staff, when debating difficult decisions with colleagues or partners? </a:t>
            </a:r>
          </a:p>
          <a:p>
            <a:r>
              <a:rPr lang="en-GB" sz="1200" b="1" i="1"/>
              <a:t>Stretch behaviour: Decides not to do what has been asked, because its better in the long term for patients/service users and other outcomes</a:t>
            </a:r>
            <a:r>
              <a:rPr lang="en-GB" sz="1200" i="1"/>
              <a:t>?</a:t>
            </a:r>
            <a:r>
              <a:rPr lang="en-GB" sz="1200" b="1" i="1"/>
              <a:t>  </a:t>
            </a:r>
            <a:r>
              <a:rPr lang="en-GB" sz="1200" i="1"/>
              <a:t>For example, have they stated that they won’t hit a key target because doing so would put quality of care at risk?</a:t>
            </a:r>
            <a:endParaRPr lang="en-GB" sz="1200"/>
          </a:p>
          <a:p>
            <a:endParaRPr lang="en-GB" sz="1200"/>
          </a:p>
        </p:txBody>
      </p:sp>
      <p:sp>
        <p:nvSpPr>
          <p:cNvPr id="5" name="Slide Number Placeholder 4">
            <a:extLst>
              <a:ext uri="{FF2B5EF4-FFF2-40B4-BE49-F238E27FC236}">
                <a16:creationId xmlns:a16="http://schemas.microsoft.com/office/drawing/2014/main" id="{49558893-3587-4F04-9427-67EEF7D05C2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572248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80A7B-3E50-4789-BE84-C396B0AFAA07}"/>
              </a:ext>
            </a:extLst>
          </p:cNvPr>
          <p:cNvSpPr>
            <a:spLocks noGrp="1"/>
          </p:cNvSpPr>
          <p:nvPr>
            <p:ph type="title"/>
          </p:nvPr>
        </p:nvSpPr>
        <p:spPr/>
        <p:txBody>
          <a:bodyPr/>
          <a:lstStyle/>
          <a:p>
            <a:r>
              <a:rPr lang="en-GB"/>
              <a:t>Competencies: Brings compassion and humility</a:t>
            </a:r>
          </a:p>
        </p:txBody>
      </p:sp>
      <p:sp>
        <p:nvSpPr>
          <p:cNvPr id="3" name="Content Placeholder 2">
            <a:extLst>
              <a:ext uri="{FF2B5EF4-FFF2-40B4-BE49-F238E27FC236}">
                <a16:creationId xmlns:a16="http://schemas.microsoft.com/office/drawing/2014/main" id="{896BC57D-A54D-42D0-A667-B00DC7AB3DB2}"/>
              </a:ext>
            </a:extLst>
          </p:cNvPr>
          <p:cNvSpPr>
            <a:spLocks noGrp="1"/>
          </p:cNvSpPr>
          <p:nvPr>
            <p:ph idx="1"/>
          </p:nvPr>
        </p:nvSpPr>
        <p:spPr>
          <a:xfrm>
            <a:off x="851646" y="2074303"/>
            <a:ext cx="10502154" cy="3257550"/>
          </a:xfrm>
        </p:spPr>
        <p:txBody>
          <a:bodyPr/>
          <a:lstStyle/>
          <a:p>
            <a:pPr marL="0" indent="0">
              <a:buNone/>
            </a:pPr>
            <a:r>
              <a:rPr lang="en-GB" sz="1200"/>
              <a:t>Most Executive Directors will show evidence of basic respect for others and will see themselves as inclusive.</a:t>
            </a:r>
          </a:p>
          <a:p>
            <a:pPr marL="0" indent="0">
              <a:buNone/>
            </a:pPr>
            <a:r>
              <a:rPr lang="en-GB" sz="1200"/>
              <a:t>But not all will show that they </a:t>
            </a:r>
            <a:r>
              <a:rPr lang="en-GB" sz="1200" b="1" i="1"/>
              <a:t>bring compassion and humility, </a:t>
            </a:r>
            <a:r>
              <a:rPr lang="en-GB" sz="1200"/>
              <a:t>which is fundamentally about empathising with others and seeing one’s role as being to support others and ensure they feel heard and valued, whether they be patients, service users, employees, peers or external stakeholders</a:t>
            </a:r>
            <a:r>
              <a:rPr lang="en-GB" sz="1200" i="1"/>
              <a:t>.  </a:t>
            </a:r>
            <a:r>
              <a:rPr lang="en-GB" sz="1200"/>
              <a:t>To determine whether the person you’re assessing demonstrates this competency, consider your evidence of whether this person…..</a:t>
            </a:r>
          </a:p>
          <a:p>
            <a:r>
              <a:rPr lang="en-GB" sz="1200" b="1"/>
              <a:t>Listens to others and values diverse perspectives and differing opinions</a:t>
            </a:r>
            <a:r>
              <a:rPr lang="en-GB" sz="1200"/>
              <a:t>?  For example, do they share examples of having been surprised by another person’s point of view, and persuaded by their perspective?  Do they invite others’ opinion, especially those from different backgrounds or seldom heard voices? </a:t>
            </a:r>
          </a:p>
          <a:p>
            <a:r>
              <a:rPr lang="en-GB" sz="1200" b="1"/>
              <a:t>Explores others’ concerns and empathises</a:t>
            </a:r>
            <a:r>
              <a:rPr lang="en-GB" sz="1200"/>
              <a:t>?  For example, do they share their hypotheses about what is driving others’ behaviour even when they haven’t explicitly stated their motivation?  Do they express empathy and understanding for those concerns? Do they notice how others are feeling?  Do they ask others to share their concerns?</a:t>
            </a:r>
          </a:p>
          <a:p>
            <a:r>
              <a:rPr lang="en-GB" sz="1200" b="1"/>
              <a:t>Assumes others are coming from a good place, even in disagreement</a:t>
            </a:r>
            <a:r>
              <a:rPr lang="en-GB" sz="1200"/>
              <a:t>?  For example, when they describe the views of others who they disagree with, do they frame them in terms of positive and reasonable concerns?  Or do they tend to believe that others are acting out of selfish concerns?</a:t>
            </a:r>
          </a:p>
          <a:p>
            <a:r>
              <a:rPr lang="en-GB" sz="1200" b="1" i="1"/>
              <a:t>Stretch behaviour: Puts others’ needs and perspectives at the heart of decision making</a:t>
            </a:r>
            <a:r>
              <a:rPr lang="en-GB" sz="1200"/>
              <a:t>?  For example, do they co-create pathways and solutions with patients and service users or employees?  Are their agendas and plans driven by the underlying needs of service users (internal or external) and employees?</a:t>
            </a:r>
          </a:p>
          <a:p>
            <a:endParaRPr lang="en-GB" sz="1200"/>
          </a:p>
        </p:txBody>
      </p:sp>
      <p:sp>
        <p:nvSpPr>
          <p:cNvPr id="5" name="Slide Number Placeholder 4">
            <a:extLst>
              <a:ext uri="{FF2B5EF4-FFF2-40B4-BE49-F238E27FC236}">
                <a16:creationId xmlns:a16="http://schemas.microsoft.com/office/drawing/2014/main" id="{BB661892-702C-477E-A119-BEA12CBD42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42683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B8BA9-3C8D-4434-975F-8065C288BB96}"/>
              </a:ext>
            </a:extLst>
          </p:cNvPr>
          <p:cNvSpPr>
            <a:spLocks noGrp="1"/>
          </p:cNvSpPr>
          <p:nvPr>
            <p:ph type="title"/>
          </p:nvPr>
        </p:nvSpPr>
        <p:spPr/>
        <p:txBody>
          <a:bodyPr/>
          <a:lstStyle/>
          <a:p>
            <a:r>
              <a:rPr lang="en-GB"/>
              <a:t>Competencies: Brings a learning mindset</a:t>
            </a:r>
          </a:p>
        </p:txBody>
      </p:sp>
      <p:sp>
        <p:nvSpPr>
          <p:cNvPr id="3" name="Content Placeholder 2">
            <a:extLst>
              <a:ext uri="{FF2B5EF4-FFF2-40B4-BE49-F238E27FC236}">
                <a16:creationId xmlns:a16="http://schemas.microsoft.com/office/drawing/2014/main" id="{A6A3965A-A8E1-47A5-B197-053DDF8B8641}"/>
              </a:ext>
            </a:extLst>
          </p:cNvPr>
          <p:cNvSpPr>
            <a:spLocks noGrp="1"/>
          </p:cNvSpPr>
          <p:nvPr>
            <p:ph idx="1"/>
          </p:nvPr>
        </p:nvSpPr>
        <p:spPr>
          <a:xfrm>
            <a:off x="851646" y="2074303"/>
            <a:ext cx="10502154" cy="3257550"/>
          </a:xfrm>
        </p:spPr>
        <p:txBody>
          <a:bodyPr/>
          <a:lstStyle/>
          <a:p>
            <a:pPr marL="0" indent="0">
              <a:buNone/>
            </a:pPr>
            <a:r>
              <a:rPr lang="en-GB" sz="1200"/>
              <a:t>Most Executive Directors will show evidence of learning from experience.</a:t>
            </a:r>
          </a:p>
          <a:p>
            <a:pPr marL="0" indent="0">
              <a:buNone/>
            </a:pPr>
            <a:r>
              <a:rPr lang="en-GB" sz="1200"/>
              <a:t>But not all will show that they </a:t>
            </a:r>
            <a:r>
              <a:rPr lang="en-GB" sz="1200" b="1" i="1"/>
              <a:t>bring a learning mindset, </a:t>
            </a:r>
            <a:r>
              <a:rPr lang="en-GB" sz="1200"/>
              <a:t>which is fundamentally about a belief that people can learn, grow and improve, and therefore setbacks are opportunities to learn, and not threats to ones own self image as a competent professional</a:t>
            </a:r>
            <a:r>
              <a:rPr lang="en-GB" sz="1200" i="1"/>
              <a:t>.  </a:t>
            </a:r>
            <a:r>
              <a:rPr lang="en-GB" sz="1200"/>
              <a:t>To determine whether the person you’re assessing demonstrates this competency, consider your evidence of whether this person…..</a:t>
            </a:r>
          </a:p>
          <a:p>
            <a:r>
              <a:rPr lang="en-GB" sz="1200" b="1"/>
              <a:t>Seeks feedback, even when they know it may be uncomfortable to hear</a:t>
            </a:r>
            <a:r>
              <a:rPr lang="en-GB" sz="1200"/>
              <a:t>?  For example, have they actively sought feedback from others, including individuals different to them, and taken it seriously, trying to find the truth in it?</a:t>
            </a:r>
          </a:p>
          <a:p>
            <a:r>
              <a:rPr lang="en-GB" sz="1200" b="1"/>
              <a:t>Reflects honestly and openly on their own contribution to outcomes and apply the lessons</a:t>
            </a:r>
            <a:r>
              <a:rPr lang="en-GB" sz="1200"/>
              <a:t>?</a:t>
            </a:r>
            <a:r>
              <a:rPr lang="en-GB" sz="1200" b="1"/>
              <a:t> </a:t>
            </a:r>
            <a:r>
              <a:rPr lang="en-GB" sz="1200"/>
              <a:t>For example, when reflecting on learnings from past mistakes, do they consider personal development areas, as opposed to blaming external factors beyond their control?</a:t>
            </a:r>
          </a:p>
          <a:p>
            <a:r>
              <a:rPr lang="en-GB" sz="1200" b="1"/>
              <a:t>Helps others learn from experience by bringing a ‘no blame’ mindset</a:t>
            </a:r>
            <a:r>
              <a:rPr lang="en-GB" sz="1200"/>
              <a:t>?</a:t>
            </a:r>
            <a:r>
              <a:rPr lang="en-GB" sz="1200" b="1"/>
              <a:t>  </a:t>
            </a:r>
            <a:r>
              <a:rPr lang="en-GB" sz="1200"/>
              <a:t>For example, are they careful to listen to others and ask for their perspective on what happened and why, rather than jumping into telling them what they did wrong? Do they encourage others to reflect and learn from their experiences on an ongoing basis? </a:t>
            </a:r>
          </a:p>
          <a:p>
            <a:r>
              <a:rPr lang="en-GB" sz="1200" b="1" i="1"/>
              <a:t>Stretch behaviour: Creates a safe environment where people can feel comfortable not knowing all the answers.  </a:t>
            </a:r>
            <a:r>
              <a:rPr lang="en-GB" sz="1200" i="1"/>
              <a:t>For example, do they share mistakes and lessons learnt publicly and positively and admit when they do not have the answers, so others can feel safe to adopt a learning mindset? </a:t>
            </a:r>
          </a:p>
          <a:p>
            <a:endParaRPr lang="en-GB" sz="1200"/>
          </a:p>
        </p:txBody>
      </p:sp>
      <p:sp>
        <p:nvSpPr>
          <p:cNvPr id="5" name="Slide Number Placeholder 4">
            <a:extLst>
              <a:ext uri="{FF2B5EF4-FFF2-40B4-BE49-F238E27FC236}">
                <a16:creationId xmlns:a16="http://schemas.microsoft.com/office/drawing/2014/main" id="{A189576D-9E58-40FF-A92B-732C2CCDDF7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785432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29FB-5020-4664-9699-54F593672A79}"/>
              </a:ext>
            </a:extLst>
          </p:cNvPr>
          <p:cNvSpPr>
            <a:spLocks noGrp="1"/>
          </p:cNvSpPr>
          <p:nvPr>
            <p:ph type="title"/>
          </p:nvPr>
        </p:nvSpPr>
        <p:spPr/>
        <p:txBody>
          <a:bodyPr/>
          <a:lstStyle/>
          <a:p>
            <a:r>
              <a:rPr lang="en-GB"/>
              <a:t>Competencies: Acts from a system’s mindset</a:t>
            </a:r>
          </a:p>
        </p:txBody>
      </p:sp>
      <p:sp>
        <p:nvSpPr>
          <p:cNvPr id="3" name="Content Placeholder 2">
            <a:extLst>
              <a:ext uri="{FF2B5EF4-FFF2-40B4-BE49-F238E27FC236}">
                <a16:creationId xmlns:a16="http://schemas.microsoft.com/office/drawing/2014/main" id="{66659CC8-1BAA-4D37-8D33-C53798C5C37F}"/>
              </a:ext>
            </a:extLst>
          </p:cNvPr>
          <p:cNvSpPr>
            <a:spLocks noGrp="1"/>
          </p:cNvSpPr>
          <p:nvPr>
            <p:ph idx="1"/>
          </p:nvPr>
        </p:nvSpPr>
        <p:spPr>
          <a:xfrm>
            <a:off x="851646" y="2048902"/>
            <a:ext cx="10502154" cy="3818497"/>
          </a:xfrm>
        </p:spPr>
        <p:txBody>
          <a:bodyPr/>
          <a:lstStyle/>
          <a:p>
            <a:pPr marL="0" indent="0">
              <a:buNone/>
            </a:pPr>
            <a:r>
              <a:rPr lang="en-GB" sz="1200"/>
              <a:t>Most Executive Directors will show awareness of the broader healthcare system and how those bodies each contribute to patient and service user care.  </a:t>
            </a:r>
          </a:p>
          <a:p>
            <a:pPr marL="0" indent="0">
              <a:buNone/>
            </a:pPr>
            <a:r>
              <a:rPr lang="en-GB" sz="1200"/>
              <a:t>But not all will show that they </a:t>
            </a:r>
            <a:r>
              <a:rPr lang="en-GB" sz="1200" b="1" i="1"/>
              <a:t>act from a system’s mindset, </a:t>
            </a:r>
            <a:r>
              <a:rPr lang="en-GB" sz="1200"/>
              <a:t>which is fundamentally about recognising the complexity of the system, and using that understanding to successfully navigate through the system and use the strengths of the whole system to provide the best possible service to patients/service users and the broader population</a:t>
            </a:r>
            <a:r>
              <a:rPr lang="en-GB" sz="1200" i="1"/>
              <a:t>.  </a:t>
            </a:r>
            <a:r>
              <a:rPr lang="en-GB" sz="1200"/>
              <a:t>To determine whether the person you’re assessing demonstrates this competency, consider your evidence of whether this person…..</a:t>
            </a:r>
          </a:p>
          <a:p>
            <a:pPr marL="229870" indent="-229870"/>
            <a:r>
              <a:rPr lang="en-GB" sz="1200" b="1"/>
              <a:t>Understands the inter-relationship</a:t>
            </a:r>
            <a:r>
              <a:rPr lang="en-GB" sz="1200" b="1">
                <a:solidFill>
                  <a:srgbClr val="404040"/>
                </a:solidFill>
              </a:rPr>
              <a:t> </a:t>
            </a:r>
            <a:r>
              <a:rPr lang="en-GB" sz="1200" b="1">
                <a:solidFill>
                  <a:schemeClr val="tx1"/>
                </a:solidFill>
              </a:rPr>
              <a:t>between their area and the rest of the system and how each element contributes to patient/service user care</a:t>
            </a:r>
            <a:r>
              <a:rPr lang="en-GB" sz="1200"/>
              <a:t>  For example, when pursuing goals, do they take into account how they might impact other parts of the healthcare system, and their ability to best meet patient/services user needs?</a:t>
            </a:r>
            <a:endParaRPr lang="en-GB" sz="1200" b="1">
              <a:solidFill>
                <a:srgbClr val="FF0000"/>
              </a:solidFill>
            </a:endParaRPr>
          </a:p>
          <a:p>
            <a:pPr marL="229870" indent="-229870"/>
            <a:r>
              <a:rPr lang="en-GB" sz="1200" b="1"/>
              <a:t>Understands how the culture and politics in different parts of the system work</a:t>
            </a:r>
            <a:r>
              <a:rPr lang="en-GB" sz="1200"/>
              <a:t>? For example, when building support for an idea, do they show an understanding of the ‘unwritten rules’ of how decisions are made in different organisations?  Are they aware of perspectives and voices which have been marginalised in the past, and how that might impact people’s views and biases today?</a:t>
            </a:r>
          </a:p>
          <a:p>
            <a:pPr marL="229870" indent="-229870"/>
            <a:r>
              <a:rPr lang="en-GB" sz="1200" b="1"/>
              <a:t>Considers the different perspectives of all in the system and uses that insight to best meet service user needs</a:t>
            </a:r>
            <a:r>
              <a:rPr lang="en-GB" sz="1200"/>
              <a:t>?  For example, when shaping plans on what to do and how to engage others, do they consider the differing purpose, role, agenda and needs of groups such as patients, services users, carers, GPs, Trusts, Local authorities, voluntary organisations to help align them towards patient needs?</a:t>
            </a:r>
          </a:p>
          <a:p>
            <a:pPr marL="229870" indent="-229870"/>
            <a:r>
              <a:rPr lang="en-GB" sz="1200" b="1" i="1"/>
              <a:t>Stretch behaviour: Balances the needs of different stakeholder groups, and takes the decisions which are best for the patient/ service user/population of a place as a whole, even if it is not what is in the interest of their own area</a:t>
            </a:r>
            <a:r>
              <a:rPr lang="en-GB" sz="1200" i="1"/>
              <a:t>?  For example, do they give up budget or control over a particular area to support delivery of a service in another area that better meets patient/service user/population needs?</a:t>
            </a:r>
            <a:endParaRPr lang="en-GB" sz="1200"/>
          </a:p>
          <a:p>
            <a:endParaRPr lang="en-GB" sz="1200"/>
          </a:p>
        </p:txBody>
      </p:sp>
      <p:sp>
        <p:nvSpPr>
          <p:cNvPr id="5" name="Slide Number Placeholder 4">
            <a:extLst>
              <a:ext uri="{FF2B5EF4-FFF2-40B4-BE49-F238E27FC236}">
                <a16:creationId xmlns:a16="http://schemas.microsoft.com/office/drawing/2014/main" id="{0427C338-CD76-4D49-B9A8-E4368D94CB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02845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8EF234-C97B-4F74-A493-17B006B7D97C}"/>
              </a:ext>
            </a:extLst>
          </p:cNvPr>
          <p:cNvSpPr>
            <a:spLocks noGrp="1"/>
          </p:cNvSpPr>
          <p:nvPr>
            <p:ph idx="1"/>
          </p:nvPr>
        </p:nvSpPr>
        <p:spPr>
          <a:xfrm>
            <a:off x="844922" y="1639568"/>
            <a:ext cx="10502155" cy="4707966"/>
          </a:xfrm>
        </p:spPr>
        <p:txBody>
          <a:bodyPr/>
          <a:lstStyle/>
          <a:p>
            <a:pPr fontAlgn="base"/>
            <a:r>
              <a:rPr lang="en-GB" sz="1500" dirty="0"/>
              <a:t>The South West Regional Talent Board (RTB) is the body created to drive a fresh approach to talent management in the NHS, Chaired by Ann James, Chief Executive at University Hospitals Plymouth NHS Trust. The RTB consists of senior representatives from organisations across the region, including providers, commissioners, NHS England and NHS Improvement, Health Education England and the NHS Leadership Academy. </a:t>
            </a:r>
            <a:r>
              <a:rPr lang="en-US" sz="1500" dirty="0"/>
              <a:t>​</a:t>
            </a:r>
          </a:p>
          <a:p>
            <a:pPr fontAlgn="base"/>
            <a:r>
              <a:rPr lang="en-US" sz="1500" dirty="0"/>
              <a:t>Regional Talent Boards are now being established across the country to create a Talent Pool accessible by all.</a:t>
            </a:r>
          </a:p>
          <a:p>
            <a:pPr fontAlgn="base"/>
            <a:r>
              <a:rPr lang="en-GB" sz="1500" dirty="0"/>
              <a:t>Chief Executive/Accountable Officers will already be aware of the work being done to ensure that talent management across our region is more strategic and effective, and the NHS has the leadership capacity it needs for the future. </a:t>
            </a:r>
            <a:r>
              <a:rPr lang="en-US" sz="1500" dirty="0"/>
              <a:t>​</a:t>
            </a:r>
          </a:p>
          <a:p>
            <a:pPr fontAlgn="base"/>
            <a:r>
              <a:rPr lang="en-GB" sz="1500" dirty="0">
                <a:solidFill>
                  <a:schemeClr val="tx1"/>
                </a:solidFill>
              </a:rPr>
              <a:t>The focus of the South West RTB in 2019/20 is to establish an approach and start to populate a talent pool of ‘ready now’ aspirant directors for the South West, to support Board level succession planning and deployment across the region. This will initially be for those looking to move into roles in provider, commissioner, or system settings, and later will be expanded to include the wider health and care sector.</a:t>
            </a:r>
          </a:p>
          <a:p>
            <a:pPr fontAlgn="base"/>
            <a:r>
              <a:rPr lang="en-GB" sz="1500" dirty="0">
                <a:solidFill>
                  <a:schemeClr val="tx1"/>
                </a:solidFill>
              </a:rPr>
              <a:t>The South West RTB agreed that the ‘ready now’ pool should be formed through adopting a workforce and succession planning approach; using historic and predicted vacancy data based on future need. Therefore, we will identify and phase professional group Assessment Centres to create a pool that has the potential to fill future key Board level posts.</a:t>
            </a:r>
          </a:p>
          <a:p>
            <a:pPr fontAlgn="base"/>
            <a:r>
              <a:rPr lang="en-GB" sz="1500" dirty="0"/>
              <a:t>To enter the talent pool ‘ready now’ aspirant directors will be nominated by organisations and undergo a readiness assessment via an assessment centre. Once in the talent pool they will be more visible across the region and will be proactively matched with Board/Governing Body vacancies and the organisations recruitment process. Thereby providing a talent pool for succession planning, reducing the length of time to fill key vacancies and reducing the expenditure on external recruitment agencies that historically supports this process, in the absence of anything else. </a:t>
            </a:r>
          </a:p>
        </p:txBody>
      </p:sp>
      <p:sp>
        <p:nvSpPr>
          <p:cNvPr id="2" name="Slide Number Placeholder 1">
            <a:extLst>
              <a:ext uri="{FF2B5EF4-FFF2-40B4-BE49-F238E27FC236}">
                <a16:creationId xmlns:a16="http://schemas.microsoft.com/office/drawing/2014/main" id="{C8215AD0-E5A0-4186-A290-DF82D9C9551F}"/>
              </a:ext>
            </a:extLst>
          </p:cNvPr>
          <p:cNvSpPr>
            <a:spLocks noGrp="1"/>
          </p:cNvSpPr>
          <p:nvPr>
            <p:ph type="sldNum" sz="quarter" idx="12"/>
          </p:nvPr>
        </p:nvSpPr>
        <p:spPr/>
        <p:txBody>
          <a:bodyPr/>
          <a:lstStyle/>
          <a:p>
            <a:fld id="{038ADB5E-7B1C-754E-B077-42405214C7C1}" type="slidenum">
              <a:rPr lang="en-US" smtClean="0"/>
              <a:pPr/>
              <a:t>4</a:t>
            </a:fld>
            <a:endParaRPr lang="en-US"/>
          </a:p>
        </p:txBody>
      </p:sp>
      <p:sp>
        <p:nvSpPr>
          <p:cNvPr id="4" name="Title 1">
            <a:extLst>
              <a:ext uri="{FF2B5EF4-FFF2-40B4-BE49-F238E27FC236}">
                <a16:creationId xmlns:a16="http://schemas.microsoft.com/office/drawing/2014/main" id="{F77D5162-C168-4CC6-91E4-42C990978CF5}"/>
              </a:ext>
            </a:extLst>
          </p:cNvPr>
          <p:cNvSpPr>
            <a:spLocks noGrp="1"/>
          </p:cNvSpPr>
          <p:nvPr>
            <p:ph type="title"/>
          </p:nvPr>
        </p:nvSpPr>
        <p:spPr>
          <a:xfrm>
            <a:off x="844922" y="1156205"/>
            <a:ext cx="10502155" cy="429452"/>
          </a:xfrm>
        </p:spPr>
        <p:txBody>
          <a:bodyPr/>
          <a:lstStyle/>
          <a:p>
            <a:r>
              <a:rPr lang="en-GB" sz="2400" dirty="0"/>
              <a:t>Introduction</a:t>
            </a:r>
            <a:br>
              <a:rPr lang="en-GB" sz="2400" dirty="0"/>
            </a:br>
            <a:br>
              <a:rPr lang="en-GB" sz="2400" dirty="0"/>
            </a:br>
            <a:endParaRPr lang="en-GB" sz="2400" dirty="0"/>
          </a:p>
        </p:txBody>
      </p:sp>
    </p:spTree>
    <p:extLst>
      <p:ext uri="{BB962C8B-B14F-4D97-AF65-F5344CB8AC3E}">
        <p14:creationId xmlns:p14="http://schemas.microsoft.com/office/powerpoint/2010/main" val="17805807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73BD1-3638-4946-965B-6789CB57D482}"/>
              </a:ext>
            </a:extLst>
          </p:cNvPr>
          <p:cNvSpPr>
            <a:spLocks noGrp="1"/>
          </p:cNvSpPr>
          <p:nvPr>
            <p:ph type="title"/>
          </p:nvPr>
        </p:nvSpPr>
        <p:spPr/>
        <p:txBody>
          <a:bodyPr/>
          <a:lstStyle/>
          <a:p>
            <a:r>
              <a:rPr lang="en-GB"/>
              <a:t>Competencies: Finds new solutions</a:t>
            </a:r>
          </a:p>
        </p:txBody>
      </p:sp>
      <p:sp>
        <p:nvSpPr>
          <p:cNvPr id="3" name="Content Placeholder 2">
            <a:extLst>
              <a:ext uri="{FF2B5EF4-FFF2-40B4-BE49-F238E27FC236}">
                <a16:creationId xmlns:a16="http://schemas.microsoft.com/office/drawing/2014/main" id="{75B52F65-1D83-4939-AD98-8957B3B06F09}"/>
              </a:ext>
            </a:extLst>
          </p:cNvPr>
          <p:cNvSpPr>
            <a:spLocks noGrp="1"/>
          </p:cNvSpPr>
          <p:nvPr>
            <p:ph idx="1"/>
          </p:nvPr>
        </p:nvSpPr>
        <p:spPr>
          <a:xfrm>
            <a:off x="851646" y="2061603"/>
            <a:ext cx="10502154" cy="3257550"/>
          </a:xfrm>
        </p:spPr>
        <p:txBody>
          <a:bodyPr/>
          <a:lstStyle/>
          <a:p>
            <a:pPr marL="0" indent="0">
              <a:buNone/>
            </a:pPr>
            <a:r>
              <a:rPr lang="en-GB" sz="1200"/>
              <a:t>Most Executive Directors will show evidence of resolving issues and solving problems by applying solutions they’ve seen work before.  </a:t>
            </a:r>
          </a:p>
          <a:p>
            <a:pPr marL="0" indent="0">
              <a:buNone/>
            </a:pPr>
            <a:r>
              <a:rPr lang="en-GB" sz="1200"/>
              <a:t>But not all will show that they </a:t>
            </a:r>
            <a:r>
              <a:rPr lang="en-GB" sz="1200" b="1" i="1"/>
              <a:t>find new solutions, </a:t>
            </a:r>
            <a:r>
              <a:rPr lang="en-GB" sz="1200"/>
              <a:t>which is fundamentally about bringing new insights and thinking to the table</a:t>
            </a:r>
            <a:r>
              <a:rPr lang="en-GB" sz="1200" i="1"/>
              <a:t>.  </a:t>
            </a:r>
            <a:r>
              <a:rPr lang="en-GB" sz="1200"/>
              <a:t>To determine whether the person you’re assessing demonstrates this competency, consider your evidence of whether this person…..</a:t>
            </a:r>
          </a:p>
          <a:p>
            <a:r>
              <a:rPr lang="en-GB" sz="1200" b="1"/>
              <a:t>Brings diverse perspectives to challenge the status quo – and their own assumptions</a:t>
            </a:r>
            <a:r>
              <a:rPr lang="en-GB" sz="1200"/>
              <a:t>.  For example, do they ask ‘What are we trying to achieve here?  Is the way we’ve always done it really the best way to do it now? Is there an easier and faster way to support patient care?’ Do they invite diverse perspectives and external benchmarking to challenge conventional thinking and prevailing norms?</a:t>
            </a:r>
          </a:p>
          <a:p>
            <a:r>
              <a:rPr lang="en-GB" sz="1200" b="1"/>
              <a:t>Makes connections that aren’t obvious but that lead to new solutions</a:t>
            </a:r>
            <a:r>
              <a:rPr lang="en-GB" sz="1200"/>
              <a:t>.  For example, do they see connections between different data points, such as data on changing patient/service user behaviour, and new policies? </a:t>
            </a:r>
          </a:p>
          <a:p>
            <a:r>
              <a:rPr lang="en-GB" sz="1200" b="1"/>
              <a:t>Makes complex issues simple by getting to the heart of the issue </a:t>
            </a:r>
            <a:r>
              <a:rPr lang="en-GB" sz="1200"/>
              <a:t>so that new solutions can be found.  For example, when sharing their thinking behind key decisions, do they use key principles to simplify the issue such as ‘When I’m looking at how to drive efficiency in the structure, I start from thinking through the structure we need to support patient/service user care, rather than starting from what we have at the moment.’</a:t>
            </a:r>
          </a:p>
          <a:p>
            <a:r>
              <a:rPr lang="en-GB" sz="1200" b="1" i="1"/>
              <a:t>Stretch behaviour: Fundamentally re-thinks how to deliver services </a:t>
            </a:r>
            <a:r>
              <a:rPr lang="en-GB" sz="1200" i="1"/>
              <a:t>in ways that enables the NHS to improve outcomes with limited resources. For example, rather than trying to treat a long term condition with a health service they look to prevent it by improving housing conditions.  </a:t>
            </a:r>
          </a:p>
          <a:p>
            <a:endParaRPr lang="en-GB" sz="1200"/>
          </a:p>
        </p:txBody>
      </p:sp>
      <p:sp>
        <p:nvSpPr>
          <p:cNvPr id="5" name="Slide Number Placeholder 4">
            <a:extLst>
              <a:ext uri="{FF2B5EF4-FFF2-40B4-BE49-F238E27FC236}">
                <a16:creationId xmlns:a16="http://schemas.microsoft.com/office/drawing/2014/main" id="{1FDB18FD-C2F8-4520-BEB7-DD369DD97E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510531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9B2AD-7375-43E5-98C9-8ADC31D39DF1}"/>
              </a:ext>
            </a:extLst>
          </p:cNvPr>
          <p:cNvSpPr>
            <a:spLocks noGrp="1"/>
          </p:cNvSpPr>
          <p:nvPr>
            <p:ph type="title"/>
          </p:nvPr>
        </p:nvSpPr>
        <p:spPr/>
        <p:txBody>
          <a:bodyPr/>
          <a:lstStyle/>
          <a:p>
            <a:r>
              <a:rPr lang="en-GB"/>
              <a:t>Competencies: Develops people</a:t>
            </a:r>
          </a:p>
        </p:txBody>
      </p:sp>
      <p:sp>
        <p:nvSpPr>
          <p:cNvPr id="3" name="Content Placeholder 2">
            <a:extLst>
              <a:ext uri="{FF2B5EF4-FFF2-40B4-BE49-F238E27FC236}">
                <a16:creationId xmlns:a16="http://schemas.microsoft.com/office/drawing/2014/main" id="{1D0B129B-2433-41D6-89E2-F69054255388}"/>
              </a:ext>
            </a:extLst>
          </p:cNvPr>
          <p:cNvSpPr>
            <a:spLocks noGrp="1"/>
          </p:cNvSpPr>
          <p:nvPr>
            <p:ph idx="1"/>
          </p:nvPr>
        </p:nvSpPr>
        <p:spPr>
          <a:xfrm>
            <a:off x="851646" y="1998103"/>
            <a:ext cx="10502154" cy="3257550"/>
          </a:xfrm>
        </p:spPr>
        <p:txBody>
          <a:bodyPr/>
          <a:lstStyle/>
          <a:p>
            <a:pPr marL="0" indent="0">
              <a:buNone/>
            </a:pPr>
            <a:r>
              <a:rPr lang="en-GB" sz="1200"/>
              <a:t>Most Executive Directors will show evidence of providing feedback when outcomes from team members are not up to the standard required.</a:t>
            </a:r>
          </a:p>
          <a:p>
            <a:pPr marL="0" indent="0">
              <a:buNone/>
            </a:pPr>
            <a:r>
              <a:rPr lang="en-GB" sz="1200"/>
              <a:t>But not all will show that they </a:t>
            </a:r>
            <a:r>
              <a:rPr lang="en-GB" sz="1200" b="1" i="1"/>
              <a:t>develop people, </a:t>
            </a:r>
            <a:r>
              <a:rPr lang="en-GB" sz="1200"/>
              <a:t>which is fundamentally about spotting potential – regardless of background – and nurturing it</a:t>
            </a:r>
            <a:r>
              <a:rPr lang="en-GB" sz="1200" i="1"/>
              <a:t>.  </a:t>
            </a:r>
            <a:r>
              <a:rPr lang="en-GB" sz="1200"/>
              <a:t>To determine whether the person you’re assessing demonstrates this competency, consider your evidence of whether this person…..</a:t>
            </a:r>
          </a:p>
          <a:p>
            <a:r>
              <a:rPr lang="en-GB" sz="1200" b="1"/>
              <a:t>Understands and seeks to develop the strengths and development needs of a diverse range of individuals in their team</a:t>
            </a:r>
            <a:r>
              <a:rPr lang="en-GB" sz="1200"/>
              <a:t>?</a:t>
            </a:r>
            <a:r>
              <a:rPr lang="en-GB" sz="1200" b="1"/>
              <a:t> </a:t>
            </a:r>
            <a:r>
              <a:rPr lang="en-GB" sz="1200"/>
              <a:t>For example, do they provide regular feedback on both strengths and development areas, regarding both performance and behaviours?  Do they invest in the development of others based on potential, regardless of whether they have similar backgrounds or mindsets?</a:t>
            </a:r>
            <a:endParaRPr lang="en-GB" sz="1200" b="1"/>
          </a:p>
          <a:p>
            <a:r>
              <a:rPr lang="en-GB" sz="1200" b="1"/>
              <a:t>Spots potential, explores the career aspirations and shapes development activities to support people to achieve their goals</a:t>
            </a:r>
            <a:r>
              <a:rPr lang="en-GB" sz="1200"/>
              <a:t>?</a:t>
            </a:r>
            <a:r>
              <a:rPr lang="en-GB" sz="1200" b="1"/>
              <a:t> </a:t>
            </a:r>
            <a:r>
              <a:rPr lang="en-GB" sz="1200"/>
              <a:t>For example, do they know who in their team wants to progress, and in what direction?  Do they provide feedback and developmental experiences to help them prepare for the next move? Have they seen someone with potential who others overlooked, perhaps because they didn’t ‘fit the mould’ of a typical person in that role in the NHS, and champion that person’s career?</a:t>
            </a:r>
            <a:endParaRPr lang="en-GB" sz="1200" b="1"/>
          </a:p>
          <a:p>
            <a:r>
              <a:rPr lang="en-GB" sz="1200" b="1"/>
              <a:t>Identifies capability gaps in the tea</a:t>
            </a:r>
            <a:r>
              <a:rPr lang="en-GB" sz="1200" b="1">
                <a:solidFill>
                  <a:schemeClr val="tx1"/>
                </a:solidFill>
              </a:rPr>
              <a:t>m/function </a:t>
            </a:r>
            <a:r>
              <a:rPr lang="en-GB" sz="1200" b="1"/>
              <a:t>and seeks to close the gap</a:t>
            </a:r>
            <a:r>
              <a:rPr lang="en-GB" sz="1200"/>
              <a:t>?  For example, do they look ahead to predict what work the team/function will need to deliver in future, and identify key skills which will need to be built?  Do they ensure the skills within the team complement each other to deliver results?</a:t>
            </a:r>
          </a:p>
          <a:p>
            <a:r>
              <a:rPr lang="en-GB" sz="1200" b="1" i="1"/>
              <a:t>Stretch behaviour: Challenges themselves and others to ensure diverse talent is being managed at all levels of the organisation?</a:t>
            </a:r>
            <a:r>
              <a:rPr lang="en-GB" sz="1200" i="1"/>
              <a:t> For example, do they look beyond their own team, to how talent is being managed across the organisation, and invest in actively supporting and setting up talent management systems which ensure diverse talent at all levels is recognised and nurtured?</a:t>
            </a:r>
            <a:endParaRPr lang="en-GB" sz="1200" i="1">
              <a:solidFill>
                <a:srgbClr val="FF0000"/>
              </a:solidFill>
            </a:endParaRPr>
          </a:p>
          <a:p>
            <a:endParaRPr lang="en-GB" sz="1200"/>
          </a:p>
        </p:txBody>
      </p:sp>
      <p:sp>
        <p:nvSpPr>
          <p:cNvPr id="5" name="Slide Number Placeholder 4">
            <a:extLst>
              <a:ext uri="{FF2B5EF4-FFF2-40B4-BE49-F238E27FC236}">
                <a16:creationId xmlns:a16="http://schemas.microsoft.com/office/drawing/2014/main" id="{CBA44D8F-3817-4B80-AE98-4DE228ABC7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16333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EAA-2A34-487A-9647-F2D0060B26A4}"/>
              </a:ext>
            </a:extLst>
          </p:cNvPr>
          <p:cNvSpPr>
            <a:spLocks noGrp="1"/>
          </p:cNvSpPr>
          <p:nvPr>
            <p:ph type="title"/>
          </p:nvPr>
        </p:nvSpPr>
        <p:spPr/>
        <p:txBody>
          <a:bodyPr/>
          <a:lstStyle/>
          <a:p>
            <a:r>
              <a:rPr lang="en-GB"/>
              <a:t>Competencies: Creates a culture of inclusion</a:t>
            </a:r>
          </a:p>
        </p:txBody>
      </p:sp>
      <p:sp>
        <p:nvSpPr>
          <p:cNvPr id="3" name="Content Placeholder 2">
            <a:extLst>
              <a:ext uri="{FF2B5EF4-FFF2-40B4-BE49-F238E27FC236}">
                <a16:creationId xmlns:a16="http://schemas.microsoft.com/office/drawing/2014/main" id="{ED76ECC4-B819-4295-A2F4-63D6DCA9B1B3}"/>
              </a:ext>
            </a:extLst>
          </p:cNvPr>
          <p:cNvSpPr>
            <a:spLocks noGrp="1"/>
          </p:cNvSpPr>
          <p:nvPr>
            <p:ph idx="1"/>
          </p:nvPr>
        </p:nvSpPr>
        <p:spPr>
          <a:xfrm>
            <a:off x="851646" y="2074303"/>
            <a:ext cx="10502154" cy="3257550"/>
          </a:xfrm>
        </p:spPr>
        <p:txBody>
          <a:bodyPr/>
          <a:lstStyle/>
          <a:p>
            <a:pPr marL="0" indent="0">
              <a:buNone/>
            </a:pPr>
            <a:r>
              <a:rPr lang="en-GB" sz="1200"/>
              <a:t>Most Executive Directors will show evidence of understanding, intellectually, why inclusion is important to patients and user outcomes.</a:t>
            </a:r>
          </a:p>
          <a:p>
            <a:pPr marL="0" indent="0">
              <a:buNone/>
            </a:pPr>
            <a:r>
              <a:rPr lang="en-GB" sz="1200"/>
              <a:t>But not all will show that they </a:t>
            </a:r>
            <a:r>
              <a:rPr lang="en-GB" sz="1200" b="1" i="1"/>
              <a:t>create a culture of inclusion, </a:t>
            </a:r>
            <a:r>
              <a:rPr lang="en-GB" sz="1200"/>
              <a:t>which is fundamentally about not just role modelling inclusion, but also creating a climate in which all participants feel valued and a sense of belongingness, in which diverse perspectives are appreciated by all, and in which ultimately all are able to contribute to their fullest potential. To determine whether the person you’re assessing demonstrates this competency, consider your evidence of whether this person…..</a:t>
            </a:r>
          </a:p>
          <a:p>
            <a:r>
              <a:rPr lang="en-GB" sz="1200" b="1"/>
              <a:t>Has a deep seated conviction that they can’t achieve their personal goals without creating an inclusive culture?  </a:t>
            </a:r>
            <a:r>
              <a:rPr lang="en-GB" sz="1200"/>
              <a:t>For example, if their personal mission is to ensure the best possible patient care, they may have a conviction that patient care starts with really listening to patients, and that only happens when there is a culture of listening and respect across the entire organisation. </a:t>
            </a:r>
          </a:p>
          <a:p>
            <a:r>
              <a:rPr lang="en-GB" sz="1200" b="1"/>
              <a:t>Gives feedback in a non judgmental way to people who are not demonstrating inclusive behaviour?  </a:t>
            </a:r>
            <a:r>
              <a:rPr lang="en-GB" sz="1200"/>
              <a:t>For example, have they spoken with a clinician who they’ve seen be dismissive of anothers’ views, and helped them realise that the impact of their behaviour is that those around them are less likely to really listen to patients?</a:t>
            </a:r>
          </a:p>
          <a:p>
            <a:r>
              <a:rPr lang="en-GB" sz="1200" b="1"/>
              <a:t>Creates an enabling environment in which it is easier for people to behave in an inclusive way? </a:t>
            </a:r>
            <a:r>
              <a:rPr lang="en-GB" sz="1200"/>
              <a:t> For example, do they ensure that diverse voices are at the table for key decisions, and that sufficient time is given in the agenda for a robust debate, and for exploration of different viewpoints? </a:t>
            </a:r>
          </a:p>
          <a:p>
            <a:r>
              <a:rPr lang="en-GB" sz="1200" b="1" i="1"/>
              <a:t>Stretch behaviour: Initiates, enacts and champions creating a culture of inclusion across the system, outside of their own area.  </a:t>
            </a:r>
            <a:r>
              <a:rPr lang="en-GB" sz="1200" i="1"/>
              <a:t>For example, do they work to persuade colleagues across the system that system goals can only be met in an inclusive environment?  Do they work to create an enabling environment across the system?</a:t>
            </a:r>
          </a:p>
          <a:p>
            <a:endParaRPr lang="en-GB" sz="1200"/>
          </a:p>
          <a:p>
            <a:endParaRPr lang="en-GB" sz="1200"/>
          </a:p>
        </p:txBody>
      </p:sp>
      <p:sp>
        <p:nvSpPr>
          <p:cNvPr id="5" name="Slide Number Placeholder 4">
            <a:extLst>
              <a:ext uri="{FF2B5EF4-FFF2-40B4-BE49-F238E27FC236}">
                <a16:creationId xmlns:a16="http://schemas.microsoft.com/office/drawing/2014/main" id="{07A320D0-C980-4633-8937-3D847F84F69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8009789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E6AB-DFBF-4551-A59C-EF0527AA9E8B}"/>
              </a:ext>
            </a:extLst>
          </p:cNvPr>
          <p:cNvSpPr>
            <a:spLocks noGrp="1"/>
          </p:cNvSpPr>
          <p:nvPr>
            <p:ph type="title"/>
          </p:nvPr>
        </p:nvSpPr>
        <p:spPr>
          <a:xfrm>
            <a:off x="851646" y="1227465"/>
            <a:ext cx="10502154" cy="452432"/>
          </a:xfrm>
        </p:spPr>
        <p:txBody>
          <a:bodyPr/>
          <a:lstStyle/>
          <a:p>
            <a:r>
              <a:rPr lang="en-GB"/>
              <a:t>Experiences</a:t>
            </a:r>
          </a:p>
        </p:txBody>
      </p:sp>
      <p:sp>
        <p:nvSpPr>
          <p:cNvPr id="3" name="Content Placeholder 2">
            <a:extLst>
              <a:ext uri="{FF2B5EF4-FFF2-40B4-BE49-F238E27FC236}">
                <a16:creationId xmlns:a16="http://schemas.microsoft.com/office/drawing/2014/main" id="{063BE685-637E-4DC1-AE56-3760123FCBE8}"/>
              </a:ext>
            </a:extLst>
          </p:cNvPr>
          <p:cNvSpPr>
            <a:spLocks noGrp="1"/>
          </p:cNvSpPr>
          <p:nvPr>
            <p:ph idx="1"/>
          </p:nvPr>
        </p:nvSpPr>
        <p:spPr>
          <a:xfrm>
            <a:off x="851646" y="1706908"/>
            <a:ext cx="10845054" cy="4925924"/>
          </a:xfrm>
        </p:spPr>
        <p:txBody>
          <a:bodyPr numCol="1"/>
          <a:lstStyle/>
          <a:p>
            <a:pPr marL="0" indent="0">
              <a:spcAft>
                <a:spcPts val="600"/>
              </a:spcAft>
              <a:buNone/>
            </a:pPr>
            <a:r>
              <a:rPr lang="en-GB" sz="1400" b="1">
                <a:solidFill>
                  <a:schemeClr val="accent6"/>
                </a:solidFill>
              </a:rPr>
              <a:t>Each of the below experiences have been shown to be important for developing the skills and capabilities required to excel in an Executive Director role.  More than one item from the list below may be covered in a single role or career experience.  For example, experience of ‘Driving change and delivering tangible results’ may also involve ‘Managing poor performance’ and ‘Leading leaders and engaging the workforce’.</a:t>
            </a:r>
          </a:p>
          <a:p>
            <a:pPr>
              <a:spcAft>
                <a:spcPts val="600"/>
              </a:spcAft>
            </a:pPr>
            <a:r>
              <a:rPr lang="en-GB" sz="1200" b="1">
                <a:solidFill>
                  <a:schemeClr val="tx1"/>
                </a:solidFill>
              </a:rPr>
              <a:t>Experience of delivering end to end change in a service or function with scale and complexity:</a:t>
            </a:r>
            <a:r>
              <a:rPr lang="en-GB" sz="1200">
                <a:solidFill>
                  <a:schemeClr val="tx1"/>
                </a:solidFill>
              </a:rPr>
              <a:t>  Experience of having led fundamental transformation or organisational development with evidence of tangible results: For example, leading the set-up of a new function, leading changes to an end to end process to improve results. </a:t>
            </a:r>
          </a:p>
          <a:p>
            <a:pPr>
              <a:spcAft>
                <a:spcPts val="600"/>
              </a:spcAft>
            </a:pPr>
            <a:r>
              <a:rPr lang="en-GB" sz="1200" b="1">
                <a:solidFill>
                  <a:schemeClr val="tx1"/>
                </a:solidFill>
              </a:rPr>
              <a:t>Engaging external stakeholders:  </a:t>
            </a:r>
            <a:r>
              <a:rPr lang="en-GB" sz="1200">
                <a:solidFill>
                  <a:schemeClr val="tx1"/>
                </a:solidFill>
              </a:rPr>
              <a:t>Experience of delivering on a programme or other activity which required the individual to report to a Board, National bodies, and / or regulators. </a:t>
            </a:r>
          </a:p>
          <a:p>
            <a:pPr>
              <a:spcAft>
                <a:spcPts val="600"/>
              </a:spcAft>
            </a:pPr>
            <a:r>
              <a:rPr lang="en-GB" sz="1200" b="1">
                <a:solidFill>
                  <a:schemeClr val="tx1"/>
                </a:solidFill>
              </a:rPr>
              <a:t>Breadth of experience: </a:t>
            </a:r>
            <a:r>
              <a:rPr lang="en-GB" sz="1200">
                <a:solidFill>
                  <a:schemeClr val="tx1"/>
                </a:solidFill>
              </a:rPr>
              <a:t> Experience of working in multiple functions or across commissioner / provider organisations, having worked for different organisations or significant system level working. </a:t>
            </a:r>
          </a:p>
          <a:p>
            <a:pPr>
              <a:spcAft>
                <a:spcPts val="600"/>
              </a:spcAft>
            </a:pPr>
            <a:r>
              <a:rPr lang="en-GB" sz="1200" b="1">
                <a:solidFill>
                  <a:schemeClr val="tx1"/>
                </a:solidFill>
              </a:rPr>
              <a:t>Managed budgets: </a:t>
            </a:r>
            <a:r>
              <a:rPr lang="en-GB" sz="1200">
                <a:solidFill>
                  <a:schemeClr val="tx1"/>
                </a:solidFill>
              </a:rPr>
              <a:t> Experience of managing a budget, carrying the weight of the responsibility and the ability to ensure the whole adds up.  </a:t>
            </a:r>
          </a:p>
          <a:p>
            <a:pPr>
              <a:spcAft>
                <a:spcPts val="600"/>
              </a:spcAft>
            </a:pPr>
            <a:r>
              <a:rPr lang="en-GB" sz="1200" b="1">
                <a:solidFill>
                  <a:schemeClr val="tx1"/>
                </a:solidFill>
                <a:cs typeface="Arial"/>
              </a:rPr>
              <a:t>Leading multiple teams/ leading individuals that manage complex service areas:</a:t>
            </a:r>
            <a:r>
              <a:rPr lang="en-GB" sz="1200">
                <a:solidFill>
                  <a:schemeClr val="tx1"/>
                </a:solidFill>
                <a:cs typeface="Arial"/>
              </a:rPr>
              <a:t>  This may be through the direct management of multiple teams or through providing leadership (if not direct management) and engaging the workforce across a multiple groups/teams. </a:t>
            </a:r>
          </a:p>
          <a:p>
            <a:pPr>
              <a:spcAft>
                <a:spcPts val="600"/>
              </a:spcAft>
            </a:pPr>
            <a:r>
              <a:rPr lang="en-GB" sz="1200" b="1">
                <a:solidFill>
                  <a:schemeClr val="tx1"/>
                </a:solidFill>
              </a:rPr>
              <a:t>Experience of delivering performance improvement in a service or function: </a:t>
            </a:r>
            <a:r>
              <a:rPr lang="en-GB" sz="1200">
                <a:solidFill>
                  <a:schemeClr val="tx1"/>
                </a:solidFill>
              </a:rPr>
              <a:t>Experience of having turned around an underperforming service or function to deliver improvement of patient/service user outcomes.</a:t>
            </a:r>
          </a:p>
          <a:p>
            <a:pPr>
              <a:spcAft>
                <a:spcPts val="600"/>
              </a:spcAft>
            </a:pPr>
            <a:r>
              <a:rPr lang="en-GB" sz="1200" b="1">
                <a:solidFill>
                  <a:schemeClr val="tx1"/>
                </a:solidFill>
              </a:rPr>
              <a:t>Building a more inclusive and compassionate culture:</a:t>
            </a:r>
            <a:r>
              <a:rPr lang="en-GB" sz="1200">
                <a:solidFill>
                  <a:schemeClr val="tx1"/>
                </a:solidFill>
              </a:rPr>
              <a:t>  Experience of having led or collaborated in work to improve diversity and create an inclusive, compassionate culture which is also focussed on learning not blame.</a:t>
            </a:r>
          </a:p>
          <a:p>
            <a:endParaRPr lang="en-GB" sz="1000"/>
          </a:p>
        </p:txBody>
      </p:sp>
      <p:sp>
        <p:nvSpPr>
          <p:cNvPr id="5" name="Slide Number Placeholder 4">
            <a:extLst>
              <a:ext uri="{FF2B5EF4-FFF2-40B4-BE49-F238E27FC236}">
                <a16:creationId xmlns:a16="http://schemas.microsoft.com/office/drawing/2014/main" id="{1D5E42AD-4637-462B-9707-B3C0A58889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079290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6D5A-41E2-49FA-8840-587328F7082B}"/>
              </a:ext>
            </a:extLst>
          </p:cNvPr>
          <p:cNvSpPr>
            <a:spLocks noGrp="1"/>
          </p:cNvSpPr>
          <p:nvPr>
            <p:ph type="title"/>
          </p:nvPr>
        </p:nvSpPr>
        <p:spPr/>
        <p:txBody>
          <a:bodyPr/>
          <a:lstStyle/>
          <a:p>
            <a:r>
              <a:rPr lang="en-GB"/>
              <a:t>Traits</a:t>
            </a:r>
          </a:p>
        </p:txBody>
      </p:sp>
      <p:sp>
        <p:nvSpPr>
          <p:cNvPr id="3" name="Content Placeholder 2">
            <a:extLst>
              <a:ext uri="{FF2B5EF4-FFF2-40B4-BE49-F238E27FC236}">
                <a16:creationId xmlns:a16="http://schemas.microsoft.com/office/drawing/2014/main" id="{198CD3E7-FBAE-4CD9-923B-51C4980F7A72}"/>
              </a:ext>
            </a:extLst>
          </p:cNvPr>
          <p:cNvSpPr>
            <a:spLocks noGrp="1"/>
          </p:cNvSpPr>
          <p:nvPr>
            <p:ph idx="1"/>
          </p:nvPr>
        </p:nvSpPr>
        <p:spPr>
          <a:xfrm>
            <a:off x="851646" y="2736281"/>
            <a:ext cx="10502154" cy="3257550"/>
          </a:xfrm>
        </p:spPr>
        <p:txBody>
          <a:bodyPr/>
          <a:lstStyle/>
          <a:p>
            <a:pPr marL="0" indent="0">
              <a:buNone/>
            </a:pPr>
            <a:r>
              <a:rPr lang="en-US" sz="1200" b="1">
                <a:solidFill>
                  <a:srgbClr val="008E40"/>
                </a:solidFill>
              </a:rPr>
              <a:t>The high performing Executive Directors of today are supported by the following traits …</a:t>
            </a:r>
          </a:p>
          <a:p>
            <a:r>
              <a:rPr lang="en-US" sz="1200"/>
              <a:t>Decisive and action orientated. High stamina, likes getting things done, makes quick decisions even when information is short, is willing to take calculated risks and enjoys a fast pace of work.</a:t>
            </a:r>
          </a:p>
          <a:p>
            <a:r>
              <a:rPr lang="en-US" sz="1200"/>
              <a:t>Influence.  Has a clear point of view and likes selling their idea to others, likes having responsibility for others, prefers leading to following.</a:t>
            </a:r>
          </a:p>
          <a:p>
            <a:r>
              <a:rPr lang="en-US" sz="1200"/>
              <a:t>Flexible. Changes behaviour and approach to match new circumstances, thrives on variety and frequently changing environments. </a:t>
            </a:r>
          </a:p>
          <a:p>
            <a:pPr marL="0" indent="0">
              <a:buNone/>
            </a:pPr>
            <a:r>
              <a:rPr lang="en-US" sz="1200" b="1">
                <a:solidFill>
                  <a:srgbClr val="008E40"/>
                </a:solidFill>
              </a:rPr>
              <a:t>The high performing Executive Directors of tomorrow will be supported by the following traits….</a:t>
            </a:r>
          </a:p>
          <a:p>
            <a:r>
              <a:rPr lang="en-US" sz="1200"/>
              <a:t>Supportive and consultative.  Enjoys helping and meeting other people’s needs, good listener, interested in others’ perspectives.  </a:t>
            </a:r>
          </a:p>
          <a:p>
            <a:r>
              <a:rPr lang="en-US" sz="1200"/>
              <a:t>Creative problem solvers.  Makes connections, sees the big picture and contributes to the development of strategy, always seeking and generating new ideas, embraces radical ideas and approaches. </a:t>
            </a:r>
          </a:p>
          <a:p>
            <a:r>
              <a:rPr lang="en-US" sz="1200"/>
              <a:t>Resilient.  Optimistic, calm and able to cope, composed in charged situations, able to accept criticism without becoming overly self critical. ​</a:t>
            </a:r>
          </a:p>
          <a:p>
            <a:endParaRPr lang="en-GB" sz="1200"/>
          </a:p>
        </p:txBody>
      </p:sp>
      <p:sp>
        <p:nvSpPr>
          <p:cNvPr id="4" name="Text Placeholder 3">
            <a:extLst>
              <a:ext uri="{FF2B5EF4-FFF2-40B4-BE49-F238E27FC236}">
                <a16:creationId xmlns:a16="http://schemas.microsoft.com/office/drawing/2014/main" id="{34953D64-A05A-4DC6-B47D-86F917877674}"/>
              </a:ext>
            </a:extLst>
          </p:cNvPr>
          <p:cNvSpPr>
            <a:spLocks noGrp="1"/>
          </p:cNvSpPr>
          <p:nvPr>
            <p:ph type="body" sz="quarter" idx="15"/>
          </p:nvPr>
        </p:nvSpPr>
        <p:spPr>
          <a:xfrm>
            <a:off x="851646" y="1905955"/>
            <a:ext cx="10502154" cy="994569"/>
          </a:xfrm>
        </p:spPr>
        <p:txBody>
          <a:bodyPr/>
          <a:lstStyle/>
          <a:p>
            <a:r>
              <a:rPr lang="en-GB" sz="1600">
                <a:solidFill>
                  <a:srgbClr val="008E40"/>
                </a:solidFill>
              </a:rPr>
              <a:t>The key traits to look for are outlined below. These are the traits which will enable individuals in the talent pool to more easily develop the capabilities required for great performance in Executive Director roles, based on the competency requirements.</a:t>
            </a:r>
          </a:p>
        </p:txBody>
      </p:sp>
      <p:sp>
        <p:nvSpPr>
          <p:cNvPr id="5" name="Slide Number Placeholder 4">
            <a:extLst>
              <a:ext uri="{FF2B5EF4-FFF2-40B4-BE49-F238E27FC236}">
                <a16:creationId xmlns:a16="http://schemas.microsoft.com/office/drawing/2014/main" id="{108918D6-961E-4EE5-8A0E-C21F327A59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248421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B5C44-4E68-47CF-A9CE-B5DBB342E96E}"/>
              </a:ext>
            </a:extLst>
          </p:cNvPr>
          <p:cNvSpPr>
            <a:spLocks noGrp="1"/>
          </p:cNvSpPr>
          <p:nvPr>
            <p:ph type="title"/>
          </p:nvPr>
        </p:nvSpPr>
        <p:spPr/>
        <p:txBody>
          <a:bodyPr/>
          <a:lstStyle/>
          <a:p>
            <a:r>
              <a:rPr lang="en-GB"/>
              <a:t>Drivers</a:t>
            </a:r>
          </a:p>
        </p:txBody>
      </p:sp>
      <p:sp>
        <p:nvSpPr>
          <p:cNvPr id="3" name="Content Placeholder 2">
            <a:extLst>
              <a:ext uri="{FF2B5EF4-FFF2-40B4-BE49-F238E27FC236}">
                <a16:creationId xmlns:a16="http://schemas.microsoft.com/office/drawing/2014/main" id="{4757923D-E2B7-4A72-A143-8181CA8AD8C2}"/>
              </a:ext>
            </a:extLst>
          </p:cNvPr>
          <p:cNvSpPr>
            <a:spLocks noGrp="1"/>
          </p:cNvSpPr>
          <p:nvPr>
            <p:ph idx="1"/>
          </p:nvPr>
        </p:nvSpPr>
        <p:spPr>
          <a:xfrm>
            <a:off x="838200" y="2736281"/>
            <a:ext cx="10502154" cy="3257550"/>
          </a:xfrm>
        </p:spPr>
        <p:txBody>
          <a:bodyPr/>
          <a:lstStyle/>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a:t>Demonstrates an understanding of what the role entails in terms of responsibility, risk and impact.  </a:t>
            </a:r>
            <a:r>
              <a:rPr lang="en-GB" sz="1200">
                <a:solidFill>
                  <a:schemeClr val="tx1"/>
                </a:solidFill>
              </a:rPr>
              <a:t>This includes an awareness of what it means to operate as a Board. </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a:t>Expresses a desire to learn, grow, do interesting work, and stretch oneself.</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a:t>Sense of purpose beyond self.  Articulates a clear vision for why they wish to take on an Executive Director role. </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a:t>What they wish to achieve</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a:t>The impact they wish to have</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a:t>How an Executive Director role will enable them to have that impact</a:t>
            </a:r>
          </a:p>
          <a:p>
            <a:pPr marL="182245" defTabSz="685800" fontAlgn="base">
              <a:spcBef>
                <a:spcPts val="600"/>
              </a:spcBef>
              <a:spcAft>
                <a:spcPts val="200"/>
              </a:spcAft>
              <a:buClr>
                <a:schemeClr val="tx2"/>
              </a:buClr>
              <a:buSzPts val="1200"/>
              <a:defRPr/>
            </a:pPr>
            <a:r>
              <a:rPr lang="en-GB" sz="1200"/>
              <a:t>This vision will put something other than the personal success of the individual at its heart, for example, patient/service user care, the well being of clinical staff, or the success of the NHS as a whole.</a:t>
            </a:r>
          </a:p>
          <a:p>
            <a:pPr marL="182245" defTabSz="685800" fontAlgn="base">
              <a:spcBef>
                <a:spcPts val="600"/>
              </a:spcBef>
              <a:spcAft>
                <a:spcPts val="200"/>
              </a:spcAft>
              <a:buClr>
                <a:schemeClr val="tx2"/>
              </a:buClr>
              <a:buSzPts val="1200"/>
              <a:defRPr/>
            </a:pPr>
            <a:r>
              <a:rPr lang="en-GB" sz="1200"/>
              <a:t>When evaluating the individual’s response, focus on whether you find evidence that the individual is driven by something other than their own progression.</a:t>
            </a:r>
          </a:p>
          <a:p>
            <a:pPr marL="0" indent="0">
              <a:buNone/>
            </a:pPr>
            <a:endParaRPr lang="en-GB" sz="1200"/>
          </a:p>
        </p:txBody>
      </p:sp>
      <p:sp>
        <p:nvSpPr>
          <p:cNvPr id="4" name="Text Placeholder 3">
            <a:extLst>
              <a:ext uri="{FF2B5EF4-FFF2-40B4-BE49-F238E27FC236}">
                <a16:creationId xmlns:a16="http://schemas.microsoft.com/office/drawing/2014/main" id="{AC40CEC3-43F0-4CA8-93FA-157AAAD262AB}"/>
              </a:ext>
            </a:extLst>
          </p:cNvPr>
          <p:cNvSpPr>
            <a:spLocks noGrp="1"/>
          </p:cNvSpPr>
          <p:nvPr>
            <p:ph type="body" sz="quarter" idx="15"/>
          </p:nvPr>
        </p:nvSpPr>
        <p:spPr>
          <a:xfrm>
            <a:off x="851646" y="1968734"/>
            <a:ext cx="10502154" cy="964966"/>
          </a:xfrm>
        </p:spPr>
        <p:txBody>
          <a:bodyPr/>
          <a:lstStyle/>
          <a:p>
            <a:r>
              <a:rPr lang="en-GB" sz="1600">
                <a:solidFill>
                  <a:srgbClr val="009DB3"/>
                </a:solidFill>
              </a:rPr>
              <a:t>Drivers in this context are the motivations and needs which are underpinning the individual’s behaviours day to day, as well as their desire to take on an Executive Director level role.</a:t>
            </a:r>
          </a:p>
          <a:p>
            <a:endParaRPr lang="en-GB">
              <a:solidFill>
                <a:srgbClr val="009DB3"/>
              </a:solidFill>
            </a:endParaRPr>
          </a:p>
        </p:txBody>
      </p:sp>
      <p:sp>
        <p:nvSpPr>
          <p:cNvPr id="5" name="Slide Number Placeholder 4">
            <a:extLst>
              <a:ext uri="{FF2B5EF4-FFF2-40B4-BE49-F238E27FC236}">
                <a16:creationId xmlns:a16="http://schemas.microsoft.com/office/drawing/2014/main" id="{035235E1-4E13-4EC3-BBF9-A0575615F75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000" b="0" i="0" u="none" strike="noStrike" kern="1200" cap="none" spc="0" normalizeH="0" baseline="0" noProof="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802960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4711A-A5AD-5940-9AE0-6F07BA0A6CCD}"/>
              </a:ext>
            </a:extLst>
          </p:cNvPr>
          <p:cNvSpPr>
            <a:spLocks noGrp="1"/>
          </p:cNvSpPr>
          <p:nvPr>
            <p:ph type="ctrTitle"/>
          </p:nvPr>
        </p:nvSpPr>
        <p:spPr>
          <a:xfrm>
            <a:off x="851646" y="1993032"/>
            <a:ext cx="9778253" cy="1524867"/>
          </a:xfrm>
        </p:spPr>
        <p:txBody>
          <a:bodyPr>
            <a:normAutofit/>
          </a:bodyPr>
          <a:lstStyle/>
          <a:p>
            <a:r>
              <a:rPr lang="en-US" dirty="0"/>
              <a:t>If you have any questions regarding the Success Profile please get in touch with us at </a:t>
            </a:r>
            <a:r>
              <a:rPr lang="en-US" dirty="0">
                <a:hlinkClick r:id="rId2">
                  <a:extLst>
                    <a:ext uri="{A12FA001-AC4F-418D-AE19-62706E023703}">
                      <ahyp:hlinkClr xmlns:ahyp="http://schemas.microsoft.com/office/drawing/2018/hyperlinkcolor" val="tx"/>
                    </a:ext>
                  </a:extLst>
                </a:hlinkClick>
              </a:rPr>
              <a:t>aspire</a:t>
            </a:r>
            <a:r>
              <a:rPr lang="en-US">
                <a:hlinkClick r:id="rId2">
                  <a:extLst>
                    <a:ext uri="{A12FA001-AC4F-418D-AE19-62706E023703}">
                      <ahyp:hlinkClr xmlns:ahyp="http://schemas.microsoft.com/office/drawing/2018/hyperlinkcolor" val="tx"/>
                    </a:ext>
                  </a:extLst>
                </a:hlinkClick>
              </a:rPr>
              <a:t>.togethersouth-west</a:t>
            </a:r>
            <a:r>
              <a:rPr lang="en-US" dirty="0">
                <a:hlinkClick r:id="rId2">
                  <a:extLst>
                    <a:ext uri="{A12FA001-AC4F-418D-AE19-62706E023703}">
                      <ahyp:hlinkClr xmlns:ahyp="http://schemas.microsoft.com/office/drawing/2018/hyperlinkcolor" val="tx"/>
                    </a:ext>
                  </a:extLst>
                </a:hlinkClick>
              </a:rPr>
              <a:t>@nhs.net</a:t>
            </a:r>
            <a:r>
              <a:rPr lang="en-US" dirty="0"/>
              <a:t> </a:t>
            </a:r>
          </a:p>
        </p:txBody>
      </p:sp>
    </p:spTree>
    <p:extLst>
      <p:ext uri="{BB962C8B-B14F-4D97-AF65-F5344CB8AC3E}">
        <p14:creationId xmlns:p14="http://schemas.microsoft.com/office/powerpoint/2010/main" val="3634171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E4D03-3F52-490A-9A40-581C6B898BA6}"/>
              </a:ext>
            </a:extLst>
          </p:cNvPr>
          <p:cNvSpPr>
            <a:spLocks noGrp="1"/>
          </p:cNvSpPr>
          <p:nvPr>
            <p:ph type="title"/>
          </p:nvPr>
        </p:nvSpPr>
        <p:spPr>
          <a:xfrm>
            <a:off x="851645" y="1390744"/>
            <a:ext cx="10502155" cy="424732"/>
          </a:xfrm>
        </p:spPr>
        <p:txBody>
          <a:bodyPr/>
          <a:lstStyle/>
          <a:p>
            <a:r>
              <a:rPr lang="en-GB" sz="2400"/>
              <a:t>Purpose of the Talent Pool Nomination Pack</a:t>
            </a:r>
            <a:endParaRPr lang="en-GB"/>
          </a:p>
        </p:txBody>
      </p:sp>
      <p:sp>
        <p:nvSpPr>
          <p:cNvPr id="3" name="Content Placeholder 2">
            <a:extLst>
              <a:ext uri="{FF2B5EF4-FFF2-40B4-BE49-F238E27FC236}">
                <a16:creationId xmlns:a16="http://schemas.microsoft.com/office/drawing/2014/main" id="{3BEB3093-20DA-4669-A31B-9C5DA8C15596}"/>
              </a:ext>
            </a:extLst>
          </p:cNvPr>
          <p:cNvSpPr>
            <a:spLocks noGrp="1"/>
          </p:cNvSpPr>
          <p:nvPr>
            <p:ph idx="1"/>
          </p:nvPr>
        </p:nvSpPr>
        <p:spPr>
          <a:xfrm>
            <a:off x="851645" y="2041224"/>
            <a:ext cx="10502155" cy="4221790"/>
          </a:xfrm>
        </p:spPr>
        <p:txBody>
          <a:bodyPr/>
          <a:lstStyle/>
          <a:p>
            <a:pPr marL="0" indent="0">
              <a:lnSpc>
                <a:spcPct val="100000"/>
              </a:lnSpc>
              <a:buNone/>
            </a:pPr>
            <a:r>
              <a:rPr lang="en-US" sz="1600" b="1" dirty="0"/>
              <a:t>The Aspiring Director Nomination Pack is designed to inform and provide guidance to:</a:t>
            </a:r>
          </a:p>
          <a:p>
            <a:pPr>
              <a:lnSpc>
                <a:spcPct val="100000"/>
              </a:lnSpc>
            </a:pPr>
            <a:r>
              <a:rPr lang="en-US" sz="1600" dirty="0"/>
              <a:t>Chief Executive Officers</a:t>
            </a:r>
          </a:p>
          <a:p>
            <a:pPr>
              <a:lnSpc>
                <a:spcPct val="100000"/>
              </a:lnSpc>
            </a:pPr>
            <a:r>
              <a:rPr lang="en-US" sz="1600" dirty="0"/>
              <a:t>Accountable Officers</a:t>
            </a:r>
          </a:p>
          <a:p>
            <a:pPr>
              <a:lnSpc>
                <a:spcPct val="100000"/>
              </a:lnSpc>
            </a:pPr>
            <a:r>
              <a:rPr lang="en-US" sz="1600" dirty="0"/>
              <a:t>Human Resource Directors (or equivalent)</a:t>
            </a:r>
          </a:p>
          <a:p>
            <a:pPr>
              <a:lnSpc>
                <a:spcPct val="100000"/>
              </a:lnSpc>
            </a:pPr>
            <a:r>
              <a:rPr lang="en-US" sz="1600" dirty="0"/>
              <a:t>Candidates aspiring for their first executive role in the NHS.</a:t>
            </a:r>
          </a:p>
          <a:p>
            <a:pPr marL="0" indent="0">
              <a:lnSpc>
                <a:spcPct val="100000"/>
              </a:lnSpc>
              <a:buNone/>
            </a:pPr>
            <a:endParaRPr lang="en-US" sz="1600" dirty="0"/>
          </a:p>
          <a:p>
            <a:pPr marL="0" indent="0">
              <a:lnSpc>
                <a:spcPct val="100000"/>
              </a:lnSpc>
              <a:buNone/>
            </a:pPr>
            <a:r>
              <a:rPr lang="en-GB" sz="1600" b="1" dirty="0"/>
              <a:t>Having read this pack you will have an overview of:</a:t>
            </a:r>
          </a:p>
          <a:p>
            <a:pPr>
              <a:lnSpc>
                <a:spcPct val="100000"/>
              </a:lnSpc>
            </a:pPr>
            <a:r>
              <a:rPr lang="en-GB" sz="1600" dirty="0"/>
              <a:t>What the NHS Executive Director Success Profile is and how it was created</a:t>
            </a:r>
          </a:p>
          <a:p>
            <a:pPr>
              <a:lnSpc>
                <a:spcPct val="100000"/>
              </a:lnSpc>
            </a:pPr>
            <a:r>
              <a:rPr lang="en-GB" sz="1600" dirty="0"/>
              <a:t>Who should apply</a:t>
            </a:r>
          </a:p>
          <a:p>
            <a:pPr>
              <a:lnSpc>
                <a:spcPct val="100000"/>
              </a:lnSpc>
            </a:pPr>
            <a:r>
              <a:rPr lang="en-GB" sz="1600" dirty="0"/>
              <a:t>The Nomination Process (next steps if you are looking to apply or nominate an individual)</a:t>
            </a:r>
          </a:p>
          <a:p>
            <a:pPr>
              <a:lnSpc>
                <a:spcPct val="100000"/>
              </a:lnSpc>
            </a:pPr>
            <a:r>
              <a:rPr lang="en-GB" sz="1600" dirty="0"/>
              <a:t>What it means to be assessed (what happens before, during and after assessment)</a:t>
            </a:r>
          </a:p>
        </p:txBody>
      </p:sp>
      <p:sp>
        <p:nvSpPr>
          <p:cNvPr id="4" name="Slide Number Placeholder 3">
            <a:extLst>
              <a:ext uri="{FF2B5EF4-FFF2-40B4-BE49-F238E27FC236}">
                <a16:creationId xmlns:a16="http://schemas.microsoft.com/office/drawing/2014/main" id="{1CADE7E2-F685-43BF-9396-0A2436B26AAD}"/>
              </a:ext>
            </a:extLst>
          </p:cNvPr>
          <p:cNvSpPr>
            <a:spLocks noGrp="1"/>
          </p:cNvSpPr>
          <p:nvPr>
            <p:ph type="sldNum" sz="quarter" idx="12"/>
          </p:nvPr>
        </p:nvSpPr>
        <p:spPr/>
        <p:txBody>
          <a:bodyPr/>
          <a:lstStyle/>
          <a:p>
            <a:fld id="{038ADB5E-7B1C-754E-B077-42405214C7C1}" type="slidenum">
              <a:rPr lang="en-US" smtClean="0"/>
              <a:pPr/>
              <a:t>5</a:t>
            </a:fld>
            <a:endParaRPr lang="en-US"/>
          </a:p>
        </p:txBody>
      </p:sp>
    </p:spTree>
    <p:extLst>
      <p:ext uri="{BB962C8B-B14F-4D97-AF65-F5344CB8AC3E}">
        <p14:creationId xmlns:p14="http://schemas.microsoft.com/office/powerpoint/2010/main" val="2507411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AEAD2-93E8-419D-8ECA-101ED1E75495}"/>
              </a:ext>
            </a:extLst>
          </p:cNvPr>
          <p:cNvSpPr>
            <a:spLocks noGrp="1"/>
          </p:cNvSpPr>
          <p:nvPr>
            <p:ph type="title"/>
          </p:nvPr>
        </p:nvSpPr>
        <p:spPr>
          <a:xfrm>
            <a:off x="838199" y="1517744"/>
            <a:ext cx="10502155" cy="574103"/>
          </a:xfrm>
        </p:spPr>
        <p:txBody>
          <a:bodyPr/>
          <a:lstStyle/>
          <a:p>
            <a:r>
              <a:rPr lang="en-GB" sz="2400" dirty="0"/>
              <a:t>CEO/AO Ownership of the Talent Management Process</a:t>
            </a:r>
            <a:br>
              <a:rPr lang="en-GB" sz="2400" dirty="0"/>
            </a:br>
            <a:br>
              <a:rPr lang="en-GB" sz="2400" dirty="0"/>
            </a:br>
            <a:endParaRPr lang="en-GB" sz="2400" dirty="0"/>
          </a:p>
        </p:txBody>
      </p:sp>
      <p:sp>
        <p:nvSpPr>
          <p:cNvPr id="3" name="Content Placeholder 2">
            <a:extLst>
              <a:ext uri="{FF2B5EF4-FFF2-40B4-BE49-F238E27FC236}">
                <a16:creationId xmlns:a16="http://schemas.microsoft.com/office/drawing/2014/main" id="{DA092DB2-8D4A-444C-8BA5-37296755412E}"/>
              </a:ext>
            </a:extLst>
          </p:cNvPr>
          <p:cNvSpPr>
            <a:spLocks noGrp="1"/>
          </p:cNvSpPr>
          <p:nvPr>
            <p:ph idx="1"/>
          </p:nvPr>
        </p:nvSpPr>
        <p:spPr>
          <a:xfrm>
            <a:off x="838200" y="2062511"/>
            <a:ext cx="10502155" cy="3623533"/>
          </a:xfrm>
        </p:spPr>
        <p:txBody>
          <a:bodyPr/>
          <a:lstStyle/>
          <a:p>
            <a:r>
              <a:rPr lang="en-GB" sz="1800" dirty="0"/>
              <a:t>It </a:t>
            </a:r>
            <a:r>
              <a:rPr lang="en-GB" sz="1600" dirty="0"/>
              <a:t>is critical that CEOs/AOs ‘own’ the talent management agenda in their organisations and wider systems. They are the individuals responsible for spotting and developing talent and supporting the growth and development of talented individuals to become future senior leaders.</a:t>
            </a:r>
          </a:p>
          <a:p>
            <a:r>
              <a:rPr lang="en-GB" sz="1600" dirty="0"/>
              <a:t>It is equally important that this is a joint process between organisations and individuals, based on a career conversation. Noting that this process is similar to a job application and is for candidates seeking a career move.</a:t>
            </a:r>
          </a:p>
          <a:p>
            <a:r>
              <a:rPr lang="en-GB" sz="1600" dirty="0"/>
              <a:t>Every organisation should have, or be actively working towards, an embedded talent management approach and culture. Initially this may be using its own talent management process or Leadership Academy tools and guidance. It is best practice either includes a process of regular career conversations to assess people’s readiness for their next career move. </a:t>
            </a:r>
          </a:p>
          <a:p>
            <a:r>
              <a:rPr lang="en-GB" sz="1600" dirty="0">
                <a:solidFill>
                  <a:schemeClr val="tx1"/>
                </a:solidFill>
              </a:rPr>
              <a:t>It is expected that nominations for the Gateway process will be identified by the organisations’ internal talent management processes, talent conversations and tools where these are established.</a:t>
            </a:r>
            <a:endParaRPr lang="en-GB" sz="1600" dirty="0">
              <a:solidFill>
                <a:srgbClr val="FF0000"/>
              </a:solidFill>
              <a:highlight>
                <a:srgbClr val="FFFF00"/>
              </a:highlight>
            </a:endParaRPr>
          </a:p>
          <a:p>
            <a:r>
              <a:rPr lang="en-GB" sz="1600" dirty="0"/>
              <a:t>The approach to talent management within each organisation should mean that individuals with the potential to become directors and want to move into a role within the next 6 months will be being identified and the executive team and CEO/AO have a clear view of who these individuals are. </a:t>
            </a:r>
          </a:p>
        </p:txBody>
      </p:sp>
      <p:sp>
        <p:nvSpPr>
          <p:cNvPr id="4" name="Slide Number Placeholder 3">
            <a:extLst>
              <a:ext uri="{FF2B5EF4-FFF2-40B4-BE49-F238E27FC236}">
                <a16:creationId xmlns:a16="http://schemas.microsoft.com/office/drawing/2014/main" id="{20E7FA7B-7814-4631-A295-4277BC3CBE58}"/>
              </a:ext>
            </a:extLst>
          </p:cNvPr>
          <p:cNvSpPr>
            <a:spLocks noGrp="1"/>
          </p:cNvSpPr>
          <p:nvPr>
            <p:ph type="sldNum" sz="quarter" idx="12"/>
          </p:nvPr>
        </p:nvSpPr>
        <p:spPr/>
        <p:txBody>
          <a:bodyPr/>
          <a:lstStyle/>
          <a:p>
            <a:fld id="{038ADB5E-7B1C-754E-B077-42405214C7C1}" type="slidenum">
              <a:rPr lang="en-US" smtClean="0"/>
              <a:pPr/>
              <a:t>6</a:t>
            </a:fld>
            <a:endParaRPr lang="en-US"/>
          </a:p>
        </p:txBody>
      </p:sp>
    </p:spTree>
    <p:extLst>
      <p:ext uri="{BB962C8B-B14F-4D97-AF65-F5344CB8AC3E}">
        <p14:creationId xmlns:p14="http://schemas.microsoft.com/office/powerpoint/2010/main" val="2260745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5B08B-1162-44DA-B80E-26652A8EA4C0}"/>
              </a:ext>
            </a:extLst>
          </p:cNvPr>
          <p:cNvSpPr>
            <a:spLocks noGrp="1"/>
          </p:cNvSpPr>
          <p:nvPr>
            <p:ph type="ctrTitle"/>
          </p:nvPr>
        </p:nvSpPr>
        <p:spPr/>
        <p:txBody>
          <a:bodyPr>
            <a:normAutofit/>
          </a:bodyPr>
          <a:lstStyle/>
          <a:p>
            <a:r>
              <a:rPr lang="en-GB" sz="3400" dirty="0"/>
              <a:t>The benefits of the Talent Pool</a:t>
            </a:r>
          </a:p>
        </p:txBody>
      </p:sp>
    </p:spTree>
    <p:extLst>
      <p:ext uri="{BB962C8B-B14F-4D97-AF65-F5344CB8AC3E}">
        <p14:creationId xmlns:p14="http://schemas.microsoft.com/office/powerpoint/2010/main" val="370561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2B09-E179-4E43-B6BD-82FB63E43B40}"/>
              </a:ext>
            </a:extLst>
          </p:cNvPr>
          <p:cNvSpPr>
            <a:spLocks noGrp="1"/>
          </p:cNvSpPr>
          <p:nvPr>
            <p:ph type="title"/>
          </p:nvPr>
        </p:nvSpPr>
        <p:spPr>
          <a:xfrm>
            <a:off x="851645" y="1390744"/>
            <a:ext cx="10502155" cy="424732"/>
          </a:xfrm>
        </p:spPr>
        <p:txBody>
          <a:bodyPr/>
          <a:lstStyle/>
          <a:p>
            <a:r>
              <a:rPr lang="en-GB" sz="2400"/>
              <a:t>What are the benefits of the regional talent pool?</a:t>
            </a:r>
            <a:endParaRPr lang="en-GB"/>
          </a:p>
        </p:txBody>
      </p:sp>
      <p:sp>
        <p:nvSpPr>
          <p:cNvPr id="3" name="Content Placeholder 2">
            <a:extLst>
              <a:ext uri="{FF2B5EF4-FFF2-40B4-BE49-F238E27FC236}">
                <a16:creationId xmlns:a16="http://schemas.microsoft.com/office/drawing/2014/main" id="{42D5BF6F-BFBF-43E6-90C9-F61F42EE541E}"/>
              </a:ext>
            </a:extLst>
          </p:cNvPr>
          <p:cNvSpPr>
            <a:spLocks noGrp="1"/>
          </p:cNvSpPr>
          <p:nvPr>
            <p:ph idx="1"/>
          </p:nvPr>
        </p:nvSpPr>
        <p:spPr>
          <a:xfrm>
            <a:off x="844922" y="2509818"/>
            <a:ext cx="10514646" cy="2863848"/>
          </a:xfrm>
        </p:spPr>
        <p:txBody>
          <a:bodyPr anchor="t"/>
          <a:lstStyle/>
          <a:p>
            <a:r>
              <a:rPr lang="en-GB" sz="1600" dirty="0"/>
              <a:t>Diverse teams make better business decisions, and the NHS ‘top tiers’ tend to be unrepresentative of the communities we serve. We aim to address this deficit by looking wider and deeper for all potential talent,</a:t>
            </a:r>
            <a:r>
              <a:rPr lang="en-GB" sz="1600" dirty="0">
                <a:cs typeface="Arial"/>
              </a:rPr>
              <a:t> with a particular focus on staff with protected characteristics who are under-represented at present across the region.</a:t>
            </a:r>
          </a:p>
          <a:p>
            <a:r>
              <a:rPr lang="en-GB" sz="1600" dirty="0"/>
              <a:t>Currently, many NHS organisations find it challenging to fill director vacancies, this regional Talent Pool aims to help alleviate some of the challenges faced.</a:t>
            </a:r>
          </a:p>
          <a:p>
            <a:r>
              <a:rPr lang="en-GB" sz="1600" dirty="0"/>
              <a:t>Over time it is envisaged that this will be the source of most of our executive talent and will become the default method by which organisations make their senior appointments. It is recognised that organisations will sometimes need to recruit externally, however as the talent pool becomes bigger and the process is more trusted the need for this will reduce.</a:t>
            </a:r>
          </a:p>
          <a:p>
            <a:r>
              <a:rPr lang="en-GB" sz="1600" dirty="0"/>
              <a:t>The Talent Pool will be a resource for organisations to access individuals identified through this process for director vacancies, and this should reduce the cost and time to hire for these positions. </a:t>
            </a:r>
          </a:p>
          <a:p>
            <a:endParaRPr lang="en-GB" sz="1600" dirty="0"/>
          </a:p>
          <a:p>
            <a:pPr marL="0" indent="0">
              <a:buNone/>
            </a:pPr>
            <a:endParaRPr lang="en-GB" sz="1600" dirty="0">
              <a:cs typeface="Arial"/>
            </a:endParaRPr>
          </a:p>
        </p:txBody>
      </p:sp>
      <p:sp>
        <p:nvSpPr>
          <p:cNvPr id="5" name="Text Placeholder 3">
            <a:extLst>
              <a:ext uri="{FF2B5EF4-FFF2-40B4-BE49-F238E27FC236}">
                <a16:creationId xmlns:a16="http://schemas.microsoft.com/office/drawing/2014/main" id="{23012627-DEF7-4D3B-835A-6E1D1DDD22DC}"/>
              </a:ext>
            </a:extLst>
          </p:cNvPr>
          <p:cNvSpPr>
            <a:spLocks noGrp="1"/>
          </p:cNvSpPr>
          <p:nvPr>
            <p:ph type="body" sz="quarter" idx="15"/>
          </p:nvPr>
        </p:nvSpPr>
        <p:spPr>
          <a:xfrm>
            <a:off x="851645" y="1968735"/>
            <a:ext cx="10502155" cy="387825"/>
          </a:xfrm>
        </p:spPr>
        <p:txBody>
          <a:bodyPr/>
          <a:lstStyle/>
          <a:p>
            <a:r>
              <a:rPr lang="en-GB"/>
              <a:t>What’s in it for my organisation?</a:t>
            </a:r>
          </a:p>
          <a:p>
            <a:endParaRPr lang="en-GB"/>
          </a:p>
        </p:txBody>
      </p:sp>
      <p:sp>
        <p:nvSpPr>
          <p:cNvPr id="4" name="Slide Number Placeholder 3">
            <a:extLst>
              <a:ext uri="{FF2B5EF4-FFF2-40B4-BE49-F238E27FC236}">
                <a16:creationId xmlns:a16="http://schemas.microsoft.com/office/drawing/2014/main" id="{5F427F4E-D1A8-44BB-B2E9-E4545AA5DDC9}"/>
              </a:ext>
            </a:extLst>
          </p:cNvPr>
          <p:cNvSpPr>
            <a:spLocks noGrp="1"/>
          </p:cNvSpPr>
          <p:nvPr>
            <p:ph type="sldNum" sz="quarter" idx="12"/>
          </p:nvPr>
        </p:nvSpPr>
        <p:spPr/>
        <p:txBody>
          <a:bodyPr/>
          <a:lstStyle/>
          <a:p>
            <a:fld id="{038ADB5E-7B1C-754E-B077-42405214C7C1}" type="slidenum">
              <a:rPr lang="en-US" smtClean="0"/>
              <a:pPr/>
              <a:t>8</a:t>
            </a:fld>
            <a:endParaRPr lang="en-US"/>
          </a:p>
        </p:txBody>
      </p:sp>
    </p:spTree>
    <p:extLst>
      <p:ext uri="{BB962C8B-B14F-4D97-AF65-F5344CB8AC3E}">
        <p14:creationId xmlns:p14="http://schemas.microsoft.com/office/powerpoint/2010/main" val="576882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89C9F-59DD-4315-8F4E-7CADE8AB80D1}"/>
              </a:ext>
            </a:extLst>
          </p:cNvPr>
          <p:cNvSpPr>
            <a:spLocks noGrp="1"/>
          </p:cNvSpPr>
          <p:nvPr>
            <p:ph type="title"/>
          </p:nvPr>
        </p:nvSpPr>
        <p:spPr>
          <a:xfrm>
            <a:off x="851645" y="1268824"/>
            <a:ext cx="10502155" cy="424732"/>
          </a:xfrm>
        </p:spPr>
        <p:txBody>
          <a:bodyPr/>
          <a:lstStyle/>
          <a:p>
            <a:r>
              <a:rPr lang="en-GB" sz="2400" dirty="0"/>
              <a:t>What are the benefits of the regional talent pool?</a:t>
            </a:r>
          </a:p>
        </p:txBody>
      </p:sp>
      <p:sp>
        <p:nvSpPr>
          <p:cNvPr id="3" name="Content Placeholder 2">
            <a:extLst>
              <a:ext uri="{FF2B5EF4-FFF2-40B4-BE49-F238E27FC236}">
                <a16:creationId xmlns:a16="http://schemas.microsoft.com/office/drawing/2014/main" id="{EC0DB2C9-4AEB-40F8-869F-6725ADF0F9EB}"/>
              </a:ext>
            </a:extLst>
          </p:cNvPr>
          <p:cNvSpPr>
            <a:spLocks noGrp="1"/>
          </p:cNvSpPr>
          <p:nvPr>
            <p:ph idx="1"/>
          </p:nvPr>
        </p:nvSpPr>
        <p:spPr>
          <a:xfrm>
            <a:off x="430405" y="2322395"/>
            <a:ext cx="10502154" cy="3832937"/>
          </a:xfrm>
        </p:spPr>
        <p:txBody>
          <a:bodyPr/>
          <a:lstStyle/>
          <a:p>
            <a:pPr marL="0" indent="0">
              <a:buNone/>
            </a:pPr>
            <a:r>
              <a:rPr lang="en-GB" sz="1600" dirty="0"/>
              <a:t>This process has been created to identify and assess those ready and willing to move into their first board level role within 6 months of assessment.</a:t>
            </a:r>
          </a:p>
          <a:p>
            <a:pPr marL="0" indent="0">
              <a:buNone/>
            </a:pPr>
            <a:endParaRPr lang="en-GB" sz="1600" dirty="0"/>
          </a:p>
          <a:p>
            <a:pPr marL="0" indent="0">
              <a:buNone/>
            </a:pPr>
            <a:r>
              <a:rPr lang="en-GB" sz="1600" dirty="0"/>
              <a:t>Although feedback is given around development areas this process will not provide that development for candidates. </a:t>
            </a:r>
          </a:p>
          <a:p>
            <a:pPr marL="0" indent="0">
              <a:buNone/>
            </a:pPr>
            <a:endParaRPr lang="en-GB" sz="1600" dirty="0"/>
          </a:p>
          <a:p>
            <a:pPr marL="0" indent="0">
              <a:buNone/>
            </a:pPr>
            <a:r>
              <a:rPr lang="en-GB" sz="1600" dirty="0"/>
              <a:t>All individuals nominated and invited for assessment will gain:</a:t>
            </a:r>
          </a:p>
          <a:p>
            <a:pPr marL="0" indent="0">
              <a:buNone/>
            </a:pPr>
            <a:endParaRPr lang="en-GB" sz="1600" dirty="0"/>
          </a:p>
          <a:p>
            <a:pPr lvl="1"/>
            <a:r>
              <a:rPr lang="en-GB" sz="1600" dirty="0"/>
              <a:t>A chance to reflect on what leadership means to them and their readiness for this role.</a:t>
            </a:r>
          </a:p>
          <a:p>
            <a:pPr lvl="1"/>
            <a:r>
              <a:rPr lang="en-GB" sz="1600" dirty="0"/>
              <a:t>An opportunity at interview to demonstrate their readiness.</a:t>
            </a:r>
          </a:p>
          <a:p>
            <a:pPr lvl="1"/>
            <a:r>
              <a:rPr lang="en-GB" sz="1600" dirty="0"/>
              <a:t>A </a:t>
            </a:r>
            <a:r>
              <a:rPr lang="en-GB" sz="1600" b="1" dirty="0"/>
              <a:t>feedback report and conversation</a:t>
            </a:r>
            <a:r>
              <a:rPr lang="en-GB" sz="1600" dirty="0"/>
              <a:t> based on their assessment against the Success Profile to enable reflection about the next steps in their career</a:t>
            </a:r>
          </a:p>
        </p:txBody>
      </p:sp>
      <p:sp>
        <p:nvSpPr>
          <p:cNvPr id="4" name="Text Placeholder 3">
            <a:extLst>
              <a:ext uri="{FF2B5EF4-FFF2-40B4-BE49-F238E27FC236}">
                <a16:creationId xmlns:a16="http://schemas.microsoft.com/office/drawing/2014/main" id="{60594B1B-2543-460A-9F76-332DBB9900B5}"/>
              </a:ext>
            </a:extLst>
          </p:cNvPr>
          <p:cNvSpPr>
            <a:spLocks noGrp="1"/>
          </p:cNvSpPr>
          <p:nvPr>
            <p:ph type="body" sz="quarter" idx="15"/>
          </p:nvPr>
        </p:nvSpPr>
        <p:spPr>
          <a:xfrm>
            <a:off x="851646" y="1726846"/>
            <a:ext cx="10502154" cy="387825"/>
          </a:xfrm>
        </p:spPr>
        <p:txBody>
          <a:bodyPr/>
          <a:lstStyle/>
          <a:p>
            <a:r>
              <a:rPr lang="en-GB" dirty="0"/>
              <a:t>What’s in it for the individuals?</a:t>
            </a:r>
            <a:r>
              <a:rPr lang="en-GB" dirty="0">
                <a:solidFill>
                  <a:srgbClr val="FF0000"/>
                </a:solidFill>
              </a:rPr>
              <a:t> </a:t>
            </a:r>
          </a:p>
          <a:p>
            <a:endParaRPr lang="en-GB" dirty="0"/>
          </a:p>
        </p:txBody>
      </p:sp>
      <p:sp>
        <p:nvSpPr>
          <p:cNvPr id="5" name="Slide Number Placeholder 4">
            <a:extLst>
              <a:ext uri="{FF2B5EF4-FFF2-40B4-BE49-F238E27FC236}">
                <a16:creationId xmlns:a16="http://schemas.microsoft.com/office/drawing/2014/main" id="{ADC99116-93B2-4532-99A6-5B1A421B29DA}"/>
              </a:ext>
            </a:extLst>
          </p:cNvPr>
          <p:cNvSpPr>
            <a:spLocks noGrp="1"/>
          </p:cNvSpPr>
          <p:nvPr>
            <p:ph type="sldNum" sz="quarter" idx="12"/>
          </p:nvPr>
        </p:nvSpPr>
        <p:spPr>
          <a:xfrm>
            <a:off x="9560104" y="615357"/>
            <a:ext cx="1507331" cy="238125"/>
          </a:xfrm>
        </p:spPr>
        <p:txBody>
          <a:bodyPr/>
          <a:lstStyle/>
          <a:p>
            <a:fld id="{038ADB5E-7B1C-754E-B077-42405214C7C1}" type="slidenum">
              <a:rPr lang="en-US" smtClean="0"/>
              <a:pPr/>
              <a:t>9</a:t>
            </a:fld>
            <a:endParaRPr lang="en-US"/>
          </a:p>
        </p:txBody>
      </p:sp>
    </p:spTree>
    <p:extLst>
      <p:ext uri="{BB962C8B-B14F-4D97-AF65-F5344CB8AC3E}">
        <p14:creationId xmlns:p14="http://schemas.microsoft.com/office/powerpoint/2010/main" val="4025131859"/>
      </p:ext>
    </p:extLst>
  </p:cSld>
  <p:clrMapOvr>
    <a:masterClrMapping/>
  </p:clrMapOvr>
</p:sld>
</file>

<file path=ppt/theme/theme1.xml><?xml version="1.0" encoding="utf-8"?>
<a:theme xmlns:a="http://schemas.openxmlformats.org/drawingml/2006/main" name="Office Theme">
  <a:themeElements>
    <a:clrScheme name="Custom 14">
      <a:dk1>
        <a:srgbClr val="3C5567"/>
      </a:dk1>
      <a:lt1>
        <a:srgbClr val="FFFFFF"/>
      </a:lt1>
      <a:dk2>
        <a:srgbClr val="3C5567"/>
      </a:dk2>
      <a:lt2>
        <a:srgbClr val="E7E6E6"/>
      </a:lt2>
      <a:accent1>
        <a:srgbClr val="005EB8"/>
      </a:accent1>
      <a:accent2>
        <a:srgbClr val="009DB3"/>
      </a:accent2>
      <a:accent3>
        <a:srgbClr val="87C8D9"/>
      </a:accent3>
      <a:accent4>
        <a:srgbClr val="F08700"/>
      </a:accent4>
      <a:accent5>
        <a:srgbClr val="ED705E"/>
      </a:accent5>
      <a:accent6>
        <a:srgbClr val="885170"/>
      </a:accent6>
      <a:hlink>
        <a:srgbClr val="005EC1"/>
      </a:hlink>
      <a:folHlink>
        <a:srgbClr val="F0874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E55CAED-7FD5-0447-B186-28F1D99D58C7}" vid="{7C7601E5-F4C6-2548-9383-F5574C0591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4F5D0B7DE21145B7399C672D7C2603" ma:contentTypeVersion="7" ma:contentTypeDescription="Create a new document." ma:contentTypeScope="" ma:versionID="7e920ad026923355c9ae111c5740dbe1">
  <xsd:schema xmlns:xsd="http://www.w3.org/2001/XMLSchema" xmlns:xs="http://www.w3.org/2001/XMLSchema" xmlns:p="http://schemas.microsoft.com/office/2006/metadata/properties" xmlns:ns2="97dc955d-3093-409a-b81e-26e0fda0e34d" xmlns:ns3="022ed7b2-7843-4a9a-9716-e6b118b8c022" targetNamespace="http://schemas.microsoft.com/office/2006/metadata/properties" ma:root="true" ma:fieldsID="3f6713c16566d246136a4124f4480fcf" ns2:_="" ns3:_="">
    <xsd:import namespace="97dc955d-3093-409a-b81e-26e0fda0e34d"/>
    <xsd:import namespace="022ed7b2-7843-4a9a-9716-e6b118b8c02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c955d-3093-409a-b81e-26e0fda0e34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22ed7b2-7843-4a9a-9716-e6b118b8c02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7dc955d-3093-409a-b81e-26e0fda0e34d">
      <UserInfo>
        <DisplayName>ROUSE, Sharon (EAST AND NORTH HERTFORDSHIRE NHS TRUST)</DisplayName>
        <AccountId>35</AccountId>
        <AccountType/>
      </UserInfo>
      <UserInfo>
        <DisplayName>Amanda Gadsby</DisplayName>
        <AccountId>22</AccountId>
        <AccountType/>
      </UserInfo>
      <UserInfo>
        <DisplayName>Jemma Rew-Williamson</DisplayName>
        <AccountId>36</AccountId>
        <AccountType/>
      </UserInfo>
    </SharedWithUsers>
  </documentManagement>
</p:properties>
</file>

<file path=customXml/itemProps1.xml><?xml version="1.0" encoding="utf-8"?>
<ds:datastoreItem xmlns:ds="http://schemas.openxmlformats.org/officeDocument/2006/customXml" ds:itemID="{A9B4E123-3AE6-4ACD-99CE-DF728CDCF0D8}">
  <ds:schemaRefs>
    <ds:schemaRef ds:uri="http://schemas.microsoft.com/sharepoint/v3/contenttype/forms"/>
  </ds:schemaRefs>
</ds:datastoreItem>
</file>

<file path=customXml/itemProps2.xml><?xml version="1.0" encoding="utf-8"?>
<ds:datastoreItem xmlns:ds="http://schemas.openxmlformats.org/officeDocument/2006/customXml" ds:itemID="{AF915396-2AD1-4D12-A43C-52611116B0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c955d-3093-409a-b81e-26e0fda0e34d"/>
    <ds:schemaRef ds:uri="022ed7b2-7843-4a9a-9716-e6b118b8c0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A9C4A4-4972-41EC-B014-F81F6E3A90ED}">
  <ds:schemaRefs>
    <ds:schemaRef ds:uri="97dc955d-3093-409a-b81e-26e0fda0e34d"/>
    <ds:schemaRef ds:uri="http://schemas.microsoft.com/office/infopath/2007/PartnerControls"/>
    <ds:schemaRef ds:uri="http://purl.org/dc/terms/"/>
    <ds:schemaRef ds:uri="http://schemas.microsoft.com/office/2006/documentManagement/types"/>
    <ds:schemaRef ds:uri="http://www.w3.org/XML/1998/namespace"/>
    <ds:schemaRef ds:uri="http://purl.org/dc/dcmitype/"/>
    <ds:schemaRef ds:uri="http://schemas.openxmlformats.org/package/2006/metadata/core-properties"/>
    <ds:schemaRef ds:uri="022ed7b2-7843-4a9a-9716-e6b118b8c022"/>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5595</TotalTime>
  <Words>8626</Words>
  <Application>Microsoft Office PowerPoint</Application>
  <PresentationFormat>Widescreen</PresentationFormat>
  <Paragraphs>466</Paragraphs>
  <Slides>46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Trebuchet MS</vt:lpstr>
      <vt:lpstr>Wingdings</vt:lpstr>
      <vt:lpstr>Office Theme</vt:lpstr>
      <vt:lpstr>Aspiring Director  Talent Pool  Aspiring Director Nomination Pack</vt:lpstr>
      <vt:lpstr>Contents</vt:lpstr>
      <vt:lpstr>Introducing the South West Regional Talent Board</vt:lpstr>
      <vt:lpstr>Introduction  </vt:lpstr>
      <vt:lpstr>Purpose of the Talent Pool Nomination Pack</vt:lpstr>
      <vt:lpstr>CEO/AO Ownership of the Talent Management Process  </vt:lpstr>
      <vt:lpstr>The benefits of the Talent Pool</vt:lpstr>
      <vt:lpstr>What are the benefits of the regional talent pool?</vt:lpstr>
      <vt:lpstr>What are the benefits of the regional talent pool?</vt:lpstr>
      <vt:lpstr>What are the benefits of the talent pool (continued.)</vt:lpstr>
      <vt:lpstr>Overview of the process</vt:lpstr>
      <vt:lpstr>The Regional Talent Board is now inviting nominations</vt:lpstr>
      <vt:lpstr>Future Assessments and Nomination Windows</vt:lpstr>
      <vt:lpstr>Organisation Nominations </vt:lpstr>
      <vt:lpstr>Who is eligible to apply? </vt:lpstr>
      <vt:lpstr>Who is eligible to be nominated to the talent pool?</vt:lpstr>
      <vt:lpstr>PowerPoint Presentation</vt:lpstr>
      <vt:lpstr>Nomination and Gateway Assessment Process</vt:lpstr>
      <vt:lpstr>Nomination Process Overview</vt:lpstr>
      <vt:lpstr>PowerPoint Presentation</vt:lpstr>
      <vt:lpstr>Nominations</vt:lpstr>
      <vt:lpstr>Key questions</vt:lpstr>
      <vt:lpstr>Contact Details</vt:lpstr>
      <vt:lpstr>Key Questions</vt:lpstr>
      <vt:lpstr>Key Questions (cont.)</vt:lpstr>
      <vt:lpstr>Who can I contact for further information?</vt:lpstr>
      <vt:lpstr>SUCCESS PROFILE  NHS Executive Director</vt:lpstr>
      <vt:lpstr>Introducing NHS Executive Director Success Profiles</vt:lpstr>
      <vt:lpstr>Executive Director Role Context Cont.</vt:lpstr>
      <vt:lpstr>Executive Director Success Profile – High level overview</vt:lpstr>
      <vt:lpstr>Executive Director Success Profile – Understanding the interrelationships</vt:lpstr>
      <vt:lpstr>Executive Director Success Profile – Understanding the interrelationships cont.</vt:lpstr>
      <vt:lpstr>How to read the competencies</vt:lpstr>
      <vt:lpstr>Competencies: Drives for better outcomes</vt:lpstr>
      <vt:lpstr>Competencies: Takes people with them</vt:lpstr>
      <vt:lpstr>Competencies: Speaks up</vt:lpstr>
      <vt:lpstr>Competencies: Brings compassion and humility</vt:lpstr>
      <vt:lpstr>Competencies: Brings a learning mindset</vt:lpstr>
      <vt:lpstr>Competencies: Acts from a system’s mindset</vt:lpstr>
      <vt:lpstr>Competencies: Finds new solutions</vt:lpstr>
      <vt:lpstr>Competencies: Develops people</vt:lpstr>
      <vt:lpstr>Competencies: Creates a culture of inclusion</vt:lpstr>
      <vt:lpstr>Experiences</vt:lpstr>
      <vt:lpstr>Traits</vt:lpstr>
      <vt:lpstr>Drivers</vt:lpstr>
      <vt:lpstr>If you have any questions regarding the Success Profile please get in touch with us at aspire.togethersouth-west@nhs.net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Flicos</dc:creator>
  <cp:lastModifiedBy>Caroline Lilley-Woolnough</cp:lastModifiedBy>
  <cp:revision>81</cp:revision>
  <cp:lastPrinted>2019-05-29T15:29:00Z</cp:lastPrinted>
  <dcterms:created xsi:type="dcterms:W3CDTF">1601-01-01T00:00:00Z</dcterms:created>
  <dcterms:modified xsi:type="dcterms:W3CDTF">2019-11-18T10:28:44Z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0x010100694F5D0B7DE21145B7399C672D7C2603</vt:lpwstr>
  </property>
  <property fmtid="{D5CDD505-2E9C-101B-9397-08002B2CF9AE}" pid="3" name="Order">
    <vt:r8>7700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