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459" r:id="rId3"/>
    <p:sldId id="461" r:id="rId4"/>
    <p:sldId id="499" r:id="rId5"/>
    <p:sldId id="325" r:id="rId6"/>
    <p:sldId id="328" r:id="rId7"/>
    <p:sldId id="472" r:id="rId8"/>
    <p:sldId id="473" r:id="rId9"/>
    <p:sldId id="474" r:id="rId10"/>
    <p:sldId id="500" r:id="rId11"/>
    <p:sldId id="501" r:id="rId12"/>
    <p:sldId id="477" r:id="rId13"/>
    <p:sldId id="502" r:id="rId14"/>
    <p:sldId id="507" r:id="rId15"/>
    <p:sldId id="480" r:id="rId16"/>
    <p:sldId id="482" r:id="rId17"/>
    <p:sldId id="510" r:id="rId18"/>
    <p:sldId id="485" r:id="rId19"/>
    <p:sldId id="486" r:id="rId20"/>
    <p:sldId id="487" r:id="rId21"/>
    <p:sldId id="488" r:id="rId22"/>
    <p:sldId id="512" r:id="rId23"/>
    <p:sldId id="513" r:id="rId24"/>
    <p:sldId id="490" r:id="rId25"/>
    <p:sldId id="514" r:id="rId26"/>
    <p:sldId id="491" r:id="rId27"/>
    <p:sldId id="506" r:id="rId28"/>
    <p:sldId id="49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150" autoAdjust="0"/>
  </p:normalViewPr>
  <p:slideViewPr>
    <p:cSldViewPr snapToGrid="0">
      <p:cViewPr varScale="1">
        <p:scale>
          <a:sx n="82" d="100"/>
          <a:sy n="82" d="100"/>
        </p:scale>
        <p:origin x="171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DA61D3-C529-40BD-A220-3AF59EB36ECF}" type="doc">
      <dgm:prSet loTypeId="urn:microsoft.com/office/officeart/2005/8/layout/hierarchy2" loCatId="hierarchy" qsTypeId="urn:microsoft.com/office/officeart/2005/8/quickstyle/simple5" qsCatId="simple" csTypeId="urn:microsoft.com/office/officeart/2005/8/colors/accent3_4" csCatId="accent3" phldr="1"/>
      <dgm:spPr/>
      <dgm:t>
        <a:bodyPr/>
        <a:lstStyle/>
        <a:p>
          <a:endParaRPr lang="en-US"/>
        </a:p>
      </dgm:t>
    </dgm:pt>
    <dgm:pt modelId="{ED290BBE-48E4-4507-A089-E72DE9804A86}">
      <dgm:prSet custT="1"/>
      <dgm:spPr>
        <a:solidFill>
          <a:schemeClr val="accent1">
            <a:lumMod val="60000"/>
            <a:lumOff val="40000"/>
          </a:schemeClr>
        </a:solidFill>
      </dgm:spPr>
      <dgm:t>
        <a:bodyPr/>
        <a:lstStyle/>
        <a:p>
          <a:r>
            <a:rPr lang="en-US" sz="4000" dirty="0">
              <a:latin typeface="+mj-lt"/>
            </a:rPr>
            <a:t>Modelling </a:t>
          </a:r>
        </a:p>
      </dgm:t>
    </dgm:pt>
    <dgm:pt modelId="{FEA48249-1B10-4C6A-B342-113EC6673401}" type="parTrans" cxnId="{4729DC86-EB61-4284-B89C-4CCD2C50C8A1}">
      <dgm:prSet/>
      <dgm:spPr/>
      <dgm:t>
        <a:bodyPr/>
        <a:lstStyle/>
        <a:p>
          <a:endParaRPr lang="en-US"/>
        </a:p>
      </dgm:t>
    </dgm:pt>
    <dgm:pt modelId="{00E7B096-3DCF-47AA-A739-4F6138BAF055}" type="sibTrans" cxnId="{4729DC86-EB61-4284-B89C-4CCD2C50C8A1}">
      <dgm:prSet/>
      <dgm:spPr/>
      <dgm:t>
        <a:bodyPr/>
        <a:lstStyle/>
        <a:p>
          <a:endParaRPr lang="en-US"/>
        </a:p>
      </dgm:t>
    </dgm:pt>
    <dgm:pt modelId="{907CD53E-26A4-4A33-80C9-897D3CE1E50D}">
      <dgm:prSet custT="1"/>
      <dgm:spPr>
        <a:solidFill>
          <a:schemeClr val="accent1">
            <a:lumMod val="60000"/>
            <a:lumOff val="40000"/>
          </a:schemeClr>
        </a:solidFill>
      </dgm:spPr>
      <dgm:t>
        <a:bodyPr/>
        <a:lstStyle/>
        <a:p>
          <a:r>
            <a:rPr lang="en-GB" sz="4000" dirty="0">
              <a:latin typeface="+mj-lt"/>
            </a:rPr>
            <a:t>Reflecting</a:t>
          </a:r>
          <a:endParaRPr lang="en-US" sz="4000" dirty="0">
            <a:latin typeface="+mj-lt"/>
          </a:endParaRPr>
        </a:p>
      </dgm:t>
    </dgm:pt>
    <dgm:pt modelId="{64402C62-C411-4CDD-B50E-E0EC47F83378}" type="parTrans" cxnId="{81855765-00AF-424C-A7A0-CEB9B89CA9BF}">
      <dgm:prSet/>
      <dgm:spPr/>
      <dgm:t>
        <a:bodyPr/>
        <a:lstStyle/>
        <a:p>
          <a:endParaRPr lang="en-US"/>
        </a:p>
      </dgm:t>
    </dgm:pt>
    <dgm:pt modelId="{A18DE393-7CFC-4079-B0D4-F2D91B4421CD}" type="sibTrans" cxnId="{81855765-00AF-424C-A7A0-CEB9B89CA9BF}">
      <dgm:prSet/>
      <dgm:spPr/>
      <dgm:t>
        <a:bodyPr/>
        <a:lstStyle/>
        <a:p>
          <a:endParaRPr lang="en-US"/>
        </a:p>
      </dgm:t>
    </dgm:pt>
    <dgm:pt modelId="{4FEE5E41-A848-401D-9A8A-C56F3B5BA673}">
      <dgm:prSet custT="1"/>
      <dgm:spPr>
        <a:solidFill>
          <a:schemeClr val="accent1">
            <a:lumMod val="60000"/>
            <a:lumOff val="40000"/>
          </a:schemeClr>
        </a:solidFill>
      </dgm:spPr>
      <dgm:t>
        <a:bodyPr/>
        <a:lstStyle/>
        <a:p>
          <a:r>
            <a:rPr lang="en-US" sz="4000" dirty="0">
              <a:latin typeface="+mj-lt"/>
            </a:rPr>
            <a:t>Developing</a:t>
          </a:r>
        </a:p>
      </dgm:t>
    </dgm:pt>
    <dgm:pt modelId="{320A7B5F-1368-488E-BB9D-02433B906793}" type="parTrans" cxnId="{DA5C4814-6A28-4A66-A932-706E53636201}">
      <dgm:prSet/>
      <dgm:spPr/>
      <dgm:t>
        <a:bodyPr/>
        <a:lstStyle/>
        <a:p>
          <a:endParaRPr lang="en-US"/>
        </a:p>
      </dgm:t>
    </dgm:pt>
    <dgm:pt modelId="{AD4E906B-38FC-4B12-9079-5EDF9B4B16A1}" type="sibTrans" cxnId="{DA5C4814-6A28-4A66-A932-706E53636201}">
      <dgm:prSet/>
      <dgm:spPr/>
      <dgm:t>
        <a:bodyPr/>
        <a:lstStyle/>
        <a:p>
          <a:endParaRPr lang="en-US"/>
        </a:p>
      </dgm:t>
    </dgm:pt>
    <dgm:pt modelId="{12EDDBC7-A424-4C11-B1E8-72599AB8B29A}">
      <dgm:prSet custT="1"/>
      <dgm:spPr>
        <a:solidFill>
          <a:schemeClr val="accent1">
            <a:lumMod val="60000"/>
            <a:lumOff val="40000"/>
          </a:schemeClr>
        </a:solidFill>
      </dgm:spPr>
      <dgm:t>
        <a:bodyPr/>
        <a:lstStyle/>
        <a:p>
          <a:r>
            <a:rPr lang="en-GB" sz="4000" dirty="0">
              <a:latin typeface="+mj-lt"/>
            </a:rPr>
            <a:t> Guiding</a:t>
          </a:r>
          <a:endParaRPr lang="en-US" sz="4000" dirty="0">
            <a:latin typeface="+mj-lt"/>
          </a:endParaRPr>
        </a:p>
      </dgm:t>
    </dgm:pt>
    <dgm:pt modelId="{B1055D2D-2560-4F35-BB85-172D13A3FEA9}" type="parTrans" cxnId="{F81936E5-F3AC-4974-870E-45ED3A2A041C}">
      <dgm:prSet/>
      <dgm:spPr/>
      <dgm:t>
        <a:bodyPr/>
        <a:lstStyle/>
        <a:p>
          <a:endParaRPr lang="en-US"/>
        </a:p>
      </dgm:t>
    </dgm:pt>
    <dgm:pt modelId="{CE7200B4-CBCE-46DC-B8A8-E182147E02B4}" type="sibTrans" cxnId="{F81936E5-F3AC-4974-870E-45ED3A2A041C}">
      <dgm:prSet/>
      <dgm:spPr/>
      <dgm:t>
        <a:bodyPr/>
        <a:lstStyle/>
        <a:p>
          <a:endParaRPr lang="en-US"/>
        </a:p>
      </dgm:t>
    </dgm:pt>
    <dgm:pt modelId="{CC2998EA-A516-4AC9-83CF-BCC10D6A56BE}" type="pres">
      <dgm:prSet presAssocID="{F7DA61D3-C529-40BD-A220-3AF59EB36ECF}" presName="diagram" presStyleCnt="0">
        <dgm:presLayoutVars>
          <dgm:chPref val="1"/>
          <dgm:dir/>
          <dgm:animOne val="branch"/>
          <dgm:animLvl val="lvl"/>
          <dgm:resizeHandles val="exact"/>
        </dgm:presLayoutVars>
      </dgm:prSet>
      <dgm:spPr/>
    </dgm:pt>
    <dgm:pt modelId="{F5BEB636-68A0-4ACC-92FC-275EF8F0FF9F}" type="pres">
      <dgm:prSet presAssocID="{ED290BBE-48E4-4507-A089-E72DE9804A86}" presName="root1" presStyleCnt="0"/>
      <dgm:spPr/>
    </dgm:pt>
    <dgm:pt modelId="{87A01407-EF7F-4D26-83A3-F658CFA67BFA}" type="pres">
      <dgm:prSet presAssocID="{ED290BBE-48E4-4507-A089-E72DE9804A86}" presName="LevelOneTextNode" presStyleLbl="node0" presStyleIdx="0" presStyleCnt="1" custScaleX="115019" custLinFactNeighborX="3764" custLinFactNeighborY="-1275">
        <dgm:presLayoutVars>
          <dgm:chPref val="3"/>
        </dgm:presLayoutVars>
      </dgm:prSet>
      <dgm:spPr/>
    </dgm:pt>
    <dgm:pt modelId="{2637DBC5-75FA-47A4-93AA-41805B3B3935}" type="pres">
      <dgm:prSet presAssocID="{ED290BBE-48E4-4507-A089-E72DE9804A86}" presName="level2hierChild" presStyleCnt="0"/>
      <dgm:spPr/>
    </dgm:pt>
    <dgm:pt modelId="{B9253418-444F-4E3F-A049-A0155E2B4C2C}" type="pres">
      <dgm:prSet presAssocID="{64402C62-C411-4CDD-B50E-E0EC47F83378}" presName="conn2-1" presStyleLbl="parChTrans1D2" presStyleIdx="0" presStyleCnt="3"/>
      <dgm:spPr/>
    </dgm:pt>
    <dgm:pt modelId="{D822711F-D1CE-426B-BD5F-3FA9E7578756}" type="pres">
      <dgm:prSet presAssocID="{64402C62-C411-4CDD-B50E-E0EC47F83378}" presName="connTx" presStyleLbl="parChTrans1D2" presStyleIdx="0" presStyleCnt="3"/>
      <dgm:spPr/>
    </dgm:pt>
    <dgm:pt modelId="{ABE4D9EB-EE46-4BE0-B3DE-7A8B8DC88C55}" type="pres">
      <dgm:prSet presAssocID="{907CD53E-26A4-4A33-80C9-897D3CE1E50D}" presName="root2" presStyleCnt="0"/>
      <dgm:spPr/>
    </dgm:pt>
    <dgm:pt modelId="{3BF46219-8B4D-4F47-AB3F-A367396CAA72}" type="pres">
      <dgm:prSet presAssocID="{907CD53E-26A4-4A33-80C9-897D3CE1E50D}" presName="LevelTwoTextNode" presStyleLbl="node2" presStyleIdx="0" presStyleCnt="3" custScaleX="108407">
        <dgm:presLayoutVars>
          <dgm:chPref val="3"/>
        </dgm:presLayoutVars>
      </dgm:prSet>
      <dgm:spPr/>
    </dgm:pt>
    <dgm:pt modelId="{B53B3C06-C0C9-4870-B78D-D183E0639C33}" type="pres">
      <dgm:prSet presAssocID="{907CD53E-26A4-4A33-80C9-897D3CE1E50D}" presName="level3hierChild" presStyleCnt="0"/>
      <dgm:spPr/>
    </dgm:pt>
    <dgm:pt modelId="{2F575B53-BA74-43CE-94B7-2D13B9E3EDBB}" type="pres">
      <dgm:prSet presAssocID="{320A7B5F-1368-488E-BB9D-02433B906793}" presName="conn2-1" presStyleLbl="parChTrans1D2" presStyleIdx="1" presStyleCnt="3"/>
      <dgm:spPr/>
    </dgm:pt>
    <dgm:pt modelId="{A0B20BE7-4EA3-458C-BC17-53490C14AF4A}" type="pres">
      <dgm:prSet presAssocID="{320A7B5F-1368-488E-BB9D-02433B906793}" presName="connTx" presStyleLbl="parChTrans1D2" presStyleIdx="1" presStyleCnt="3"/>
      <dgm:spPr/>
    </dgm:pt>
    <dgm:pt modelId="{EDA26426-02D5-4CAF-8D0D-119E80EA3C7D}" type="pres">
      <dgm:prSet presAssocID="{4FEE5E41-A848-401D-9A8A-C56F3B5BA673}" presName="root2" presStyleCnt="0"/>
      <dgm:spPr/>
    </dgm:pt>
    <dgm:pt modelId="{48EDBCB3-5B4B-48EC-9322-339D604CBD57}" type="pres">
      <dgm:prSet presAssocID="{4FEE5E41-A848-401D-9A8A-C56F3B5BA673}" presName="LevelTwoTextNode" presStyleLbl="node2" presStyleIdx="1" presStyleCnt="3" custScaleX="107052">
        <dgm:presLayoutVars>
          <dgm:chPref val="3"/>
        </dgm:presLayoutVars>
      </dgm:prSet>
      <dgm:spPr/>
    </dgm:pt>
    <dgm:pt modelId="{DB5A3041-632B-4BC8-8524-86254BA51E29}" type="pres">
      <dgm:prSet presAssocID="{4FEE5E41-A848-401D-9A8A-C56F3B5BA673}" presName="level3hierChild" presStyleCnt="0"/>
      <dgm:spPr/>
    </dgm:pt>
    <dgm:pt modelId="{C3F198E7-74EB-4854-BA80-8081800CD2BF}" type="pres">
      <dgm:prSet presAssocID="{B1055D2D-2560-4F35-BB85-172D13A3FEA9}" presName="conn2-1" presStyleLbl="parChTrans1D2" presStyleIdx="2" presStyleCnt="3"/>
      <dgm:spPr/>
    </dgm:pt>
    <dgm:pt modelId="{0018818D-2176-49BC-B924-48C5E1543105}" type="pres">
      <dgm:prSet presAssocID="{B1055D2D-2560-4F35-BB85-172D13A3FEA9}" presName="connTx" presStyleLbl="parChTrans1D2" presStyleIdx="2" presStyleCnt="3"/>
      <dgm:spPr/>
    </dgm:pt>
    <dgm:pt modelId="{843D006E-75CA-482D-B60A-19079320908D}" type="pres">
      <dgm:prSet presAssocID="{12EDDBC7-A424-4C11-B1E8-72599AB8B29A}" presName="root2" presStyleCnt="0"/>
      <dgm:spPr/>
    </dgm:pt>
    <dgm:pt modelId="{807186F3-DB4F-4061-BF49-5F3E6F38617A}" type="pres">
      <dgm:prSet presAssocID="{12EDDBC7-A424-4C11-B1E8-72599AB8B29A}" presName="LevelTwoTextNode" presStyleLbl="node2" presStyleIdx="2" presStyleCnt="3" custScaleX="107052">
        <dgm:presLayoutVars>
          <dgm:chPref val="3"/>
        </dgm:presLayoutVars>
      </dgm:prSet>
      <dgm:spPr/>
    </dgm:pt>
    <dgm:pt modelId="{C5E0292E-FAD9-4075-92BD-93124731AA7B}" type="pres">
      <dgm:prSet presAssocID="{12EDDBC7-A424-4C11-B1E8-72599AB8B29A}" presName="level3hierChild" presStyleCnt="0"/>
      <dgm:spPr/>
    </dgm:pt>
  </dgm:ptLst>
  <dgm:cxnLst>
    <dgm:cxn modelId="{F33D4608-B48B-4C53-B014-46EAC91C8609}" type="presOf" srcId="{ED290BBE-48E4-4507-A089-E72DE9804A86}" destId="{87A01407-EF7F-4D26-83A3-F658CFA67BFA}" srcOrd="0" destOrd="0" presId="urn:microsoft.com/office/officeart/2005/8/layout/hierarchy2"/>
    <dgm:cxn modelId="{4C415E0B-8F0F-401B-AFA5-7C3C1D5C146F}" type="presOf" srcId="{4FEE5E41-A848-401D-9A8A-C56F3B5BA673}" destId="{48EDBCB3-5B4B-48EC-9322-339D604CBD57}" srcOrd="0" destOrd="0" presId="urn:microsoft.com/office/officeart/2005/8/layout/hierarchy2"/>
    <dgm:cxn modelId="{F8604710-2B6E-4F3B-BCDD-9318A305F551}" type="presOf" srcId="{320A7B5F-1368-488E-BB9D-02433B906793}" destId="{2F575B53-BA74-43CE-94B7-2D13B9E3EDBB}" srcOrd="0" destOrd="0" presId="urn:microsoft.com/office/officeart/2005/8/layout/hierarchy2"/>
    <dgm:cxn modelId="{DA5C4814-6A28-4A66-A932-706E53636201}" srcId="{ED290BBE-48E4-4507-A089-E72DE9804A86}" destId="{4FEE5E41-A848-401D-9A8A-C56F3B5BA673}" srcOrd="1" destOrd="0" parTransId="{320A7B5F-1368-488E-BB9D-02433B906793}" sibTransId="{AD4E906B-38FC-4B12-9079-5EDF9B4B16A1}"/>
    <dgm:cxn modelId="{E0746C62-0CF3-46FD-8011-6D5665B1E5BB}" type="presOf" srcId="{B1055D2D-2560-4F35-BB85-172D13A3FEA9}" destId="{C3F198E7-74EB-4854-BA80-8081800CD2BF}" srcOrd="0" destOrd="0" presId="urn:microsoft.com/office/officeart/2005/8/layout/hierarchy2"/>
    <dgm:cxn modelId="{C2C9F943-833E-422F-9A87-A8C2E772A7C9}" type="presOf" srcId="{64402C62-C411-4CDD-B50E-E0EC47F83378}" destId="{B9253418-444F-4E3F-A049-A0155E2B4C2C}" srcOrd="0" destOrd="0" presId="urn:microsoft.com/office/officeart/2005/8/layout/hierarchy2"/>
    <dgm:cxn modelId="{81855765-00AF-424C-A7A0-CEB9B89CA9BF}" srcId="{ED290BBE-48E4-4507-A089-E72DE9804A86}" destId="{907CD53E-26A4-4A33-80C9-897D3CE1E50D}" srcOrd="0" destOrd="0" parTransId="{64402C62-C411-4CDD-B50E-E0EC47F83378}" sibTransId="{A18DE393-7CFC-4079-B0D4-F2D91B4421CD}"/>
    <dgm:cxn modelId="{08A8B86B-549D-4BD8-A845-02509E03BA8B}" type="presOf" srcId="{320A7B5F-1368-488E-BB9D-02433B906793}" destId="{A0B20BE7-4EA3-458C-BC17-53490C14AF4A}" srcOrd="1" destOrd="0" presId="urn:microsoft.com/office/officeart/2005/8/layout/hierarchy2"/>
    <dgm:cxn modelId="{ADB95452-0388-4850-9D53-B14DFD8F9514}" type="presOf" srcId="{12EDDBC7-A424-4C11-B1E8-72599AB8B29A}" destId="{807186F3-DB4F-4061-BF49-5F3E6F38617A}" srcOrd="0" destOrd="0" presId="urn:microsoft.com/office/officeart/2005/8/layout/hierarchy2"/>
    <dgm:cxn modelId="{B27AC257-F168-47BD-AEFD-5284BCC95487}" type="presOf" srcId="{F7DA61D3-C529-40BD-A220-3AF59EB36ECF}" destId="{CC2998EA-A516-4AC9-83CF-BCC10D6A56BE}" srcOrd="0" destOrd="0" presId="urn:microsoft.com/office/officeart/2005/8/layout/hierarchy2"/>
    <dgm:cxn modelId="{E4F80358-A008-4ECD-8099-60DC4A6EA485}" type="presOf" srcId="{B1055D2D-2560-4F35-BB85-172D13A3FEA9}" destId="{0018818D-2176-49BC-B924-48C5E1543105}" srcOrd="1" destOrd="0" presId="urn:microsoft.com/office/officeart/2005/8/layout/hierarchy2"/>
    <dgm:cxn modelId="{4729DC86-EB61-4284-B89C-4CCD2C50C8A1}" srcId="{F7DA61D3-C529-40BD-A220-3AF59EB36ECF}" destId="{ED290BBE-48E4-4507-A089-E72DE9804A86}" srcOrd="0" destOrd="0" parTransId="{FEA48249-1B10-4C6A-B342-113EC6673401}" sibTransId="{00E7B096-3DCF-47AA-A739-4F6138BAF055}"/>
    <dgm:cxn modelId="{73DC03A4-DCDA-4021-BB25-7D6E37FA79E4}" type="presOf" srcId="{907CD53E-26A4-4A33-80C9-897D3CE1E50D}" destId="{3BF46219-8B4D-4F47-AB3F-A367396CAA72}" srcOrd="0" destOrd="0" presId="urn:microsoft.com/office/officeart/2005/8/layout/hierarchy2"/>
    <dgm:cxn modelId="{13CDC2B5-48F1-4D02-86A9-2E6586201D58}" type="presOf" srcId="{64402C62-C411-4CDD-B50E-E0EC47F83378}" destId="{D822711F-D1CE-426B-BD5F-3FA9E7578756}" srcOrd="1" destOrd="0" presId="urn:microsoft.com/office/officeart/2005/8/layout/hierarchy2"/>
    <dgm:cxn modelId="{F81936E5-F3AC-4974-870E-45ED3A2A041C}" srcId="{ED290BBE-48E4-4507-A089-E72DE9804A86}" destId="{12EDDBC7-A424-4C11-B1E8-72599AB8B29A}" srcOrd="2" destOrd="0" parTransId="{B1055D2D-2560-4F35-BB85-172D13A3FEA9}" sibTransId="{CE7200B4-CBCE-46DC-B8A8-E182147E02B4}"/>
    <dgm:cxn modelId="{DF0C4C53-A254-40DF-8059-0253C5412F79}" type="presParOf" srcId="{CC2998EA-A516-4AC9-83CF-BCC10D6A56BE}" destId="{F5BEB636-68A0-4ACC-92FC-275EF8F0FF9F}" srcOrd="0" destOrd="0" presId="urn:microsoft.com/office/officeart/2005/8/layout/hierarchy2"/>
    <dgm:cxn modelId="{B1A5003B-8C7A-4F94-875D-7D52F6689F92}" type="presParOf" srcId="{F5BEB636-68A0-4ACC-92FC-275EF8F0FF9F}" destId="{87A01407-EF7F-4D26-83A3-F658CFA67BFA}" srcOrd="0" destOrd="0" presId="urn:microsoft.com/office/officeart/2005/8/layout/hierarchy2"/>
    <dgm:cxn modelId="{DF922222-8110-4F5B-A2A8-DD289CBB235B}" type="presParOf" srcId="{F5BEB636-68A0-4ACC-92FC-275EF8F0FF9F}" destId="{2637DBC5-75FA-47A4-93AA-41805B3B3935}" srcOrd="1" destOrd="0" presId="urn:microsoft.com/office/officeart/2005/8/layout/hierarchy2"/>
    <dgm:cxn modelId="{0100E52C-F053-4236-9ADE-DC9A925B0E13}" type="presParOf" srcId="{2637DBC5-75FA-47A4-93AA-41805B3B3935}" destId="{B9253418-444F-4E3F-A049-A0155E2B4C2C}" srcOrd="0" destOrd="0" presId="urn:microsoft.com/office/officeart/2005/8/layout/hierarchy2"/>
    <dgm:cxn modelId="{AA2F462E-BC04-47B1-B521-AA5C7E00958F}" type="presParOf" srcId="{B9253418-444F-4E3F-A049-A0155E2B4C2C}" destId="{D822711F-D1CE-426B-BD5F-3FA9E7578756}" srcOrd="0" destOrd="0" presId="urn:microsoft.com/office/officeart/2005/8/layout/hierarchy2"/>
    <dgm:cxn modelId="{BD7E0631-023C-482F-BE87-B9444C93EF20}" type="presParOf" srcId="{2637DBC5-75FA-47A4-93AA-41805B3B3935}" destId="{ABE4D9EB-EE46-4BE0-B3DE-7A8B8DC88C55}" srcOrd="1" destOrd="0" presId="urn:microsoft.com/office/officeart/2005/8/layout/hierarchy2"/>
    <dgm:cxn modelId="{F7C3A837-9DC7-48DE-BFD3-1EAC5513921E}" type="presParOf" srcId="{ABE4D9EB-EE46-4BE0-B3DE-7A8B8DC88C55}" destId="{3BF46219-8B4D-4F47-AB3F-A367396CAA72}" srcOrd="0" destOrd="0" presId="urn:microsoft.com/office/officeart/2005/8/layout/hierarchy2"/>
    <dgm:cxn modelId="{3C79AC21-1981-4EDD-B9B2-6DD3E1E7B317}" type="presParOf" srcId="{ABE4D9EB-EE46-4BE0-B3DE-7A8B8DC88C55}" destId="{B53B3C06-C0C9-4870-B78D-D183E0639C33}" srcOrd="1" destOrd="0" presId="urn:microsoft.com/office/officeart/2005/8/layout/hierarchy2"/>
    <dgm:cxn modelId="{081B0AC0-43D3-4AAD-B276-94E2C3B22AA0}" type="presParOf" srcId="{2637DBC5-75FA-47A4-93AA-41805B3B3935}" destId="{2F575B53-BA74-43CE-94B7-2D13B9E3EDBB}" srcOrd="2" destOrd="0" presId="urn:microsoft.com/office/officeart/2005/8/layout/hierarchy2"/>
    <dgm:cxn modelId="{49DE4D7B-A138-4B81-A72F-0A9C30D340E8}" type="presParOf" srcId="{2F575B53-BA74-43CE-94B7-2D13B9E3EDBB}" destId="{A0B20BE7-4EA3-458C-BC17-53490C14AF4A}" srcOrd="0" destOrd="0" presId="urn:microsoft.com/office/officeart/2005/8/layout/hierarchy2"/>
    <dgm:cxn modelId="{4E8E7DB3-5E76-431B-89D3-786899B9121D}" type="presParOf" srcId="{2637DBC5-75FA-47A4-93AA-41805B3B3935}" destId="{EDA26426-02D5-4CAF-8D0D-119E80EA3C7D}" srcOrd="3" destOrd="0" presId="urn:microsoft.com/office/officeart/2005/8/layout/hierarchy2"/>
    <dgm:cxn modelId="{13BBAA9A-97AD-40C8-99CA-A9F444AD7A45}" type="presParOf" srcId="{EDA26426-02D5-4CAF-8D0D-119E80EA3C7D}" destId="{48EDBCB3-5B4B-48EC-9322-339D604CBD57}" srcOrd="0" destOrd="0" presId="urn:microsoft.com/office/officeart/2005/8/layout/hierarchy2"/>
    <dgm:cxn modelId="{DB30F0FD-5E07-49D5-A617-E27F61C9C7B3}" type="presParOf" srcId="{EDA26426-02D5-4CAF-8D0D-119E80EA3C7D}" destId="{DB5A3041-632B-4BC8-8524-86254BA51E29}" srcOrd="1" destOrd="0" presId="urn:microsoft.com/office/officeart/2005/8/layout/hierarchy2"/>
    <dgm:cxn modelId="{B1EC9204-AE34-4E00-81EA-6F10C2EFD21A}" type="presParOf" srcId="{2637DBC5-75FA-47A4-93AA-41805B3B3935}" destId="{C3F198E7-74EB-4854-BA80-8081800CD2BF}" srcOrd="4" destOrd="0" presId="urn:microsoft.com/office/officeart/2005/8/layout/hierarchy2"/>
    <dgm:cxn modelId="{6D3AA5D8-8BC7-44F2-ABCD-C575B27B7F55}" type="presParOf" srcId="{C3F198E7-74EB-4854-BA80-8081800CD2BF}" destId="{0018818D-2176-49BC-B924-48C5E1543105}" srcOrd="0" destOrd="0" presId="urn:microsoft.com/office/officeart/2005/8/layout/hierarchy2"/>
    <dgm:cxn modelId="{9005CE34-1F79-43B0-AEB5-D39E51439F2D}" type="presParOf" srcId="{2637DBC5-75FA-47A4-93AA-41805B3B3935}" destId="{843D006E-75CA-482D-B60A-19079320908D}" srcOrd="5" destOrd="0" presId="urn:microsoft.com/office/officeart/2005/8/layout/hierarchy2"/>
    <dgm:cxn modelId="{EC4349D6-43A3-4013-86B4-9D5571DE26A5}" type="presParOf" srcId="{843D006E-75CA-482D-B60A-19079320908D}" destId="{807186F3-DB4F-4061-BF49-5F3E6F38617A}" srcOrd="0" destOrd="0" presId="urn:microsoft.com/office/officeart/2005/8/layout/hierarchy2"/>
    <dgm:cxn modelId="{1EF19BC2-955C-4842-922D-9704B7A23B9C}" type="presParOf" srcId="{843D006E-75CA-482D-B60A-19079320908D}" destId="{C5E0292E-FAD9-4075-92BD-93124731AA7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DA61D3-C529-40BD-A220-3AF59EB36ECF}" type="doc">
      <dgm:prSet loTypeId="urn:microsoft.com/office/officeart/2005/8/layout/hierarchy2" loCatId="hierarchy" qsTypeId="urn:microsoft.com/office/officeart/2005/8/quickstyle/simple5" qsCatId="simple" csTypeId="urn:microsoft.com/office/officeart/2005/8/colors/accent3_4" csCatId="accent3" phldr="1"/>
      <dgm:spPr/>
      <dgm:t>
        <a:bodyPr/>
        <a:lstStyle/>
        <a:p>
          <a:endParaRPr lang="en-US"/>
        </a:p>
      </dgm:t>
    </dgm:pt>
    <dgm:pt modelId="{ED290BBE-48E4-4507-A089-E72DE9804A86}">
      <dgm:prSet custT="1"/>
      <dgm:spPr>
        <a:solidFill>
          <a:schemeClr val="accent1">
            <a:lumMod val="60000"/>
            <a:lumOff val="40000"/>
          </a:schemeClr>
        </a:solidFill>
      </dgm:spPr>
      <dgm:t>
        <a:bodyPr/>
        <a:lstStyle/>
        <a:p>
          <a:r>
            <a:rPr lang="en-US" sz="4000" dirty="0">
              <a:latin typeface="+mj-lt"/>
            </a:rPr>
            <a:t>Modelling </a:t>
          </a:r>
        </a:p>
      </dgm:t>
    </dgm:pt>
    <dgm:pt modelId="{FEA48249-1B10-4C6A-B342-113EC6673401}" type="parTrans" cxnId="{4729DC86-EB61-4284-B89C-4CCD2C50C8A1}">
      <dgm:prSet/>
      <dgm:spPr/>
      <dgm:t>
        <a:bodyPr/>
        <a:lstStyle/>
        <a:p>
          <a:endParaRPr lang="en-US"/>
        </a:p>
      </dgm:t>
    </dgm:pt>
    <dgm:pt modelId="{00E7B096-3DCF-47AA-A739-4F6138BAF055}" type="sibTrans" cxnId="{4729DC86-EB61-4284-B89C-4CCD2C50C8A1}">
      <dgm:prSet/>
      <dgm:spPr/>
      <dgm:t>
        <a:bodyPr/>
        <a:lstStyle/>
        <a:p>
          <a:endParaRPr lang="en-US"/>
        </a:p>
      </dgm:t>
    </dgm:pt>
    <dgm:pt modelId="{907CD53E-26A4-4A33-80C9-897D3CE1E50D}">
      <dgm:prSet custT="1"/>
      <dgm:spPr>
        <a:solidFill>
          <a:schemeClr val="accent1">
            <a:lumMod val="60000"/>
            <a:lumOff val="40000"/>
          </a:schemeClr>
        </a:solidFill>
      </dgm:spPr>
      <dgm:t>
        <a:bodyPr/>
        <a:lstStyle/>
        <a:p>
          <a:r>
            <a:rPr lang="en-GB" sz="4000" dirty="0">
              <a:latin typeface="+mj-lt"/>
            </a:rPr>
            <a:t>Reflecting</a:t>
          </a:r>
          <a:endParaRPr lang="en-US" sz="4000" dirty="0">
            <a:latin typeface="+mj-lt"/>
          </a:endParaRPr>
        </a:p>
      </dgm:t>
    </dgm:pt>
    <dgm:pt modelId="{64402C62-C411-4CDD-B50E-E0EC47F83378}" type="parTrans" cxnId="{81855765-00AF-424C-A7A0-CEB9B89CA9BF}">
      <dgm:prSet/>
      <dgm:spPr/>
      <dgm:t>
        <a:bodyPr/>
        <a:lstStyle/>
        <a:p>
          <a:endParaRPr lang="en-US"/>
        </a:p>
      </dgm:t>
    </dgm:pt>
    <dgm:pt modelId="{A18DE393-7CFC-4079-B0D4-F2D91B4421CD}" type="sibTrans" cxnId="{81855765-00AF-424C-A7A0-CEB9B89CA9BF}">
      <dgm:prSet/>
      <dgm:spPr/>
      <dgm:t>
        <a:bodyPr/>
        <a:lstStyle/>
        <a:p>
          <a:endParaRPr lang="en-US"/>
        </a:p>
      </dgm:t>
    </dgm:pt>
    <dgm:pt modelId="{4FEE5E41-A848-401D-9A8A-C56F3B5BA673}">
      <dgm:prSet custT="1"/>
      <dgm:spPr>
        <a:solidFill>
          <a:schemeClr val="accent1">
            <a:lumMod val="60000"/>
            <a:lumOff val="40000"/>
          </a:schemeClr>
        </a:solidFill>
      </dgm:spPr>
      <dgm:t>
        <a:bodyPr/>
        <a:lstStyle/>
        <a:p>
          <a:r>
            <a:rPr lang="en-US" sz="4000" dirty="0">
              <a:latin typeface="+mj-lt"/>
            </a:rPr>
            <a:t>Developing</a:t>
          </a:r>
        </a:p>
      </dgm:t>
    </dgm:pt>
    <dgm:pt modelId="{320A7B5F-1368-488E-BB9D-02433B906793}" type="parTrans" cxnId="{DA5C4814-6A28-4A66-A932-706E53636201}">
      <dgm:prSet/>
      <dgm:spPr/>
      <dgm:t>
        <a:bodyPr/>
        <a:lstStyle/>
        <a:p>
          <a:endParaRPr lang="en-US"/>
        </a:p>
      </dgm:t>
    </dgm:pt>
    <dgm:pt modelId="{AD4E906B-38FC-4B12-9079-5EDF9B4B16A1}" type="sibTrans" cxnId="{DA5C4814-6A28-4A66-A932-706E53636201}">
      <dgm:prSet/>
      <dgm:spPr/>
      <dgm:t>
        <a:bodyPr/>
        <a:lstStyle/>
        <a:p>
          <a:endParaRPr lang="en-US"/>
        </a:p>
      </dgm:t>
    </dgm:pt>
    <dgm:pt modelId="{12EDDBC7-A424-4C11-B1E8-72599AB8B29A}">
      <dgm:prSet custT="1"/>
      <dgm:spPr>
        <a:solidFill>
          <a:schemeClr val="accent1">
            <a:lumMod val="75000"/>
          </a:schemeClr>
        </a:solidFill>
      </dgm:spPr>
      <dgm:t>
        <a:bodyPr/>
        <a:lstStyle/>
        <a:p>
          <a:r>
            <a:rPr lang="en-GB" sz="4000" dirty="0">
              <a:latin typeface="+mj-lt"/>
            </a:rPr>
            <a:t> Guiding</a:t>
          </a:r>
          <a:endParaRPr lang="en-US" sz="4000" dirty="0">
            <a:latin typeface="+mj-lt"/>
          </a:endParaRPr>
        </a:p>
      </dgm:t>
    </dgm:pt>
    <dgm:pt modelId="{B1055D2D-2560-4F35-BB85-172D13A3FEA9}" type="parTrans" cxnId="{F81936E5-F3AC-4974-870E-45ED3A2A041C}">
      <dgm:prSet/>
      <dgm:spPr/>
      <dgm:t>
        <a:bodyPr/>
        <a:lstStyle/>
        <a:p>
          <a:endParaRPr lang="en-US"/>
        </a:p>
      </dgm:t>
    </dgm:pt>
    <dgm:pt modelId="{CE7200B4-CBCE-46DC-B8A8-E182147E02B4}" type="sibTrans" cxnId="{F81936E5-F3AC-4974-870E-45ED3A2A041C}">
      <dgm:prSet/>
      <dgm:spPr/>
      <dgm:t>
        <a:bodyPr/>
        <a:lstStyle/>
        <a:p>
          <a:endParaRPr lang="en-US"/>
        </a:p>
      </dgm:t>
    </dgm:pt>
    <dgm:pt modelId="{CC2998EA-A516-4AC9-83CF-BCC10D6A56BE}" type="pres">
      <dgm:prSet presAssocID="{F7DA61D3-C529-40BD-A220-3AF59EB36ECF}" presName="diagram" presStyleCnt="0">
        <dgm:presLayoutVars>
          <dgm:chPref val="1"/>
          <dgm:dir/>
          <dgm:animOne val="branch"/>
          <dgm:animLvl val="lvl"/>
          <dgm:resizeHandles val="exact"/>
        </dgm:presLayoutVars>
      </dgm:prSet>
      <dgm:spPr/>
    </dgm:pt>
    <dgm:pt modelId="{F5BEB636-68A0-4ACC-92FC-275EF8F0FF9F}" type="pres">
      <dgm:prSet presAssocID="{ED290BBE-48E4-4507-A089-E72DE9804A86}" presName="root1" presStyleCnt="0"/>
      <dgm:spPr/>
    </dgm:pt>
    <dgm:pt modelId="{87A01407-EF7F-4D26-83A3-F658CFA67BFA}" type="pres">
      <dgm:prSet presAssocID="{ED290BBE-48E4-4507-A089-E72DE9804A86}" presName="LevelOneTextNode" presStyleLbl="node0" presStyleIdx="0" presStyleCnt="1" custScaleX="115019" custLinFactNeighborX="3764" custLinFactNeighborY="-1275">
        <dgm:presLayoutVars>
          <dgm:chPref val="3"/>
        </dgm:presLayoutVars>
      </dgm:prSet>
      <dgm:spPr/>
    </dgm:pt>
    <dgm:pt modelId="{2637DBC5-75FA-47A4-93AA-41805B3B3935}" type="pres">
      <dgm:prSet presAssocID="{ED290BBE-48E4-4507-A089-E72DE9804A86}" presName="level2hierChild" presStyleCnt="0"/>
      <dgm:spPr/>
    </dgm:pt>
    <dgm:pt modelId="{B9253418-444F-4E3F-A049-A0155E2B4C2C}" type="pres">
      <dgm:prSet presAssocID="{64402C62-C411-4CDD-B50E-E0EC47F83378}" presName="conn2-1" presStyleLbl="parChTrans1D2" presStyleIdx="0" presStyleCnt="3"/>
      <dgm:spPr/>
    </dgm:pt>
    <dgm:pt modelId="{D822711F-D1CE-426B-BD5F-3FA9E7578756}" type="pres">
      <dgm:prSet presAssocID="{64402C62-C411-4CDD-B50E-E0EC47F83378}" presName="connTx" presStyleLbl="parChTrans1D2" presStyleIdx="0" presStyleCnt="3"/>
      <dgm:spPr/>
    </dgm:pt>
    <dgm:pt modelId="{ABE4D9EB-EE46-4BE0-B3DE-7A8B8DC88C55}" type="pres">
      <dgm:prSet presAssocID="{907CD53E-26A4-4A33-80C9-897D3CE1E50D}" presName="root2" presStyleCnt="0"/>
      <dgm:spPr/>
    </dgm:pt>
    <dgm:pt modelId="{3BF46219-8B4D-4F47-AB3F-A367396CAA72}" type="pres">
      <dgm:prSet presAssocID="{907CD53E-26A4-4A33-80C9-897D3CE1E50D}" presName="LevelTwoTextNode" presStyleLbl="node2" presStyleIdx="0" presStyleCnt="3" custScaleX="108407">
        <dgm:presLayoutVars>
          <dgm:chPref val="3"/>
        </dgm:presLayoutVars>
      </dgm:prSet>
      <dgm:spPr/>
    </dgm:pt>
    <dgm:pt modelId="{B53B3C06-C0C9-4870-B78D-D183E0639C33}" type="pres">
      <dgm:prSet presAssocID="{907CD53E-26A4-4A33-80C9-897D3CE1E50D}" presName="level3hierChild" presStyleCnt="0"/>
      <dgm:spPr/>
    </dgm:pt>
    <dgm:pt modelId="{2F575B53-BA74-43CE-94B7-2D13B9E3EDBB}" type="pres">
      <dgm:prSet presAssocID="{320A7B5F-1368-488E-BB9D-02433B906793}" presName="conn2-1" presStyleLbl="parChTrans1D2" presStyleIdx="1" presStyleCnt="3"/>
      <dgm:spPr/>
    </dgm:pt>
    <dgm:pt modelId="{A0B20BE7-4EA3-458C-BC17-53490C14AF4A}" type="pres">
      <dgm:prSet presAssocID="{320A7B5F-1368-488E-BB9D-02433B906793}" presName="connTx" presStyleLbl="parChTrans1D2" presStyleIdx="1" presStyleCnt="3"/>
      <dgm:spPr/>
    </dgm:pt>
    <dgm:pt modelId="{EDA26426-02D5-4CAF-8D0D-119E80EA3C7D}" type="pres">
      <dgm:prSet presAssocID="{4FEE5E41-A848-401D-9A8A-C56F3B5BA673}" presName="root2" presStyleCnt="0"/>
      <dgm:spPr/>
    </dgm:pt>
    <dgm:pt modelId="{48EDBCB3-5B4B-48EC-9322-339D604CBD57}" type="pres">
      <dgm:prSet presAssocID="{4FEE5E41-A848-401D-9A8A-C56F3B5BA673}" presName="LevelTwoTextNode" presStyleLbl="node2" presStyleIdx="1" presStyleCnt="3" custScaleX="107052">
        <dgm:presLayoutVars>
          <dgm:chPref val="3"/>
        </dgm:presLayoutVars>
      </dgm:prSet>
      <dgm:spPr/>
    </dgm:pt>
    <dgm:pt modelId="{DB5A3041-632B-4BC8-8524-86254BA51E29}" type="pres">
      <dgm:prSet presAssocID="{4FEE5E41-A848-401D-9A8A-C56F3B5BA673}" presName="level3hierChild" presStyleCnt="0"/>
      <dgm:spPr/>
    </dgm:pt>
    <dgm:pt modelId="{C3F198E7-74EB-4854-BA80-8081800CD2BF}" type="pres">
      <dgm:prSet presAssocID="{B1055D2D-2560-4F35-BB85-172D13A3FEA9}" presName="conn2-1" presStyleLbl="parChTrans1D2" presStyleIdx="2" presStyleCnt="3"/>
      <dgm:spPr/>
    </dgm:pt>
    <dgm:pt modelId="{0018818D-2176-49BC-B924-48C5E1543105}" type="pres">
      <dgm:prSet presAssocID="{B1055D2D-2560-4F35-BB85-172D13A3FEA9}" presName="connTx" presStyleLbl="parChTrans1D2" presStyleIdx="2" presStyleCnt="3"/>
      <dgm:spPr/>
    </dgm:pt>
    <dgm:pt modelId="{843D006E-75CA-482D-B60A-19079320908D}" type="pres">
      <dgm:prSet presAssocID="{12EDDBC7-A424-4C11-B1E8-72599AB8B29A}" presName="root2" presStyleCnt="0"/>
      <dgm:spPr/>
    </dgm:pt>
    <dgm:pt modelId="{807186F3-DB4F-4061-BF49-5F3E6F38617A}" type="pres">
      <dgm:prSet presAssocID="{12EDDBC7-A424-4C11-B1E8-72599AB8B29A}" presName="LevelTwoTextNode" presStyleLbl="node2" presStyleIdx="2" presStyleCnt="3" custScaleX="107052">
        <dgm:presLayoutVars>
          <dgm:chPref val="3"/>
        </dgm:presLayoutVars>
      </dgm:prSet>
      <dgm:spPr/>
    </dgm:pt>
    <dgm:pt modelId="{C5E0292E-FAD9-4075-92BD-93124731AA7B}" type="pres">
      <dgm:prSet presAssocID="{12EDDBC7-A424-4C11-B1E8-72599AB8B29A}" presName="level3hierChild" presStyleCnt="0"/>
      <dgm:spPr/>
    </dgm:pt>
  </dgm:ptLst>
  <dgm:cxnLst>
    <dgm:cxn modelId="{F33D4608-B48B-4C53-B014-46EAC91C8609}" type="presOf" srcId="{ED290BBE-48E4-4507-A089-E72DE9804A86}" destId="{87A01407-EF7F-4D26-83A3-F658CFA67BFA}" srcOrd="0" destOrd="0" presId="urn:microsoft.com/office/officeart/2005/8/layout/hierarchy2"/>
    <dgm:cxn modelId="{4C415E0B-8F0F-401B-AFA5-7C3C1D5C146F}" type="presOf" srcId="{4FEE5E41-A848-401D-9A8A-C56F3B5BA673}" destId="{48EDBCB3-5B4B-48EC-9322-339D604CBD57}" srcOrd="0" destOrd="0" presId="urn:microsoft.com/office/officeart/2005/8/layout/hierarchy2"/>
    <dgm:cxn modelId="{F8604710-2B6E-4F3B-BCDD-9318A305F551}" type="presOf" srcId="{320A7B5F-1368-488E-BB9D-02433B906793}" destId="{2F575B53-BA74-43CE-94B7-2D13B9E3EDBB}" srcOrd="0" destOrd="0" presId="urn:microsoft.com/office/officeart/2005/8/layout/hierarchy2"/>
    <dgm:cxn modelId="{DA5C4814-6A28-4A66-A932-706E53636201}" srcId="{ED290BBE-48E4-4507-A089-E72DE9804A86}" destId="{4FEE5E41-A848-401D-9A8A-C56F3B5BA673}" srcOrd="1" destOrd="0" parTransId="{320A7B5F-1368-488E-BB9D-02433B906793}" sibTransId="{AD4E906B-38FC-4B12-9079-5EDF9B4B16A1}"/>
    <dgm:cxn modelId="{E0746C62-0CF3-46FD-8011-6D5665B1E5BB}" type="presOf" srcId="{B1055D2D-2560-4F35-BB85-172D13A3FEA9}" destId="{C3F198E7-74EB-4854-BA80-8081800CD2BF}" srcOrd="0" destOrd="0" presId="urn:microsoft.com/office/officeart/2005/8/layout/hierarchy2"/>
    <dgm:cxn modelId="{C2C9F943-833E-422F-9A87-A8C2E772A7C9}" type="presOf" srcId="{64402C62-C411-4CDD-B50E-E0EC47F83378}" destId="{B9253418-444F-4E3F-A049-A0155E2B4C2C}" srcOrd="0" destOrd="0" presId="urn:microsoft.com/office/officeart/2005/8/layout/hierarchy2"/>
    <dgm:cxn modelId="{81855765-00AF-424C-A7A0-CEB9B89CA9BF}" srcId="{ED290BBE-48E4-4507-A089-E72DE9804A86}" destId="{907CD53E-26A4-4A33-80C9-897D3CE1E50D}" srcOrd="0" destOrd="0" parTransId="{64402C62-C411-4CDD-B50E-E0EC47F83378}" sibTransId="{A18DE393-7CFC-4079-B0D4-F2D91B4421CD}"/>
    <dgm:cxn modelId="{08A8B86B-549D-4BD8-A845-02509E03BA8B}" type="presOf" srcId="{320A7B5F-1368-488E-BB9D-02433B906793}" destId="{A0B20BE7-4EA3-458C-BC17-53490C14AF4A}" srcOrd="1" destOrd="0" presId="urn:microsoft.com/office/officeart/2005/8/layout/hierarchy2"/>
    <dgm:cxn modelId="{ADB95452-0388-4850-9D53-B14DFD8F9514}" type="presOf" srcId="{12EDDBC7-A424-4C11-B1E8-72599AB8B29A}" destId="{807186F3-DB4F-4061-BF49-5F3E6F38617A}" srcOrd="0" destOrd="0" presId="urn:microsoft.com/office/officeart/2005/8/layout/hierarchy2"/>
    <dgm:cxn modelId="{B27AC257-F168-47BD-AEFD-5284BCC95487}" type="presOf" srcId="{F7DA61D3-C529-40BD-A220-3AF59EB36ECF}" destId="{CC2998EA-A516-4AC9-83CF-BCC10D6A56BE}" srcOrd="0" destOrd="0" presId="urn:microsoft.com/office/officeart/2005/8/layout/hierarchy2"/>
    <dgm:cxn modelId="{E4F80358-A008-4ECD-8099-60DC4A6EA485}" type="presOf" srcId="{B1055D2D-2560-4F35-BB85-172D13A3FEA9}" destId="{0018818D-2176-49BC-B924-48C5E1543105}" srcOrd="1" destOrd="0" presId="urn:microsoft.com/office/officeart/2005/8/layout/hierarchy2"/>
    <dgm:cxn modelId="{4729DC86-EB61-4284-B89C-4CCD2C50C8A1}" srcId="{F7DA61D3-C529-40BD-A220-3AF59EB36ECF}" destId="{ED290BBE-48E4-4507-A089-E72DE9804A86}" srcOrd="0" destOrd="0" parTransId="{FEA48249-1B10-4C6A-B342-113EC6673401}" sibTransId="{00E7B096-3DCF-47AA-A739-4F6138BAF055}"/>
    <dgm:cxn modelId="{73DC03A4-DCDA-4021-BB25-7D6E37FA79E4}" type="presOf" srcId="{907CD53E-26A4-4A33-80C9-897D3CE1E50D}" destId="{3BF46219-8B4D-4F47-AB3F-A367396CAA72}" srcOrd="0" destOrd="0" presId="urn:microsoft.com/office/officeart/2005/8/layout/hierarchy2"/>
    <dgm:cxn modelId="{13CDC2B5-48F1-4D02-86A9-2E6586201D58}" type="presOf" srcId="{64402C62-C411-4CDD-B50E-E0EC47F83378}" destId="{D822711F-D1CE-426B-BD5F-3FA9E7578756}" srcOrd="1" destOrd="0" presId="urn:microsoft.com/office/officeart/2005/8/layout/hierarchy2"/>
    <dgm:cxn modelId="{F81936E5-F3AC-4974-870E-45ED3A2A041C}" srcId="{ED290BBE-48E4-4507-A089-E72DE9804A86}" destId="{12EDDBC7-A424-4C11-B1E8-72599AB8B29A}" srcOrd="2" destOrd="0" parTransId="{B1055D2D-2560-4F35-BB85-172D13A3FEA9}" sibTransId="{CE7200B4-CBCE-46DC-B8A8-E182147E02B4}"/>
    <dgm:cxn modelId="{DF0C4C53-A254-40DF-8059-0253C5412F79}" type="presParOf" srcId="{CC2998EA-A516-4AC9-83CF-BCC10D6A56BE}" destId="{F5BEB636-68A0-4ACC-92FC-275EF8F0FF9F}" srcOrd="0" destOrd="0" presId="urn:microsoft.com/office/officeart/2005/8/layout/hierarchy2"/>
    <dgm:cxn modelId="{B1A5003B-8C7A-4F94-875D-7D52F6689F92}" type="presParOf" srcId="{F5BEB636-68A0-4ACC-92FC-275EF8F0FF9F}" destId="{87A01407-EF7F-4D26-83A3-F658CFA67BFA}" srcOrd="0" destOrd="0" presId="urn:microsoft.com/office/officeart/2005/8/layout/hierarchy2"/>
    <dgm:cxn modelId="{DF922222-8110-4F5B-A2A8-DD289CBB235B}" type="presParOf" srcId="{F5BEB636-68A0-4ACC-92FC-275EF8F0FF9F}" destId="{2637DBC5-75FA-47A4-93AA-41805B3B3935}" srcOrd="1" destOrd="0" presId="urn:microsoft.com/office/officeart/2005/8/layout/hierarchy2"/>
    <dgm:cxn modelId="{0100E52C-F053-4236-9ADE-DC9A925B0E13}" type="presParOf" srcId="{2637DBC5-75FA-47A4-93AA-41805B3B3935}" destId="{B9253418-444F-4E3F-A049-A0155E2B4C2C}" srcOrd="0" destOrd="0" presId="urn:microsoft.com/office/officeart/2005/8/layout/hierarchy2"/>
    <dgm:cxn modelId="{AA2F462E-BC04-47B1-B521-AA5C7E00958F}" type="presParOf" srcId="{B9253418-444F-4E3F-A049-A0155E2B4C2C}" destId="{D822711F-D1CE-426B-BD5F-3FA9E7578756}" srcOrd="0" destOrd="0" presId="urn:microsoft.com/office/officeart/2005/8/layout/hierarchy2"/>
    <dgm:cxn modelId="{BD7E0631-023C-482F-BE87-B9444C93EF20}" type="presParOf" srcId="{2637DBC5-75FA-47A4-93AA-41805B3B3935}" destId="{ABE4D9EB-EE46-4BE0-B3DE-7A8B8DC88C55}" srcOrd="1" destOrd="0" presId="urn:microsoft.com/office/officeart/2005/8/layout/hierarchy2"/>
    <dgm:cxn modelId="{F7C3A837-9DC7-48DE-BFD3-1EAC5513921E}" type="presParOf" srcId="{ABE4D9EB-EE46-4BE0-B3DE-7A8B8DC88C55}" destId="{3BF46219-8B4D-4F47-AB3F-A367396CAA72}" srcOrd="0" destOrd="0" presId="urn:microsoft.com/office/officeart/2005/8/layout/hierarchy2"/>
    <dgm:cxn modelId="{3C79AC21-1981-4EDD-B9B2-6DD3E1E7B317}" type="presParOf" srcId="{ABE4D9EB-EE46-4BE0-B3DE-7A8B8DC88C55}" destId="{B53B3C06-C0C9-4870-B78D-D183E0639C33}" srcOrd="1" destOrd="0" presId="urn:microsoft.com/office/officeart/2005/8/layout/hierarchy2"/>
    <dgm:cxn modelId="{081B0AC0-43D3-4AAD-B276-94E2C3B22AA0}" type="presParOf" srcId="{2637DBC5-75FA-47A4-93AA-41805B3B3935}" destId="{2F575B53-BA74-43CE-94B7-2D13B9E3EDBB}" srcOrd="2" destOrd="0" presId="urn:microsoft.com/office/officeart/2005/8/layout/hierarchy2"/>
    <dgm:cxn modelId="{49DE4D7B-A138-4B81-A72F-0A9C30D340E8}" type="presParOf" srcId="{2F575B53-BA74-43CE-94B7-2D13B9E3EDBB}" destId="{A0B20BE7-4EA3-458C-BC17-53490C14AF4A}" srcOrd="0" destOrd="0" presId="urn:microsoft.com/office/officeart/2005/8/layout/hierarchy2"/>
    <dgm:cxn modelId="{4E8E7DB3-5E76-431B-89D3-786899B9121D}" type="presParOf" srcId="{2637DBC5-75FA-47A4-93AA-41805B3B3935}" destId="{EDA26426-02D5-4CAF-8D0D-119E80EA3C7D}" srcOrd="3" destOrd="0" presId="urn:microsoft.com/office/officeart/2005/8/layout/hierarchy2"/>
    <dgm:cxn modelId="{13BBAA9A-97AD-40C8-99CA-A9F444AD7A45}" type="presParOf" srcId="{EDA26426-02D5-4CAF-8D0D-119E80EA3C7D}" destId="{48EDBCB3-5B4B-48EC-9322-339D604CBD57}" srcOrd="0" destOrd="0" presId="urn:microsoft.com/office/officeart/2005/8/layout/hierarchy2"/>
    <dgm:cxn modelId="{DB30F0FD-5E07-49D5-A617-E27F61C9C7B3}" type="presParOf" srcId="{EDA26426-02D5-4CAF-8D0D-119E80EA3C7D}" destId="{DB5A3041-632B-4BC8-8524-86254BA51E29}" srcOrd="1" destOrd="0" presId="urn:microsoft.com/office/officeart/2005/8/layout/hierarchy2"/>
    <dgm:cxn modelId="{B1EC9204-AE34-4E00-81EA-6F10C2EFD21A}" type="presParOf" srcId="{2637DBC5-75FA-47A4-93AA-41805B3B3935}" destId="{C3F198E7-74EB-4854-BA80-8081800CD2BF}" srcOrd="4" destOrd="0" presId="urn:microsoft.com/office/officeart/2005/8/layout/hierarchy2"/>
    <dgm:cxn modelId="{6D3AA5D8-8BC7-44F2-ABCD-C575B27B7F55}" type="presParOf" srcId="{C3F198E7-74EB-4854-BA80-8081800CD2BF}" destId="{0018818D-2176-49BC-B924-48C5E1543105}" srcOrd="0" destOrd="0" presId="urn:microsoft.com/office/officeart/2005/8/layout/hierarchy2"/>
    <dgm:cxn modelId="{9005CE34-1F79-43B0-AEB5-D39E51439F2D}" type="presParOf" srcId="{2637DBC5-75FA-47A4-93AA-41805B3B3935}" destId="{843D006E-75CA-482D-B60A-19079320908D}" srcOrd="5" destOrd="0" presId="urn:microsoft.com/office/officeart/2005/8/layout/hierarchy2"/>
    <dgm:cxn modelId="{EC4349D6-43A3-4013-86B4-9D5571DE26A5}" type="presParOf" srcId="{843D006E-75CA-482D-B60A-19079320908D}" destId="{807186F3-DB4F-4061-BF49-5F3E6F38617A}" srcOrd="0" destOrd="0" presId="urn:microsoft.com/office/officeart/2005/8/layout/hierarchy2"/>
    <dgm:cxn modelId="{1EF19BC2-955C-4842-922D-9704B7A23B9C}" type="presParOf" srcId="{843D006E-75CA-482D-B60A-19079320908D}" destId="{C5E0292E-FAD9-4075-92BD-93124731AA7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DA61D3-C529-40BD-A220-3AF59EB36ECF}" type="doc">
      <dgm:prSet loTypeId="urn:microsoft.com/office/officeart/2005/8/layout/hierarchy2" loCatId="hierarchy" qsTypeId="urn:microsoft.com/office/officeart/2005/8/quickstyle/simple5" qsCatId="simple" csTypeId="urn:microsoft.com/office/officeart/2005/8/colors/accent3_4" csCatId="accent3" phldr="1"/>
      <dgm:spPr/>
      <dgm:t>
        <a:bodyPr/>
        <a:lstStyle/>
        <a:p>
          <a:endParaRPr lang="en-US"/>
        </a:p>
      </dgm:t>
    </dgm:pt>
    <dgm:pt modelId="{ED290BBE-48E4-4507-A089-E72DE9804A86}">
      <dgm:prSet custT="1"/>
      <dgm:spPr>
        <a:solidFill>
          <a:schemeClr val="accent1">
            <a:lumMod val="60000"/>
            <a:lumOff val="40000"/>
          </a:schemeClr>
        </a:solidFill>
      </dgm:spPr>
      <dgm:t>
        <a:bodyPr/>
        <a:lstStyle/>
        <a:p>
          <a:r>
            <a:rPr lang="en-US" sz="4000" dirty="0">
              <a:latin typeface="+mj-lt"/>
            </a:rPr>
            <a:t>Modelling </a:t>
          </a:r>
        </a:p>
      </dgm:t>
    </dgm:pt>
    <dgm:pt modelId="{FEA48249-1B10-4C6A-B342-113EC6673401}" type="parTrans" cxnId="{4729DC86-EB61-4284-B89C-4CCD2C50C8A1}">
      <dgm:prSet/>
      <dgm:spPr/>
      <dgm:t>
        <a:bodyPr/>
        <a:lstStyle/>
        <a:p>
          <a:endParaRPr lang="en-US"/>
        </a:p>
      </dgm:t>
    </dgm:pt>
    <dgm:pt modelId="{00E7B096-3DCF-47AA-A739-4F6138BAF055}" type="sibTrans" cxnId="{4729DC86-EB61-4284-B89C-4CCD2C50C8A1}">
      <dgm:prSet/>
      <dgm:spPr/>
      <dgm:t>
        <a:bodyPr/>
        <a:lstStyle/>
        <a:p>
          <a:endParaRPr lang="en-US"/>
        </a:p>
      </dgm:t>
    </dgm:pt>
    <dgm:pt modelId="{907CD53E-26A4-4A33-80C9-897D3CE1E50D}">
      <dgm:prSet custT="1"/>
      <dgm:spPr>
        <a:solidFill>
          <a:schemeClr val="accent1">
            <a:lumMod val="75000"/>
          </a:schemeClr>
        </a:solidFill>
      </dgm:spPr>
      <dgm:t>
        <a:bodyPr/>
        <a:lstStyle/>
        <a:p>
          <a:r>
            <a:rPr lang="en-GB" sz="4000" dirty="0">
              <a:latin typeface="+mj-lt"/>
            </a:rPr>
            <a:t>Reflecting</a:t>
          </a:r>
          <a:endParaRPr lang="en-US" sz="4000" dirty="0">
            <a:latin typeface="+mj-lt"/>
          </a:endParaRPr>
        </a:p>
      </dgm:t>
    </dgm:pt>
    <dgm:pt modelId="{64402C62-C411-4CDD-B50E-E0EC47F83378}" type="parTrans" cxnId="{81855765-00AF-424C-A7A0-CEB9B89CA9BF}">
      <dgm:prSet/>
      <dgm:spPr/>
      <dgm:t>
        <a:bodyPr/>
        <a:lstStyle/>
        <a:p>
          <a:endParaRPr lang="en-US"/>
        </a:p>
      </dgm:t>
    </dgm:pt>
    <dgm:pt modelId="{A18DE393-7CFC-4079-B0D4-F2D91B4421CD}" type="sibTrans" cxnId="{81855765-00AF-424C-A7A0-CEB9B89CA9BF}">
      <dgm:prSet/>
      <dgm:spPr/>
      <dgm:t>
        <a:bodyPr/>
        <a:lstStyle/>
        <a:p>
          <a:endParaRPr lang="en-US"/>
        </a:p>
      </dgm:t>
    </dgm:pt>
    <dgm:pt modelId="{4FEE5E41-A848-401D-9A8A-C56F3B5BA673}">
      <dgm:prSet custT="1"/>
      <dgm:spPr>
        <a:solidFill>
          <a:schemeClr val="accent1">
            <a:lumMod val="60000"/>
            <a:lumOff val="40000"/>
          </a:schemeClr>
        </a:solidFill>
      </dgm:spPr>
      <dgm:t>
        <a:bodyPr/>
        <a:lstStyle/>
        <a:p>
          <a:r>
            <a:rPr lang="en-US" sz="4000" dirty="0">
              <a:latin typeface="+mj-lt"/>
            </a:rPr>
            <a:t>Developing</a:t>
          </a:r>
        </a:p>
      </dgm:t>
    </dgm:pt>
    <dgm:pt modelId="{320A7B5F-1368-488E-BB9D-02433B906793}" type="parTrans" cxnId="{DA5C4814-6A28-4A66-A932-706E53636201}">
      <dgm:prSet/>
      <dgm:spPr/>
      <dgm:t>
        <a:bodyPr/>
        <a:lstStyle/>
        <a:p>
          <a:endParaRPr lang="en-US"/>
        </a:p>
      </dgm:t>
    </dgm:pt>
    <dgm:pt modelId="{AD4E906B-38FC-4B12-9079-5EDF9B4B16A1}" type="sibTrans" cxnId="{DA5C4814-6A28-4A66-A932-706E53636201}">
      <dgm:prSet/>
      <dgm:spPr/>
      <dgm:t>
        <a:bodyPr/>
        <a:lstStyle/>
        <a:p>
          <a:endParaRPr lang="en-US"/>
        </a:p>
      </dgm:t>
    </dgm:pt>
    <dgm:pt modelId="{12EDDBC7-A424-4C11-B1E8-72599AB8B29A}">
      <dgm:prSet custT="1"/>
      <dgm:spPr>
        <a:solidFill>
          <a:schemeClr val="accent1">
            <a:lumMod val="60000"/>
            <a:lumOff val="40000"/>
          </a:schemeClr>
        </a:solidFill>
      </dgm:spPr>
      <dgm:t>
        <a:bodyPr/>
        <a:lstStyle/>
        <a:p>
          <a:r>
            <a:rPr lang="en-GB" sz="4000" dirty="0">
              <a:latin typeface="+mj-lt"/>
            </a:rPr>
            <a:t> Guiding</a:t>
          </a:r>
          <a:endParaRPr lang="en-US" sz="4000" dirty="0">
            <a:latin typeface="+mj-lt"/>
          </a:endParaRPr>
        </a:p>
      </dgm:t>
    </dgm:pt>
    <dgm:pt modelId="{B1055D2D-2560-4F35-BB85-172D13A3FEA9}" type="parTrans" cxnId="{F81936E5-F3AC-4974-870E-45ED3A2A041C}">
      <dgm:prSet/>
      <dgm:spPr/>
      <dgm:t>
        <a:bodyPr/>
        <a:lstStyle/>
        <a:p>
          <a:endParaRPr lang="en-US"/>
        </a:p>
      </dgm:t>
    </dgm:pt>
    <dgm:pt modelId="{CE7200B4-CBCE-46DC-B8A8-E182147E02B4}" type="sibTrans" cxnId="{F81936E5-F3AC-4974-870E-45ED3A2A041C}">
      <dgm:prSet/>
      <dgm:spPr/>
      <dgm:t>
        <a:bodyPr/>
        <a:lstStyle/>
        <a:p>
          <a:endParaRPr lang="en-US"/>
        </a:p>
      </dgm:t>
    </dgm:pt>
    <dgm:pt modelId="{CC2998EA-A516-4AC9-83CF-BCC10D6A56BE}" type="pres">
      <dgm:prSet presAssocID="{F7DA61D3-C529-40BD-A220-3AF59EB36ECF}" presName="diagram" presStyleCnt="0">
        <dgm:presLayoutVars>
          <dgm:chPref val="1"/>
          <dgm:dir/>
          <dgm:animOne val="branch"/>
          <dgm:animLvl val="lvl"/>
          <dgm:resizeHandles val="exact"/>
        </dgm:presLayoutVars>
      </dgm:prSet>
      <dgm:spPr/>
    </dgm:pt>
    <dgm:pt modelId="{F5BEB636-68A0-4ACC-92FC-275EF8F0FF9F}" type="pres">
      <dgm:prSet presAssocID="{ED290BBE-48E4-4507-A089-E72DE9804A86}" presName="root1" presStyleCnt="0"/>
      <dgm:spPr/>
    </dgm:pt>
    <dgm:pt modelId="{87A01407-EF7F-4D26-83A3-F658CFA67BFA}" type="pres">
      <dgm:prSet presAssocID="{ED290BBE-48E4-4507-A089-E72DE9804A86}" presName="LevelOneTextNode" presStyleLbl="node0" presStyleIdx="0" presStyleCnt="1" custScaleX="115019" custLinFactNeighborX="3764" custLinFactNeighborY="-1275">
        <dgm:presLayoutVars>
          <dgm:chPref val="3"/>
        </dgm:presLayoutVars>
      </dgm:prSet>
      <dgm:spPr/>
    </dgm:pt>
    <dgm:pt modelId="{2637DBC5-75FA-47A4-93AA-41805B3B3935}" type="pres">
      <dgm:prSet presAssocID="{ED290BBE-48E4-4507-A089-E72DE9804A86}" presName="level2hierChild" presStyleCnt="0"/>
      <dgm:spPr/>
    </dgm:pt>
    <dgm:pt modelId="{B9253418-444F-4E3F-A049-A0155E2B4C2C}" type="pres">
      <dgm:prSet presAssocID="{64402C62-C411-4CDD-B50E-E0EC47F83378}" presName="conn2-1" presStyleLbl="parChTrans1D2" presStyleIdx="0" presStyleCnt="3"/>
      <dgm:spPr/>
    </dgm:pt>
    <dgm:pt modelId="{D822711F-D1CE-426B-BD5F-3FA9E7578756}" type="pres">
      <dgm:prSet presAssocID="{64402C62-C411-4CDD-B50E-E0EC47F83378}" presName="connTx" presStyleLbl="parChTrans1D2" presStyleIdx="0" presStyleCnt="3"/>
      <dgm:spPr/>
    </dgm:pt>
    <dgm:pt modelId="{ABE4D9EB-EE46-4BE0-B3DE-7A8B8DC88C55}" type="pres">
      <dgm:prSet presAssocID="{907CD53E-26A4-4A33-80C9-897D3CE1E50D}" presName="root2" presStyleCnt="0"/>
      <dgm:spPr/>
    </dgm:pt>
    <dgm:pt modelId="{3BF46219-8B4D-4F47-AB3F-A367396CAA72}" type="pres">
      <dgm:prSet presAssocID="{907CD53E-26A4-4A33-80C9-897D3CE1E50D}" presName="LevelTwoTextNode" presStyleLbl="node2" presStyleIdx="0" presStyleCnt="3" custScaleX="108407">
        <dgm:presLayoutVars>
          <dgm:chPref val="3"/>
        </dgm:presLayoutVars>
      </dgm:prSet>
      <dgm:spPr/>
    </dgm:pt>
    <dgm:pt modelId="{B53B3C06-C0C9-4870-B78D-D183E0639C33}" type="pres">
      <dgm:prSet presAssocID="{907CD53E-26A4-4A33-80C9-897D3CE1E50D}" presName="level3hierChild" presStyleCnt="0"/>
      <dgm:spPr/>
    </dgm:pt>
    <dgm:pt modelId="{2F575B53-BA74-43CE-94B7-2D13B9E3EDBB}" type="pres">
      <dgm:prSet presAssocID="{320A7B5F-1368-488E-BB9D-02433B906793}" presName="conn2-1" presStyleLbl="parChTrans1D2" presStyleIdx="1" presStyleCnt="3"/>
      <dgm:spPr/>
    </dgm:pt>
    <dgm:pt modelId="{A0B20BE7-4EA3-458C-BC17-53490C14AF4A}" type="pres">
      <dgm:prSet presAssocID="{320A7B5F-1368-488E-BB9D-02433B906793}" presName="connTx" presStyleLbl="parChTrans1D2" presStyleIdx="1" presStyleCnt="3"/>
      <dgm:spPr/>
    </dgm:pt>
    <dgm:pt modelId="{EDA26426-02D5-4CAF-8D0D-119E80EA3C7D}" type="pres">
      <dgm:prSet presAssocID="{4FEE5E41-A848-401D-9A8A-C56F3B5BA673}" presName="root2" presStyleCnt="0"/>
      <dgm:spPr/>
    </dgm:pt>
    <dgm:pt modelId="{48EDBCB3-5B4B-48EC-9322-339D604CBD57}" type="pres">
      <dgm:prSet presAssocID="{4FEE5E41-A848-401D-9A8A-C56F3B5BA673}" presName="LevelTwoTextNode" presStyleLbl="node2" presStyleIdx="1" presStyleCnt="3" custScaleX="107052">
        <dgm:presLayoutVars>
          <dgm:chPref val="3"/>
        </dgm:presLayoutVars>
      </dgm:prSet>
      <dgm:spPr/>
    </dgm:pt>
    <dgm:pt modelId="{DB5A3041-632B-4BC8-8524-86254BA51E29}" type="pres">
      <dgm:prSet presAssocID="{4FEE5E41-A848-401D-9A8A-C56F3B5BA673}" presName="level3hierChild" presStyleCnt="0"/>
      <dgm:spPr/>
    </dgm:pt>
    <dgm:pt modelId="{C3F198E7-74EB-4854-BA80-8081800CD2BF}" type="pres">
      <dgm:prSet presAssocID="{B1055D2D-2560-4F35-BB85-172D13A3FEA9}" presName="conn2-1" presStyleLbl="parChTrans1D2" presStyleIdx="2" presStyleCnt="3"/>
      <dgm:spPr/>
    </dgm:pt>
    <dgm:pt modelId="{0018818D-2176-49BC-B924-48C5E1543105}" type="pres">
      <dgm:prSet presAssocID="{B1055D2D-2560-4F35-BB85-172D13A3FEA9}" presName="connTx" presStyleLbl="parChTrans1D2" presStyleIdx="2" presStyleCnt="3"/>
      <dgm:spPr/>
    </dgm:pt>
    <dgm:pt modelId="{843D006E-75CA-482D-B60A-19079320908D}" type="pres">
      <dgm:prSet presAssocID="{12EDDBC7-A424-4C11-B1E8-72599AB8B29A}" presName="root2" presStyleCnt="0"/>
      <dgm:spPr/>
    </dgm:pt>
    <dgm:pt modelId="{807186F3-DB4F-4061-BF49-5F3E6F38617A}" type="pres">
      <dgm:prSet presAssocID="{12EDDBC7-A424-4C11-B1E8-72599AB8B29A}" presName="LevelTwoTextNode" presStyleLbl="node2" presStyleIdx="2" presStyleCnt="3" custScaleX="107052">
        <dgm:presLayoutVars>
          <dgm:chPref val="3"/>
        </dgm:presLayoutVars>
      </dgm:prSet>
      <dgm:spPr/>
    </dgm:pt>
    <dgm:pt modelId="{C5E0292E-FAD9-4075-92BD-93124731AA7B}" type="pres">
      <dgm:prSet presAssocID="{12EDDBC7-A424-4C11-B1E8-72599AB8B29A}" presName="level3hierChild" presStyleCnt="0"/>
      <dgm:spPr/>
    </dgm:pt>
  </dgm:ptLst>
  <dgm:cxnLst>
    <dgm:cxn modelId="{F33D4608-B48B-4C53-B014-46EAC91C8609}" type="presOf" srcId="{ED290BBE-48E4-4507-A089-E72DE9804A86}" destId="{87A01407-EF7F-4D26-83A3-F658CFA67BFA}" srcOrd="0" destOrd="0" presId="urn:microsoft.com/office/officeart/2005/8/layout/hierarchy2"/>
    <dgm:cxn modelId="{4C415E0B-8F0F-401B-AFA5-7C3C1D5C146F}" type="presOf" srcId="{4FEE5E41-A848-401D-9A8A-C56F3B5BA673}" destId="{48EDBCB3-5B4B-48EC-9322-339D604CBD57}" srcOrd="0" destOrd="0" presId="urn:microsoft.com/office/officeart/2005/8/layout/hierarchy2"/>
    <dgm:cxn modelId="{F8604710-2B6E-4F3B-BCDD-9318A305F551}" type="presOf" srcId="{320A7B5F-1368-488E-BB9D-02433B906793}" destId="{2F575B53-BA74-43CE-94B7-2D13B9E3EDBB}" srcOrd="0" destOrd="0" presId="urn:microsoft.com/office/officeart/2005/8/layout/hierarchy2"/>
    <dgm:cxn modelId="{DA5C4814-6A28-4A66-A932-706E53636201}" srcId="{ED290BBE-48E4-4507-A089-E72DE9804A86}" destId="{4FEE5E41-A848-401D-9A8A-C56F3B5BA673}" srcOrd="1" destOrd="0" parTransId="{320A7B5F-1368-488E-BB9D-02433B906793}" sibTransId="{AD4E906B-38FC-4B12-9079-5EDF9B4B16A1}"/>
    <dgm:cxn modelId="{E0746C62-0CF3-46FD-8011-6D5665B1E5BB}" type="presOf" srcId="{B1055D2D-2560-4F35-BB85-172D13A3FEA9}" destId="{C3F198E7-74EB-4854-BA80-8081800CD2BF}" srcOrd="0" destOrd="0" presId="urn:microsoft.com/office/officeart/2005/8/layout/hierarchy2"/>
    <dgm:cxn modelId="{C2C9F943-833E-422F-9A87-A8C2E772A7C9}" type="presOf" srcId="{64402C62-C411-4CDD-B50E-E0EC47F83378}" destId="{B9253418-444F-4E3F-A049-A0155E2B4C2C}" srcOrd="0" destOrd="0" presId="urn:microsoft.com/office/officeart/2005/8/layout/hierarchy2"/>
    <dgm:cxn modelId="{81855765-00AF-424C-A7A0-CEB9B89CA9BF}" srcId="{ED290BBE-48E4-4507-A089-E72DE9804A86}" destId="{907CD53E-26A4-4A33-80C9-897D3CE1E50D}" srcOrd="0" destOrd="0" parTransId="{64402C62-C411-4CDD-B50E-E0EC47F83378}" sibTransId="{A18DE393-7CFC-4079-B0D4-F2D91B4421CD}"/>
    <dgm:cxn modelId="{08A8B86B-549D-4BD8-A845-02509E03BA8B}" type="presOf" srcId="{320A7B5F-1368-488E-BB9D-02433B906793}" destId="{A0B20BE7-4EA3-458C-BC17-53490C14AF4A}" srcOrd="1" destOrd="0" presId="urn:microsoft.com/office/officeart/2005/8/layout/hierarchy2"/>
    <dgm:cxn modelId="{ADB95452-0388-4850-9D53-B14DFD8F9514}" type="presOf" srcId="{12EDDBC7-A424-4C11-B1E8-72599AB8B29A}" destId="{807186F3-DB4F-4061-BF49-5F3E6F38617A}" srcOrd="0" destOrd="0" presId="urn:microsoft.com/office/officeart/2005/8/layout/hierarchy2"/>
    <dgm:cxn modelId="{B27AC257-F168-47BD-AEFD-5284BCC95487}" type="presOf" srcId="{F7DA61D3-C529-40BD-A220-3AF59EB36ECF}" destId="{CC2998EA-A516-4AC9-83CF-BCC10D6A56BE}" srcOrd="0" destOrd="0" presId="urn:microsoft.com/office/officeart/2005/8/layout/hierarchy2"/>
    <dgm:cxn modelId="{E4F80358-A008-4ECD-8099-60DC4A6EA485}" type="presOf" srcId="{B1055D2D-2560-4F35-BB85-172D13A3FEA9}" destId="{0018818D-2176-49BC-B924-48C5E1543105}" srcOrd="1" destOrd="0" presId="urn:microsoft.com/office/officeart/2005/8/layout/hierarchy2"/>
    <dgm:cxn modelId="{4729DC86-EB61-4284-B89C-4CCD2C50C8A1}" srcId="{F7DA61D3-C529-40BD-A220-3AF59EB36ECF}" destId="{ED290BBE-48E4-4507-A089-E72DE9804A86}" srcOrd="0" destOrd="0" parTransId="{FEA48249-1B10-4C6A-B342-113EC6673401}" sibTransId="{00E7B096-3DCF-47AA-A739-4F6138BAF055}"/>
    <dgm:cxn modelId="{73DC03A4-DCDA-4021-BB25-7D6E37FA79E4}" type="presOf" srcId="{907CD53E-26A4-4A33-80C9-897D3CE1E50D}" destId="{3BF46219-8B4D-4F47-AB3F-A367396CAA72}" srcOrd="0" destOrd="0" presId="urn:microsoft.com/office/officeart/2005/8/layout/hierarchy2"/>
    <dgm:cxn modelId="{13CDC2B5-48F1-4D02-86A9-2E6586201D58}" type="presOf" srcId="{64402C62-C411-4CDD-B50E-E0EC47F83378}" destId="{D822711F-D1CE-426B-BD5F-3FA9E7578756}" srcOrd="1" destOrd="0" presId="urn:microsoft.com/office/officeart/2005/8/layout/hierarchy2"/>
    <dgm:cxn modelId="{F81936E5-F3AC-4974-870E-45ED3A2A041C}" srcId="{ED290BBE-48E4-4507-A089-E72DE9804A86}" destId="{12EDDBC7-A424-4C11-B1E8-72599AB8B29A}" srcOrd="2" destOrd="0" parTransId="{B1055D2D-2560-4F35-BB85-172D13A3FEA9}" sibTransId="{CE7200B4-CBCE-46DC-B8A8-E182147E02B4}"/>
    <dgm:cxn modelId="{DF0C4C53-A254-40DF-8059-0253C5412F79}" type="presParOf" srcId="{CC2998EA-A516-4AC9-83CF-BCC10D6A56BE}" destId="{F5BEB636-68A0-4ACC-92FC-275EF8F0FF9F}" srcOrd="0" destOrd="0" presId="urn:microsoft.com/office/officeart/2005/8/layout/hierarchy2"/>
    <dgm:cxn modelId="{B1A5003B-8C7A-4F94-875D-7D52F6689F92}" type="presParOf" srcId="{F5BEB636-68A0-4ACC-92FC-275EF8F0FF9F}" destId="{87A01407-EF7F-4D26-83A3-F658CFA67BFA}" srcOrd="0" destOrd="0" presId="urn:microsoft.com/office/officeart/2005/8/layout/hierarchy2"/>
    <dgm:cxn modelId="{DF922222-8110-4F5B-A2A8-DD289CBB235B}" type="presParOf" srcId="{F5BEB636-68A0-4ACC-92FC-275EF8F0FF9F}" destId="{2637DBC5-75FA-47A4-93AA-41805B3B3935}" srcOrd="1" destOrd="0" presId="urn:microsoft.com/office/officeart/2005/8/layout/hierarchy2"/>
    <dgm:cxn modelId="{0100E52C-F053-4236-9ADE-DC9A925B0E13}" type="presParOf" srcId="{2637DBC5-75FA-47A4-93AA-41805B3B3935}" destId="{B9253418-444F-4E3F-A049-A0155E2B4C2C}" srcOrd="0" destOrd="0" presId="urn:microsoft.com/office/officeart/2005/8/layout/hierarchy2"/>
    <dgm:cxn modelId="{AA2F462E-BC04-47B1-B521-AA5C7E00958F}" type="presParOf" srcId="{B9253418-444F-4E3F-A049-A0155E2B4C2C}" destId="{D822711F-D1CE-426B-BD5F-3FA9E7578756}" srcOrd="0" destOrd="0" presId="urn:microsoft.com/office/officeart/2005/8/layout/hierarchy2"/>
    <dgm:cxn modelId="{BD7E0631-023C-482F-BE87-B9444C93EF20}" type="presParOf" srcId="{2637DBC5-75FA-47A4-93AA-41805B3B3935}" destId="{ABE4D9EB-EE46-4BE0-B3DE-7A8B8DC88C55}" srcOrd="1" destOrd="0" presId="urn:microsoft.com/office/officeart/2005/8/layout/hierarchy2"/>
    <dgm:cxn modelId="{F7C3A837-9DC7-48DE-BFD3-1EAC5513921E}" type="presParOf" srcId="{ABE4D9EB-EE46-4BE0-B3DE-7A8B8DC88C55}" destId="{3BF46219-8B4D-4F47-AB3F-A367396CAA72}" srcOrd="0" destOrd="0" presId="urn:microsoft.com/office/officeart/2005/8/layout/hierarchy2"/>
    <dgm:cxn modelId="{3C79AC21-1981-4EDD-B9B2-6DD3E1E7B317}" type="presParOf" srcId="{ABE4D9EB-EE46-4BE0-B3DE-7A8B8DC88C55}" destId="{B53B3C06-C0C9-4870-B78D-D183E0639C33}" srcOrd="1" destOrd="0" presId="urn:microsoft.com/office/officeart/2005/8/layout/hierarchy2"/>
    <dgm:cxn modelId="{081B0AC0-43D3-4AAD-B276-94E2C3B22AA0}" type="presParOf" srcId="{2637DBC5-75FA-47A4-93AA-41805B3B3935}" destId="{2F575B53-BA74-43CE-94B7-2D13B9E3EDBB}" srcOrd="2" destOrd="0" presId="urn:microsoft.com/office/officeart/2005/8/layout/hierarchy2"/>
    <dgm:cxn modelId="{49DE4D7B-A138-4B81-A72F-0A9C30D340E8}" type="presParOf" srcId="{2F575B53-BA74-43CE-94B7-2D13B9E3EDBB}" destId="{A0B20BE7-4EA3-458C-BC17-53490C14AF4A}" srcOrd="0" destOrd="0" presId="urn:microsoft.com/office/officeart/2005/8/layout/hierarchy2"/>
    <dgm:cxn modelId="{4E8E7DB3-5E76-431B-89D3-786899B9121D}" type="presParOf" srcId="{2637DBC5-75FA-47A4-93AA-41805B3B3935}" destId="{EDA26426-02D5-4CAF-8D0D-119E80EA3C7D}" srcOrd="3" destOrd="0" presId="urn:microsoft.com/office/officeart/2005/8/layout/hierarchy2"/>
    <dgm:cxn modelId="{13BBAA9A-97AD-40C8-99CA-A9F444AD7A45}" type="presParOf" srcId="{EDA26426-02D5-4CAF-8D0D-119E80EA3C7D}" destId="{48EDBCB3-5B4B-48EC-9322-339D604CBD57}" srcOrd="0" destOrd="0" presId="urn:microsoft.com/office/officeart/2005/8/layout/hierarchy2"/>
    <dgm:cxn modelId="{DB30F0FD-5E07-49D5-A617-E27F61C9C7B3}" type="presParOf" srcId="{EDA26426-02D5-4CAF-8D0D-119E80EA3C7D}" destId="{DB5A3041-632B-4BC8-8524-86254BA51E29}" srcOrd="1" destOrd="0" presId="urn:microsoft.com/office/officeart/2005/8/layout/hierarchy2"/>
    <dgm:cxn modelId="{B1EC9204-AE34-4E00-81EA-6F10C2EFD21A}" type="presParOf" srcId="{2637DBC5-75FA-47A4-93AA-41805B3B3935}" destId="{C3F198E7-74EB-4854-BA80-8081800CD2BF}" srcOrd="4" destOrd="0" presId="urn:microsoft.com/office/officeart/2005/8/layout/hierarchy2"/>
    <dgm:cxn modelId="{6D3AA5D8-8BC7-44F2-ABCD-C575B27B7F55}" type="presParOf" srcId="{C3F198E7-74EB-4854-BA80-8081800CD2BF}" destId="{0018818D-2176-49BC-B924-48C5E1543105}" srcOrd="0" destOrd="0" presId="urn:microsoft.com/office/officeart/2005/8/layout/hierarchy2"/>
    <dgm:cxn modelId="{9005CE34-1F79-43B0-AEB5-D39E51439F2D}" type="presParOf" srcId="{2637DBC5-75FA-47A4-93AA-41805B3B3935}" destId="{843D006E-75CA-482D-B60A-19079320908D}" srcOrd="5" destOrd="0" presId="urn:microsoft.com/office/officeart/2005/8/layout/hierarchy2"/>
    <dgm:cxn modelId="{EC4349D6-43A3-4013-86B4-9D5571DE26A5}" type="presParOf" srcId="{843D006E-75CA-482D-B60A-19079320908D}" destId="{807186F3-DB4F-4061-BF49-5F3E6F38617A}" srcOrd="0" destOrd="0" presId="urn:microsoft.com/office/officeart/2005/8/layout/hierarchy2"/>
    <dgm:cxn modelId="{1EF19BC2-955C-4842-922D-9704B7A23B9C}" type="presParOf" srcId="{843D006E-75CA-482D-B60A-19079320908D}" destId="{C5E0292E-FAD9-4075-92BD-93124731AA7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DA61D3-C529-40BD-A220-3AF59EB36ECF}" type="doc">
      <dgm:prSet loTypeId="urn:microsoft.com/office/officeart/2005/8/layout/hierarchy2" loCatId="hierarchy" qsTypeId="urn:microsoft.com/office/officeart/2005/8/quickstyle/simple5" qsCatId="simple" csTypeId="urn:microsoft.com/office/officeart/2005/8/colors/accent3_4" csCatId="accent3" phldr="1"/>
      <dgm:spPr/>
      <dgm:t>
        <a:bodyPr/>
        <a:lstStyle/>
        <a:p>
          <a:endParaRPr lang="en-US"/>
        </a:p>
      </dgm:t>
    </dgm:pt>
    <dgm:pt modelId="{ED290BBE-48E4-4507-A089-E72DE9804A86}">
      <dgm:prSet custT="1"/>
      <dgm:spPr>
        <a:solidFill>
          <a:schemeClr val="accent1">
            <a:lumMod val="60000"/>
            <a:lumOff val="40000"/>
          </a:schemeClr>
        </a:solidFill>
      </dgm:spPr>
      <dgm:t>
        <a:bodyPr/>
        <a:lstStyle/>
        <a:p>
          <a:r>
            <a:rPr lang="en-US" sz="4000" dirty="0">
              <a:latin typeface="+mj-lt"/>
            </a:rPr>
            <a:t>Modelling </a:t>
          </a:r>
        </a:p>
      </dgm:t>
    </dgm:pt>
    <dgm:pt modelId="{FEA48249-1B10-4C6A-B342-113EC6673401}" type="parTrans" cxnId="{4729DC86-EB61-4284-B89C-4CCD2C50C8A1}">
      <dgm:prSet/>
      <dgm:spPr/>
      <dgm:t>
        <a:bodyPr/>
        <a:lstStyle/>
        <a:p>
          <a:endParaRPr lang="en-US"/>
        </a:p>
      </dgm:t>
    </dgm:pt>
    <dgm:pt modelId="{00E7B096-3DCF-47AA-A739-4F6138BAF055}" type="sibTrans" cxnId="{4729DC86-EB61-4284-B89C-4CCD2C50C8A1}">
      <dgm:prSet/>
      <dgm:spPr/>
      <dgm:t>
        <a:bodyPr/>
        <a:lstStyle/>
        <a:p>
          <a:endParaRPr lang="en-US"/>
        </a:p>
      </dgm:t>
    </dgm:pt>
    <dgm:pt modelId="{907CD53E-26A4-4A33-80C9-897D3CE1E50D}">
      <dgm:prSet custT="1"/>
      <dgm:spPr>
        <a:solidFill>
          <a:schemeClr val="accent1">
            <a:lumMod val="60000"/>
            <a:lumOff val="40000"/>
          </a:schemeClr>
        </a:solidFill>
      </dgm:spPr>
      <dgm:t>
        <a:bodyPr/>
        <a:lstStyle/>
        <a:p>
          <a:r>
            <a:rPr lang="en-GB" sz="4000" dirty="0">
              <a:latin typeface="+mj-lt"/>
            </a:rPr>
            <a:t>Reflecting</a:t>
          </a:r>
          <a:endParaRPr lang="en-US" sz="4000" dirty="0">
            <a:latin typeface="+mj-lt"/>
          </a:endParaRPr>
        </a:p>
      </dgm:t>
    </dgm:pt>
    <dgm:pt modelId="{64402C62-C411-4CDD-B50E-E0EC47F83378}" type="parTrans" cxnId="{81855765-00AF-424C-A7A0-CEB9B89CA9BF}">
      <dgm:prSet/>
      <dgm:spPr/>
      <dgm:t>
        <a:bodyPr/>
        <a:lstStyle/>
        <a:p>
          <a:endParaRPr lang="en-US"/>
        </a:p>
      </dgm:t>
    </dgm:pt>
    <dgm:pt modelId="{A18DE393-7CFC-4079-B0D4-F2D91B4421CD}" type="sibTrans" cxnId="{81855765-00AF-424C-A7A0-CEB9B89CA9BF}">
      <dgm:prSet/>
      <dgm:spPr/>
      <dgm:t>
        <a:bodyPr/>
        <a:lstStyle/>
        <a:p>
          <a:endParaRPr lang="en-US"/>
        </a:p>
      </dgm:t>
    </dgm:pt>
    <dgm:pt modelId="{4FEE5E41-A848-401D-9A8A-C56F3B5BA673}">
      <dgm:prSet custT="1"/>
      <dgm:spPr>
        <a:solidFill>
          <a:schemeClr val="accent1">
            <a:lumMod val="75000"/>
          </a:schemeClr>
        </a:solidFill>
      </dgm:spPr>
      <dgm:t>
        <a:bodyPr/>
        <a:lstStyle/>
        <a:p>
          <a:r>
            <a:rPr lang="en-US" sz="4000" dirty="0">
              <a:latin typeface="+mj-lt"/>
            </a:rPr>
            <a:t>Developing</a:t>
          </a:r>
        </a:p>
      </dgm:t>
    </dgm:pt>
    <dgm:pt modelId="{320A7B5F-1368-488E-BB9D-02433B906793}" type="parTrans" cxnId="{DA5C4814-6A28-4A66-A932-706E53636201}">
      <dgm:prSet/>
      <dgm:spPr/>
      <dgm:t>
        <a:bodyPr/>
        <a:lstStyle/>
        <a:p>
          <a:endParaRPr lang="en-US"/>
        </a:p>
      </dgm:t>
    </dgm:pt>
    <dgm:pt modelId="{AD4E906B-38FC-4B12-9079-5EDF9B4B16A1}" type="sibTrans" cxnId="{DA5C4814-6A28-4A66-A932-706E53636201}">
      <dgm:prSet/>
      <dgm:spPr/>
      <dgm:t>
        <a:bodyPr/>
        <a:lstStyle/>
        <a:p>
          <a:endParaRPr lang="en-US"/>
        </a:p>
      </dgm:t>
    </dgm:pt>
    <dgm:pt modelId="{12EDDBC7-A424-4C11-B1E8-72599AB8B29A}">
      <dgm:prSet custT="1"/>
      <dgm:spPr>
        <a:solidFill>
          <a:schemeClr val="accent1">
            <a:lumMod val="60000"/>
            <a:lumOff val="40000"/>
          </a:schemeClr>
        </a:solidFill>
      </dgm:spPr>
      <dgm:t>
        <a:bodyPr/>
        <a:lstStyle/>
        <a:p>
          <a:r>
            <a:rPr lang="en-GB" sz="4000" dirty="0">
              <a:latin typeface="+mj-lt"/>
            </a:rPr>
            <a:t> Guiding</a:t>
          </a:r>
          <a:endParaRPr lang="en-US" sz="4000" dirty="0">
            <a:latin typeface="+mj-lt"/>
          </a:endParaRPr>
        </a:p>
      </dgm:t>
    </dgm:pt>
    <dgm:pt modelId="{B1055D2D-2560-4F35-BB85-172D13A3FEA9}" type="parTrans" cxnId="{F81936E5-F3AC-4974-870E-45ED3A2A041C}">
      <dgm:prSet/>
      <dgm:spPr/>
      <dgm:t>
        <a:bodyPr/>
        <a:lstStyle/>
        <a:p>
          <a:endParaRPr lang="en-US"/>
        </a:p>
      </dgm:t>
    </dgm:pt>
    <dgm:pt modelId="{CE7200B4-CBCE-46DC-B8A8-E182147E02B4}" type="sibTrans" cxnId="{F81936E5-F3AC-4974-870E-45ED3A2A041C}">
      <dgm:prSet/>
      <dgm:spPr/>
      <dgm:t>
        <a:bodyPr/>
        <a:lstStyle/>
        <a:p>
          <a:endParaRPr lang="en-US"/>
        </a:p>
      </dgm:t>
    </dgm:pt>
    <dgm:pt modelId="{CC2998EA-A516-4AC9-83CF-BCC10D6A56BE}" type="pres">
      <dgm:prSet presAssocID="{F7DA61D3-C529-40BD-A220-3AF59EB36ECF}" presName="diagram" presStyleCnt="0">
        <dgm:presLayoutVars>
          <dgm:chPref val="1"/>
          <dgm:dir/>
          <dgm:animOne val="branch"/>
          <dgm:animLvl val="lvl"/>
          <dgm:resizeHandles val="exact"/>
        </dgm:presLayoutVars>
      </dgm:prSet>
      <dgm:spPr/>
    </dgm:pt>
    <dgm:pt modelId="{F5BEB636-68A0-4ACC-92FC-275EF8F0FF9F}" type="pres">
      <dgm:prSet presAssocID="{ED290BBE-48E4-4507-A089-E72DE9804A86}" presName="root1" presStyleCnt="0"/>
      <dgm:spPr/>
    </dgm:pt>
    <dgm:pt modelId="{87A01407-EF7F-4D26-83A3-F658CFA67BFA}" type="pres">
      <dgm:prSet presAssocID="{ED290BBE-48E4-4507-A089-E72DE9804A86}" presName="LevelOneTextNode" presStyleLbl="node0" presStyleIdx="0" presStyleCnt="1" custScaleX="115019" custLinFactNeighborX="3764" custLinFactNeighborY="-1275">
        <dgm:presLayoutVars>
          <dgm:chPref val="3"/>
        </dgm:presLayoutVars>
      </dgm:prSet>
      <dgm:spPr/>
    </dgm:pt>
    <dgm:pt modelId="{2637DBC5-75FA-47A4-93AA-41805B3B3935}" type="pres">
      <dgm:prSet presAssocID="{ED290BBE-48E4-4507-A089-E72DE9804A86}" presName="level2hierChild" presStyleCnt="0"/>
      <dgm:spPr/>
    </dgm:pt>
    <dgm:pt modelId="{B9253418-444F-4E3F-A049-A0155E2B4C2C}" type="pres">
      <dgm:prSet presAssocID="{64402C62-C411-4CDD-B50E-E0EC47F83378}" presName="conn2-1" presStyleLbl="parChTrans1D2" presStyleIdx="0" presStyleCnt="3"/>
      <dgm:spPr/>
    </dgm:pt>
    <dgm:pt modelId="{D822711F-D1CE-426B-BD5F-3FA9E7578756}" type="pres">
      <dgm:prSet presAssocID="{64402C62-C411-4CDD-B50E-E0EC47F83378}" presName="connTx" presStyleLbl="parChTrans1D2" presStyleIdx="0" presStyleCnt="3"/>
      <dgm:spPr/>
    </dgm:pt>
    <dgm:pt modelId="{ABE4D9EB-EE46-4BE0-B3DE-7A8B8DC88C55}" type="pres">
      <dgm:prSet presAssocID="{907CD53E-26A4-4A33-80C9-897D3CE1E50D}" presName="root2" presStyleCnt="0"/>
      <dgm:spPr/>
    </dgm:pt>
    <dgm:pt modelId="{3BF46219-8B4D-4F47-AB3F-A367396CAA72}" type="pres">
      <dgm:prSet presAssocID="{907CD53E-26A4-4A33-80C9-897D3CE1E50D}" presName="LevelTwoTextNode" presStyleLbl="node2" presStyleIdx="0" presStyleCnt="3" custScaleX="108407">
        <dgm:presLayoutVars>
          <dgm:chPref val="3"/>
        </dgm:presLayoutVars>
      </dgm:prSet>
      <dgm:spPr/>
    </dgm:pt>
    <dgm:pt modelId="{B53B3C06-C0C9-4870-B78D-D183E0639C33}" type="pres">
      <dgm:prSet presAssocID="{907CD53E-26A4-4A33-80C9-897D3CE1E50D}" presName="level3hierChild" presStyleCnt="0"/>
      <dgm:spPr/>
    </dgm:pt>
    <dgm:pt modelId="{2F575B53-BA74-43CE-94B7-2D13B9E3EDBB}" type="pres">
      <dgm:prSet presAssocID="{320A7B5F-1368-488E-BB9D-02433B906793}" presName="conn2-1" presStyleLbl="parChTrans1D2" presStyleIdx="1" presStyleCnt="3"/>
      <dgm:spPr/>
    </dgm:pt>
    <dgm:pt modelId="{A0B20BE7-4EA3-458C-BC17-53490C14AF4A}" type="pres">
      <dgm:prSet presAssocID="{320A7B5F-1368-488E-BB9D-02433B906793}" presName="connTx" presStyleLbl="parChTrans1D2" presStyleIdx="1" presStyleCnt="3"/>
      <dgm:spPr/>
    </dgm:pt>
    <dgm:pt modelId="{EDA26426-02D5-4CAF-8D0D-119E80EA3C7D}" type="pres">
      <dgm:prSet presAssocID="{4FEE5E41-A848-401D-9A8A-C56F3B5BA673}" presName="root2" presStyleCnt="0"/>
      <dgm:spPr/>
    </dgm:pt>
    <dgm:pt modelId="{48EDBCB3-5B4B-48EC-9322-339D604CBD57}" type="pres">
      <dgm:prSet presAssocID="{4FEE5E41-A848-401D-9A8A-C56F3B5BA673}" presName="LevelTwoTextNode" presStyleLbl="node2" presStyleIdx="1" presStyleCnt="3" custScaleX="107052">
        <dgm:presLayoutVars>
          <dgm:chPref val="3"/>
        </dgm:presLayoutVars>
      </dgm:prSet>
      <dgm:spPr/>
    </dgm:pt>
    <dgm:pt modelId="{DB5A3041-632B-4BC8-8524-86254BA51E29}" type="pres">
      <dgm:prSet presAssocID="{4FEE5E41-A848-401D-9A8A-C56F3B5BA673}" presName="level3hierChild" presStyleCnt="0"/>
      <dgm:spPr/>
    </dgm:pt>
    <dgm:pt modelId="{C3F198E7-74EB-4854-BA80-8081800CD2BF}" type="pres">
      <dgm:prSet presAssocID="{B1055D2D-2560-4F35-BB85-172D13A3FEA9}" presName="conn2-1" presStyleLbl="parChTrans1D2" presStyleIdx="2" presStyleCnt="3"/>
      <dgm:spPr/>
    </dgm:pt>
    <dgm:pt modelId="{0018818D-2176-49BC-B924-48C5E1543105}" type="pres">
      <dgm:prSet presAssocID="{B1055D2D-2560-4F35-BB85-172D13A3FEA9}" presName="connTx" presStyleLbl="parChTrans1D2" presStyleIdx="2" presStyleCnt="3"/>
      <dgm:spPr/>
    </dgm:pt>
    <dgm:pt modelId="{843D006E-75CA-482D-B60A-19079320908D}" type="pres">
      <dgm:prSet presAssocID="{12EDDBC7-A424-4C11-B1E8-72599AB8B29A}" presName="root2" presStyleCnt="0"/>
      <dgm:spPr/>
    </dgm:pt>
    <dgm:pt modelId="{807186F3-DB4F-4061-BF49-5F3E6F38617A}" type="pres">
      <dgm:prSet presAssocID="{12EDDBC7-A424-4C11-B1E8-72599AB8B29A}" presName="LevelTwoTextNode" presStyleLbl="node2" presStyleIdx="2" presStyleCnt="3" custScaleX="107052">
        <dgm:presLayoutVars>
          <dgm:chPref val="3"/>
        </dgm:presLayoutVars>
      </dgm:prSet>
      <dgm:spPr/>
    </dgm:pt>
    <dgm:pt modelId="{C5E0292E-FAD9-4075-92BD-93124731AA7B}" type="pres">
      <dgm:prSet presAssocID="{12EDDBC7-A424-4C11-B1E8-72599AB8B29A}" presName="level3hierChild" presStyleCnt="0"/>
      <dgm:spPr/>
    </dgm:pt>
  </dgm:ptLst>
  <dgm:cxnLst>
    <dgm:cxn modelId="{F33D4608-B48B-4C53-B014-46EAC91C8609}" type="presOf" srcId="{ED290BBE-48E4-4507-A089-E72DE9804A86}" destId="{87A01407-EF7F-4D26-83A3-F658CFA67BFA}" srcOrd="0" destOrd="0" presId="urn:microsoft.com/office/officeart/2005/8/layout/hierarchy2"/>
    <dgm:cxn modelId="{4C415E0B-8F0F-401B-AFA5-7C3C1D5C146F}" type="presOf" srcId="{4FEE5E41-A848-401D-9A8A-C56F3B5BA673}" destId="{48EDBCB3-5B4B-48EC-9322-339D604CBD57}" srcOrd="0" destOrd="0" presId="urn:microsoft.com/office/officeart/2005/8/layout/hierarchy2"/>
    <dgm:cxn modelId="{F8604710-2B6E-4F3B-BCDD-9318A305F551}" type="presOf" srcId="{320A7B5F-1368-488E-BB9D-02433B906793}" destId="{2F575B53-BA74-43CE-94B7-2D13B9E3EDBB}" srcOrd="0" destOrd="0" presId="urn:microsoft.com/office/officeart/2005/8/layout/hierarchy2"/>
    <dgm:cxn modelId="{DA5C4814-6A28-4A66-A932-706E53636201}" srcId="{ED290BBE-48E4-4507-A089-E72DE9804A86}" destId="{4FEE5E41-A848-401D-9A8A-C56F3B5BA673}" srcOrd="1" destOrd="0" parTransId="{320A7B5F-1368-488E-BB9D-02433B906793}" sibTransId="{AD4E906B-38FC-4B12-9079-5EDF9B4B16A1}"/>
    <dgm:cxn modelId="{E0746C62-0CF3-46FD-8011-6D5665B1E5BB}" type="presOf" srcId="{B1055D2D-2560-4F35-BB85-172D13A3FEA9}" destId="{C3F198E7-74EB-4854-BA80-8081800CD2BF}" srcOrd="0" destOrd="0" presId="urn:microsoft.com/office/officeart/2005/8/layout/hierarchy2"/>
    <dgm:cxn modelId="{C2C9F943-833E-422F-9A87-A8C2E772A7C9}" type="presOf" srcId="{64402C62-C411-4CDD-B50E-E0EC47F83378}" destId="{B9253418-444F-4E3F-A049-A0155E2B4C2C}" srcOrd="0" destOrd="0" presId="urn:microsoft.com/office/officeart/2005/8/layout/hierarchy2"/>
    <dgm:cxn modelId="{81855765-00AF-424C-A7A0-CEB9B89CA9BF}" srcId="{ED290BBE-48E4-4507-A089-E72DE9804A86}" destId="{907CD53E-26A4-4A33-80C9-897D3CE1E50D}" srcOrd="0" destOrd="0" parTransId="{64402C62-C411-4CDD-B50E-E0EC47F83378}" sibTransId="{A18DE393-7CFC-4079-B0D4-F2D91B4421CD}"/>
    <dgm:cxn modelId="{08A8B86B-549D-4BD8-A845-02509E03BA8B}" type="presOf" srcId="{320A7B5F-1368-488E-BB9D-02433B906793}" destId="{A0B20BE7-4EA3-458C-BC17-53490C14AF4A}" srcOrd="1" destOrd="0" presId="urn:microsoft.com/office/officeart/2005/8/layout/hierarchy2"/>
    <dgm:cxn modelId="{ADB95452-0388-4850-9D53-B14DFD8F9514}" type="presOf" srcId="{12EDDBC7-A424-4C11-B1E8-72599AB8B29A}" destId="{807186F3-DB4F-4061-BF49-5F3E6F38617A}" srcOrd="0" destOrd="0" presId="urn:microsoft.com/office/officeart/2005/8/layout/hierarchy2"/>
    <dgm:cxn modelId="{B27AC257-F168-47BD-AEFD-5284BCC95487}" type="presOf" srcId="{F7DA61D3-C529-40BD-A220-3AF59EB36ECF}" destId="{CC2998EA-A516-4AC9-83CF-BCC10D6A56BE}" srcOrd="0" destOrd="0" presId="urn:microsoft.com/office/officeart/2005/8/layout/hierarchy2"/>
    <dgm:cxn modelId="{E4F80358-A008-4ECD-8099-60DC4A6EA485}" type="presOf" srcId="{B1055D2D-2560-4F35-BB85-172D13A3FEA9}" destId="{0018818D-2176-49BC-B924-48C5E1543105}" srcOrd="1" destOrd="0" presId="urn:microsoft.com/office/officeart/2005/8/layout/hierarchy2"/>
    <dgm:cxn modelId="{4729DC86-EB61-4284-B89C-4CCD2C50C8A1}" srcId="{F7DA61D3-C529-40BD-A220-3AF59EB36ECF}" destId="{ED290BBE-48E4-4507-A089-E72DE9804A86}" srcOrd="0" destOrd="0" parTransId="{FEA48249-1B10-4C6A-B342-113EC6673401}" sibTransId="{00E7B096-3DCF-47AA-A739-4F6138BAF055}"/>
    <dgm:cxn modelId="{73DC03A4-DCDA-4021-BB25-7D6E37FA79E4}" type="presOf" srcId="{907CD53E-26A4-4A33-80C9-897D3CE1E50D}" destId="{3BF46219-8B4D-4F47-AB3F-A367396CAA72}" srcOrd="0" destOrd="0" presId="urn:microsoft.com/office/officeart/2005/8/layout/hierarchy2"/>
    <dgm:cxn modelId="{13CDC2B5-48F1-4D02-86A9-2E6586201D58}" type="presOf" srcId="{64402C62-C411-4CDD-B50E-E0EC47F83378}" destId="{D822711F-D1CE-426B-BD5F-3FA9E7578756}" srcOrd="1" destOrd="0" presId="urn:microsoft.com/office/officeart/2005/8/layout/hierarchy2"/>
    <dgm:cxn modelId="{F81936E5-F3AC-4974-870E-45ED3A2A041C}" srcId="{ED290BBE-48E4-4507-A089-E72DE9804A86}" destId="{12EDDBC7-A424-4C11-B1E8-72599AB8B29A}" srcOrd="2" destOrd="0" parTransId="{B1055D2D-2560-4F35-BB85-172D13A3FEA9}" sibTransId="{CE7200B4-CBCE-46DC-B8A8-E182147E02B4}"/>
    <dgm:cxn modelId="{DF0C4C53-A254-40DF-8059-0253C5412F79}" type="presParOf" srcId="{CC2998EA-A516-4AC9-83CF-BCC10D6A56BE}" destId="{F5BEB636-68A0-4ACC-92FC-275EF8F0FF9F}" srcOrd="0" destOrd="0" presId="urn:microsoft.com/office/officeart/2005/8/layout/hierarchy2"/>
    <dgm:cxn modelId="{B1A5003B-8C7A-4F94-875D-7D52F6689F92}" type="presParOf" srcId="{F5BEB636-68A0-4ACC-92FC-275EF8F0FF9F}" destId="{87A01407-EF7F-4D26-83A3-F658CFA67BFA}" srcOrd="0" destOrd="0" presId="urn:microsoft.com/office/officeart/2005/8/layout/hierarchy2"/>
    <dgm:cxn modelId="{DF922222-8110-4F5B-A2A8-DD289CBB235B}" type="presParOf" srcId="{F5BEB636-68A0-4ACC-92FC-275EF8F0FF9F}" destId="{2637DBC5-75FA-47A4-93AA-41805B3B3935}" srcOrd="1" destOrd="0" presId="urn:microsoft.com/office/officeart/2005/8/layout/hierarchy2"/>
    <dgm:cxn modelId="{0100E52C-F053-4236-9ADE-DC9A925B0E13}" type="presParOf" srcId="{2637DBC5-75FA-47A4-93AA-41805B3B3935}" destId="{B9253418-444F-4E3F-A049-A0155E2B4C2C}" srcOrd="0" destOrd="0" presId="urn:microsoft.com/office/officeart/2005/8/layout/hierarchy2"/>
    <dgm:cxn modelId="{AA2F462E-BC04-47B1-B521-AA5C7E00958F}" type="presParOf" srcId="{B9253418-444F-4E3F-A049-A0155E2B4C2C}" destId="{D822711F-D1CE-426B-BD5F-3FA9E7578756}" srcOrd="0" destOrd="0" presId="urn:microsoft.com/office/officeart/2005/8/layout/hierarchy2"/>
    <dgm:cxn modelId="{BD7E0631-023C-482F-BE87-B9444C93EF20}" type="presParOf" srcId="{2637DBC5-75FA-47A4-93AA-41805B3B3935}" destId="{ABE4D9EB-EE46-4BE0-B3DE-7A8B8DC88C55}" srcOrd="1" destOrd="0" presId="urn:microsoft.com/office/officeart/2005/8/layout/hierarchy2"/>
    <dgm:cxn modelId="{F7C3A837-9DC7-48DE-BFD3-1EAC5513921E}" type="presParOf" srcId="{ABE4D9EB-EE46-4BE0-B3DE-7A8B8DC88C55}" destId="{3BF46219-8B4D-4F47-AB3F-A367396CAA72}" srcOrd="0" destOrd="0" presId="urn:microsoft.com/office/officeart/2005/8/layout/hierarchy2"/>
    <dgm:cxn modelId="{3C79AC21-1981-4EDD-B9B2-6DD3E1E7B317}" type="presParOf" srcId="{ABE4D9EB-EE46-4BE0-B3DE-7A8B8DC88C55}" destId="{B53B3C06-C0C9-4870-B78D-D183E0639C33}" srcOrd="1" destOrd="0" presId="urn:microsoft.com/office/officeart/2005/8/layout/hierarchy2"/>
    <dgm:cxn modelId="{081B0AC0-43D3-4AAD-B276-94E2C3B22AA0}" type="presParOf" srcId="{2637DBC5-75FA-47A4-93AA-41805B3B3935}" destId="{2F575B53-BA74-43CE-94B7-2D13B9E3EDBB}" srcOrd="2" destOrd="0" presId="urn:microsoft.com/office/officeart/2005/8/layout/hierarchy2"/>
    <dgm:cxn modelId="{49DE4D7B-A138-4B81-A72F-0A9C30D340E8}" type="presParOf" srcId="{2F575B53-BA74-43CE-94B7-2D13B9E3EDBB}" destId="{A0B20BE7-4EA3-458C-BC17-53490C14AF4A}" srcOrd="0" destOrd="0" presId="urn:microsoft.com/office/officeart/2005/8/layout/hierarchy2"/>
    <dgm:cxn modelId="{4E8E7DB3-5E76-431B-89D3-786899B9121D}" type="presParOf" srcId="{2637DBC5-75FA-47A4-93AA-41805B3B3935}" destId="{EDA26426-02D5-4CAF-8D0D-119E80EA3C7D}" srcOrd="3" destOrd="0" presId="urn:microsoft.com/office/officeart/2005/8/layout/hierarchy2"/>
    <dgm:cxn modelId="{13BBAA9A-97AD-40C8-99CA-A9F444AD7A45}" type="presParOf" srcId="{EDA26426-02D5-4CAF-8D0D-119E80EA3C7D}" destId="{48EDBCB3-5B4B-48EC-9322-339D604CBD57}" srcOrd="0" destOrd="0" presId="urn:microsoft.com/office/officeart/2005/8/layout/hierarchy2"/>
    <dgm:cxn modelId="{DB30F0FD-5E07-49D5-A617-E27F61C9C7B3}" type="presParOf" srcId="{EDA26426-02D5-4CAF-8D0D-119E80EA3C7D}" destId="{DB5A3041-632B-4BC8-8524-86254BA51E29}" srcOrd="1" destOrd="0" presId="urn:microsoft.com/office/officeart/2005/8/layout/hierarchy2"/>
    <dgm:cxn modelId="{B1EC9204-AE34-4E00-81EA-6F10C2EFD21A}" type="presParOf" srcId="{2637DBC5-75FA-47A4-93AA-41805B3B3935}" destId="{C3F198E7-74EB-4854-BA80-8081800CD2BF}" srcOrd="4" destOrd="0" presId="urn:microsoft.com/office/officeart/2005/8/layout/hierarchy2"/>
    <dgm:cxn modelId="{6D3AA5D8-8BC7-44F2-ABCD-C575B27B7F55}" type="presParOf" srcId="{C3F198E7-74EB-4854-BA80-8081800CD2BF}" destId="{0018818D-2176-49BC-B924-48C5E1543105}" srcOrd="0" destOrd="0" presId="urn:microsoft.com/office/officeart/2005/8/layout/hierarchy2"/>
    <dgm:cxn modelId="{9005CE34-1F79-43B0-AEB5-D39E51439F2D}" type="presParOf" srcId="{2637DBC5-75FA-47A4-93AA-41805B3B3935}" destId="{843D006E-75CA-482D-B60A-19079320908D}" srcOrd="5" destOrd="0" presId="urn:microsoft.com/office/officeart/2005/8/layout/hierarchy2"/>
    <dgm:cxn modelId="{EC4349D6-43A3-4013-86B4-9D5571DE26A5}" type="presParOf" srcId="{843D006E-75CA-482D-B60A-19079320908D}" destId="{807186F3-DB4F-4061-BF49-5F3E6F38617A}" srcOrd="0" destOrd="0" presId="urn:microsoft.com/office/officeart/2005/8/layout/hierarchy2"/>
    <dgm:cxn modelId="{1EF19BC2-955C-4842-922D-9704B7A23B9C}" type="presParOf" srcId="{843D006E-75CA-482D-B60A-19079320908D}" destId="{C5E0292E-FAD9-4075-92BD-93124731AA7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01407-EF7F-4D26-83A3-F658CFA67BFA}">
      <dsp:nvSpPr>
        <dsp:cNvPr id="0" name=""/>
        <dsp:cNvSpPr/>
      </dsp:nvSpPr>
      <dsp:spPr>
        <a:xfrm>
          <a:off x="506908" y="1440838"/>
          <a:ext cx="2910338" cy="1265155"/>
        </a:xfrm>
        <a:prstGeom prst="roundRect">
          <a:avLst>
            <a:gd name="adj" fmla="val 10000"/>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mj-lt"/>
            </a:rPr>
            <a:t>Modelling </a:t>
          </a:r>
        </a:p>
      </dsp:txBody>
      <dsp:txXfrm>
        <a:off x="543963" y="1477893"/>
        <a:ext cx="2836228" cy="1191045"/>
      </dsp:txXfrm>
    </dsp:sp>
    <dsp:sp modelId="{B9253418-444F-4E3F-A049-A0155E2B4C2C}">
      <dsp:nvSpPr>
        <dsp:cNvPr id="0" name=""/>
        <dsp:cNvSpPr/>
      </dsp:nvSpPr>
      <dsp:spPr>
        <a:xfrm rot="18150455">
          <a:off x="3022633" y="1326771"/>
          <a:ext cx="1706111" cy="54492"/>
        </a:xfrm>
        <a:custGeom>
          <a:avLst/>
          <a:gdLst/>
          <a:ahLst/>
          <a:cxnLst/>
          <a:rect l="0" t="0" r="0" b="0"/>
          <a:pathLst>
            <a:path>
              <a:moveTo>
                <a:pt x="0" y="27246"/>
              </a:moveTo>
              <a:lnTo>
                <a:pt x="1706111" y="27246"/>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833035" y="1311364"/>
        <a:ext cx="85305" cy="85305"/>
      </dsp:txXfrm>
    </dsp:sp>
    <dsp:sp modelId="{3BF46219-8B4D-4F47-AB3F-A367396CAA72}">
      <dsp:nvSpPr>
        <dsp:cNvPr id="0" name=""/>
        <dsp:cNvSpPr/>
      </dsp:nvSpPr>
      <dsp:spPr>
        <a:xfrm>
          <a:off x="4334130" y="2040"/>
          <a:ext cx="2743034" cy="1265155"/>
        </a:xfrm>
        <a:prstGeom prst="roundRect">
          <a:avLst>
            <a:gd name="adj" fmla="val 10000"/>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latin typeface="+mj-lt"/>
            </a:rPr>
            <a:t>Reflecting</a:t>
          </a:r>
          <a:endParaRPr lang="en-US" sz="4000" kern="1200" dirty="0">
            <a:latin typeface="+mj-lt"/>
          </a:endParaRPr>
        </a:p>
      </dsp:txBody>
      <dsp:txXfrm>
        <a:off x="4371185" y="39095"/>
        <a:ext cx="2668924" cy="1191045"/>
      </dsp:txXfrm>
    </dsp:sp>
    <dsp:sp modelId="{2F575B53-BA74-43CE-94B7-2D13B9E3EDBB}">
      <dsp:nvSpPr>
        <dsp:cNvPr id="0" name=""/>
        <dsp:cNvSpPr/>
      </dsp:nvSpPr>
      <dsp:spPr>
        <a:xfrm rot="60474">
          <a:off x="3417175" y="2054235"/>
          <a:ext cx="917025" cy="54492"/>
        </a:xfrm>
        <a:custGeom>
          <a:avLst/>
          <a:gdLst/>
          <a:ahLst/>
          <a:cxnLst/>
          <a:rect l="0" t="0" r="0" b="0"/>
          <a:pathLst>
            <a:path>
              <a:moveTo>
                <a:pt x="0" y="27246"/>
              </a:moveTo>
              <a:lnTo>
                <a:pt x="917025" y="27246"/>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52762" y="2058556"/>
        <a:ext cx="45851" cy="45851"/>
      </dsp:txXfrm>
    </dsp:sp>
    <dsp:sp modelId="{48EDBCB3-5B4B-48EC-9322-339D604CBD57}">
      <dsp:nvSpPr>
        <dsp:cNvPr id="0" name=""/>
        <dsp:cNvSpPr/>
      </dsp:nvSpPr>
      <dsp:spPr>
        <a:xfrm>
          <a:off x="4334130" y="1456969"/>
          <a:ext cx="2708748" cy="1265155"/>
        </a:xfrm>
        <a:prstGeom prst="roundRect">
          <a:avLst>
            <a:gd name="adj" fmla="val 10000"/>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mj-lt"/>
            </a:rPr>
            <a:t>Developing</a:t>
          </a:r>
        </a:p>
      </dsp:txBody>
      <dsp:txXfrm>
        <a:off x="4371185" y="1494024"/>
        <a:ext cx="2634638" cy="1191045"/>
      </dsp:txXfrm>
    </dsp:sp>
    <dsp:sp modelId="{C3F198E7-74EB-4854-BA80-8081800CD2BF}">
      <dsp:nvSpPr>
        <dsp:cNvPr id="0" name=""/>
        <dsp:cNvSpPr/>
      </dsp:nvSpPr>
      <dsp:spPr>
        <a:xfrm rot="3483930">
          <a:off x="3008986" y="2781699"/>
          <a:ext cx="1733404" cy="54492"/>
        </a:xfrm>
        <a:custGeom>
          <a:avLst/>
          <a:gdLst/>
          <a:ahLst/>
          <a:cxnLst/>
          <a:rect l="0" t="0" r="0" b="0"/>
          <a:pathLst>
            <a:path>
              <a:moveTo>
                <a:pt x="0" y="27246"/>
              </a:moveTo>
              <a:lnTo>
                <a:pt x="1733404" y="27246"/>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832353" y="2765610"/>
        <a:ext cx="86670" cy="86670"/>
      </dsp:txXfrm>
    </dsp:sp>
    <dsp:sp modelId="{807186F3-DB4F-4061-BF49-5F3E6F38617A}">
      <dsp:nvSpPr>
        <dsp:cNvPr id="0" name=""/>
        <dsp:cNvSpPr/>
      </dsp:nvSpPr>
      <dsp:spPr>
        <a:xfrm>
          <a:off x="4334130" y="2911898"/>
          <a:ext cx="2708748" cy="1265155"/>
        </a:xfrm>
        <a:prstGeom prst="roundRect">
          <a:avLst>
            <a:gd name="adj" fmla="val 10000"/>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latin typeface="+mj-lt"/>
            </a:rPr>
            <a:t> Guiding</a:t>
          </a:r>
          <a:endParaRPr lang="en-US" sz="4000" kern="1200" dirty="0">
            <a:latin typeface="+mj-lt"/>
          </a:endParaRPr>
        </a:p>
      </dsp:txBody>
      <dsp:txXfrm>
        <a:off x="4371185" y="2948953"/>
        <a:ext cx="2634638" cy="1191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01407-EF7F-4D26-83A3-F658CFA67BFA}">
      <dsp:nvSpPr>
        <dsp:cNvPr id="0" name=""/>
        <dsp:cNvSpPr/>
      </dsp:nvSpPr>
      <dsp:spPr>
        <a:xfrm>
          <a:off x="506908" y="1440838"/>
          <a:ext cx="2910338" cy="1265155"/>
        </a:xfrm>
        <a:prstGeom prst="roundRect">
          <a:avLst>
            <a:gd name="adj" fmla="val 10000"/>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mj-lt"/>
            </a:rPr>
            <a:t>Modelling </a:t>
          </a:r>
        </a:p>
      </dsp:txBody>
      <dsp:txXfrm>
        <a:off x="543963" y="1477893"/>
        <a:ext cx="2836228" cy="1191045"/>
      </dsp:txXfrm>
    </dsp:sp>
    <dsp:sp modelId="{B9253418-444F-4E3F-A049-A0155E2B4C2C}">
      <dsp:nvSpPr>
        <dsp:cNvPr id="0" name=""/>
        <dsp:cNvSpPr/>
      </dsp:nvSpPr>
      <dsp:spPr>
        <a:xfrm rot="18150455">
          <a:off x="3022633" y="1326771"/>
          <a:ext cx="1706111" cy="54492"/>
        </a:xfrm>
        <a:custGeom>
          <a:avLst/>
          <a:gdLst/>
          <a:ahLst/>
          <a:cxnLst/>
          <a:rect l="0" t="0" r="0" b="0"/>
          <a:pathLst>
            <a:path>
              <a:moveTo>
                <a:pt x="0" y="27246"/>
              </a:moveTo>
              <a:lnTo>
                <a:pt x="1706111" y="27246"/>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833035" y="1311364"/>
        <a:ext cx="85305" cy="85305"/>
      </dsp:txXfrm>
    </dsp:sp>
    <dsp:sp modelId="{3BF46219-8B4D-4F47-AB3F-A367396CAA72}">
      <dsp:nvSpPr>
        <dsp:cNvPr id="0" name=""/>
        <dsp:cNvSpPr/>
      </dsp:nvSpPr>
      <dsp:spPr>
        <a:xfrm>
          <a:off x="4334130" y="2040"/>
          <a:ext cx="2743034" cy="1265155"/>
        </a:xfrm>
        <a:prstGeom prst="roundRect">
          <a:avLst>
            <a:gd name="adj" fmla="val 10000"/>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latin typeface="+mj-lt"/>
            </a:rPr>
            <a:t>Reflecting</a:t>
          </a:r>
          <a:endParaRPr lang="en-US" sz="4000" kern="1200" dirty="0">
            <a:latin typeface="+mj-lt"/>
          </a:endParaRPr>
        </a:p>
      </dsp:txBody>
      <dsp:txXfrm>
        <a:off x="4371185" y="39095"/>
        <a:ext cx="2668924" cy="1191045"/>
      </dsp:txXfrm>
    </dsp:sp>
    <dsp:sp modelId="{2F575B53-BA74-43CE-94B7-2D13B9E3EDBB}">
      <dsp:nvSpPr>
        <dsp:cNvPr id="0" name=""/>
        <dsp:cNvSpPr/>
      </dsp:nvSpPr>
      <dsp:spPr>
        <a:xfrm rot="60474">
          <a:off x="3417175" y="2054235"/>
          <a:ext cx="917025" cy="54492"/>
        </a:xfrm>
        <a:custGeom>
          <a:avLst/>
          <a:gdLst/>
          <a:ahLst/>
          <a:cxnLst/>
          <a:rect l="0" t="0" r="0" b="0"/>
          <a:pathLst>
            <a:path>
              <a:moveTo>
                <a:pt x="0" y="27246"/>
              </a:moveTo>
              <a:lnTo>
                <a:pt x="917025" y="27246"/>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52762" y="2058556"/>
        <a:ext cx="45851" cy="45851"/>
      </dsp:txXfrm>
    </dsp:sp>
    <dsp:sp modelId="{48EDBCB3-5B4B-48EC-9322-339D604CBD57}">
      <dsp:nvSpPr>
        <dsp:cNvPr id="0" name=""/>
        <dsp:cNvSpPr/>
      </dsp:nvSpPr>
      <dsp:spPr>
        <a:xfrm>
          <a:off x="4334130" y="1456969"/>
          <a:ext cx="2708748" cy="1265155"/>
        </a:xfrm>
        <a:prstGeom prst="roundRect">
          <a:avLst>
            <a:gd name="adj" fmla="val 10000"/>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mj-lt"/>
            </a:rPr>
            <a:t>Developing</a:t>
          </a:r>
        </a:p>
      </dsp:txBody>
      <dsp:txXfrm>
        <a:off x="4371185" y="1494024"/>
        <a:ext cx="2634638" cy="1191045"/>
      </dsp:txXfrm>
    </dsp:sp>
    <dsp:sp modelId="{C3F198E7-74EB-4854-BA80-8081800CD2BF}">
      <dsp:nvSpPr>
        <dsp:cNvPr id="0" name=""/>
        <dsp:cNvSpPr/>
      </dsp:nvSpPr>
      <dsp:spPr>
        <a:xfrm rot="3483930">
          <a:off x="3008986" y="2781699"/>
          <a:ext cx="1733404" cy="54492"/>
        </a:xfrm>
        <a:custGeom>
          <a:avLst/>
          <a:gdLst/>
          <a:ahLst/>
          <a:cxnLst/>
          <a:rect l="0" t="0" r="0" b="0"/>
          <a:pathLst>
            <a:path>
              <a:moveTo>
                <a:pt x="0" y="27246"/>
              </a:moveTo>
              <a:lnTo>
                <a:pt x="1733404" y="27246"/>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832353" y="2765610"/>
        <a:ext cx="86670" cy="86670"/>
      </dsp:txXfrm>
    </dsp:sp>
    <dsp:sp modelId="{807186F3-DB4F-4061-BF49-5F3E6F38617A}">
      <dsp:nvSpPr>
        <dsp:cNvPr id="0" name=""/>
        <dsp:cNvSpPr/>
      </dsp:nvSpPr>
      <dsp:spPr>
        <a:xfrm>
          <a:off x="4334130" y="2911898"/>
          <a:ext cx="2708748" cy="1265155"/>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latin typeface="+mj-lt"/>
            </a:rPr>
            <a:t> Guiding</a:t>
          </a:r>
          <a:endParaRPr lang="en-US" sz="4000" kern="1200" dirty="0">
            <a:latin typeface="+mj-lt"/>
          </a:endParaRPr>
        </a:p>
      </dsp:txBody>
      <dsp:txXfrm>
        <a:off x="4371185" y="2948953"/>
        <a:ext cx="2634638" cy="1191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01407-EF7F-4D26-83A3-F658CFA67BFA}">
      <dsp:nvSpPr>
        <dsp:cNvPr id="0" name=""/>
        <dsp:cNvSpPr/>
      </dsp:nvSpPr>
      <dsp:spPr>
        <a:xfrm>
          <a:off x="506908" y="1440838"/>
          <a:ext cx="2910338" cy="1265155"/>
        </a:xfrm>
        <a:prstGeom prst="roundRect">
          <a:avLst>
            <a:gd name="adj" fmla="val 10000"/>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mj-lt"/>
            </a:rPr>
            <a:t>Modelling </a:t>
          </a:r>
        </a:p>
      </dsp:txBody>
      <dsp:txXfrm>
        <a:off x="543963" y="1477893"/>
        <a:ext cx="2836228" cy="1191045"/>
      </dsp:txXfrm>
    </dsp:sp>
    <dsp:sp modelId="{B9253418-444F-4E3F-A049-A0155E2B4C2C}">
      <dsp:nvSpPr>
        <dsp:cNvPr id="0" name=""/>
        <dsp:cNvSpPr/>
      </dsp:nvSpPr>
      <dsp:spPr>
        <a:xfrm rot="18150455">
          <a:off x="3022633" y="1326771"/>
          <a:ext cx="1706111" cy="54492"/>
        </a:xfrm>
        <a:custGeom>
          <a:avLst/>
          <a:gdLst/>
          <a:ahLst/>
          <a:cxnLst/>
          <a:rect l="0" t="0" r="0" b="0"/>
          <a:pathLst>
            <a:path>
              <a:moveTo>
                <a:pt x="0" y="27246"/>
              </a:moveTo>
              <a:lnTo>
                <a:pt x="1706111" y="27246"/>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833035" y="1311364"/>
        <a:ext cx="85305" cy="85305"/>
      </dsp:txXfrm>
    </dsp:sp>
    <dsp:sp modelId="{3BF46219-8B4D-4F47-AB3F-A367396CAA72}">
      <dsp:nvSpPr>
        <dsp:cNvPr id="0" name=""/>
        <dsp:cNvSpPr/>
      </dsp:nvSpPr>
      <dsp:spPr>
        <a:xfrm>
          <a:off x="4334130" y="2040"/>
          <a:ext cx="2743034" cy="1265155"/>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latin typeface="+mj-lt"/>
            </a:rPr>
            <a:t>Reflecting</a:t>
          </a:r>
          <a:endParaRPr lang="en-US" sz="4000" kern="1200" dirty="0">
            <a:latin typeface="+mj-lt"/>
          </a:endParaRPr>
        </a:p>
      </dsp:txBody>
      <dsp:txXfrm>
        <a:off x="4371185" y="39095"/>
        <a:ext cx="2668924" cy="1191045"/>
      </dsp:txXfrm>
    </dsp:sp>
    <dsp:sp modelId="{2F575B53-BA74-43CE-94B7-2D13B9E3EDBB}">
      <dsp:nvSpPr>
        <dsp:cNvPr id="0" name=""/>
        <dsp:cNvSpPr/>
      </dsp:nvSpPr>
      <dsp:spPr>
        <a:xfrm rot="60474">
          <a:off x="3417175" y="2054235"/>
          <a:ext cx="917025" cy="54492"/>
        </a:xfrm>
        <a:custGeom>
          <a:avLst/>
          <a:gdLst/>
          <a:ahLst/>
          <a:cxnLst/>
          <a:rect l="0" t="0" r="0" b="0"/>
          <a:pathLst>
            <a:path>
              <a:moveTo>
                <a:pt x="0" y="27246"/>
              </a:moveTo>
              <a:lnTo>
                <a:pt x="917025" y="27246"/>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52762" y="2058556"/>
        <a:ext cx="45851" cy="45851"/>
      </dsp:txXfrm>
    </dsp:sp>
    <dsp:sp modelId="{48EDBCB3-5B4B-48EC-9322-339D604CBD57}">
      <dsp:nvSpPr>
        <dsp:cNvPr id="0" name=""/>
        <dsp:cNvSpPr/>
      </dsp:nvSpPr>
      <dsp:spPr>
        <a:xfrm>
          <a:off x="4334130" y="1456969"/>
          <a:ext cx="2708748" cy="1265155"/>
        </a:xfrm>
        <a:prstGeom prst="roundRect">
          <a:avLst>
            <a:gd name="adj" fmla="val 10000"/>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mj-lt"/>
            </a:rPr>
            <a:t>Developing</a:t>
          </a:r>
        </a:p>
      </dsp:txBody>
      <dsp:txXfrm>
        <a:off x="4371185" y="1494024"/>
        <a:ext cx="2634638" cy="1191045"/>
      </dsp:txXfrm>
    </dsp:sp>
    <dsp:sp modelId="{C3F198E7-74EB-4854-BA80-8081800CD2BF}">
      <dsp:nvSpPr>
        <dsp:cNvPr id="0" name=""/>
        <dsp:cNvSpPr/>
      </dsp:nvSpPr>
      <dsp:spPr>
        <a:xfrm rot="3483930">
          <a:off x="3008986" y="2781699"/>
          <a:ext cx="1733404" cy="54492"/>
        </a:xfrm>
        <a:custGeom>
          <a:avLst/>
          <a:gdLst/>
          <a:ahLst/>
          <a:cxnLst/>
          <a:rect l="0" t="0" r="0" b="0"/>
          <a:pathLst>
            <a:path>
              <a:moveTo>
                <a:pt x="0" y="27246"/>
              </a:moveTo>
              <a:lnTo>
                <a:pt x="1733404" y="27246"/>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832353" y="2765610"/>
        <a:ext cx="86670" cy="86670"/>
      </dsp:txXfrm>
    </dsp:sp>
    <dsp:sp modelId="{807186F3-DB4F-4061-BF49-5F3E6F38617A}">
      <dsp:nvSpPr>
        <dsp:cNvPr id="0" name=""/>
        <dsp:cNvSpPr/>
      </dsp:nvSpPr>
      <dsp:spPr>
        <a:xfrm>
          <a:off x="4334130" y="2911898"/>
          <a:ext cx="2708748" cy="1265155"/>
        </a:xfrm>
        <a:prstGeom prst="roundRect">
          <a:avLst>
            <a:gd name="adj" fmla="val 10000"/>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latin typeface="+mj-lt"/>
            </a:rPr>
            <a:t> Guiding</a:t>
          </a:r>
          <a:endParaRPr lang="en-US" sz="4000" kern="1200" dirty="0">
            <a:latin typeface="+mj-lt"/>
          </a:endParaRPr>
        </a:p>
      </dsp:txBody>
      <dsp:txXfrm>
        <a:off x="4371185" y="2948953"/>
        <a:ext cx="2634638" cy="11910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01407-EF7F-4D26-83A3-F658CFA67BFA}">
      <dsp:nvSpPr>
        <dsp:cNvPr id="0" name=""/>
        <dsp:cNvSpPr/>
      </dsp:nvSpPr>
      <dsp:spPr>
        <a:xfrm>
          <a:off x="506908" y="1440838"/>
          <a:ext cx="2910338" cy="1265155"/>
        </a:xfrm>
        <a:prstGeom prst="roundRect">
          <a:avLst>
            <a:gd name="adj" fmla="val 10000"/>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mj-lt"/>
            </a:rPr>
            <a:t>Modelling </a:t>
          </a:r>
        </a:p>
      </dsp:txBody>
      <dsp:txXfrm>
        <a:off x="543963" y="1477893"/>
        <a:ext cx="2836228" cy="1191045"/>
      </dsp:txXfrm>
    </dsp:sp>
    <dsp:sp modelId="{B9253418-444F-4E3F-A049-A0155E2B4C2C}">
      <dsp:nvSpPr>
        <dsp:cNvPr id="0" name=""/>
        <dsp:cNvSpPr/>
      </dsp:nvSpPr>
      <dsp:spPr>
        <a:xfrm rot="18150455">
          <a:off x="3022633" y="1326771"/>
          <a:ext cx="1706111" cy="54492"/>
        </a:xfrm>
        <a:custGeom>
          <a:avLst/>
          <a:gdLst/>
          <a:ahLst/>
          <a:cxnLst/>
          <a:rect l="0" t="0" r="0" b="0"/>
          <a:pathLst>
            <a:path>
              <a:moveTo>
                <a:pt x="0" y="27246"/>
              </a:moveTo>
              <a:lnTo>
                <a:pt x="1706111" y="27246"/>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833035" y="1311364"/>
        <a:ext cx="85305" cy="85305"/>
      </dsp:txXfrm>
    </dsp:sp>
    <dsp:sp modelId="{3BF46219-8B4D-4F47-AB3F-A367396CAA72}">
      <dsp:nvSpPr>
        <dsp:cNvPr id="0" name=""/>
        <dsp:cNvSpPr/>
      </dsp:nvSpPr>
      <dsp:spPr>
        <a:xfrm>
          <a:off x="4334130" y="2040"/>
          <a:ext cx="2743034" cy="1265155"/>
        </a:xfrm>
        <a:prstGeom prst="roundRect">
          <a:avLst>
            <a:gd name="adj" fmla="val 10000"/>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latin typeface="+mj-lt"/>
            </a:rPr>
            <a:t>Reflecting</a:t>
          </a:r>
          <a:endParaRPr lang="en-US" sz="4000" kern="1200" dirty="0">
            <a:latin typeface="+mj-lt"/>
          </a:endParaRPr>
        </a:p>
      </dsp:txBody>
      <dsp:txXfrm>
        <a:off x="4371185" y="39095"/>
        <a:ext cx="2668924" cy="1191045"/>
      </dsp:txXfrm>
    </dsp:sp>
    <dsp:sp modelId="{2F575B53-BA74-43CE-94B7-2D13B9E3EDBB}">
      <dsp:nvSpPr>
        <dsp:cNvPr id="0" name=""/>
        <dsp:cNvSpPr/>
      </dsp:nvSpPr>
      <dsp:spPr>
        <a:xfrm rot="60474">
          <a:off x="3417175" y="2054235"/>
          <a:ext cx="917025" cy="54492"/>
        </a:xfrm>
        <a:custGeom>
          <a:avLst/>
          <a:gdLst/>
          <a:ahLst/>
          <a:cxnLst/>
          <a:rect l="0" t="0" r="0" b="0"/>
          <a:pathLst>
            <a:path>
              <a:moveTo>
                <a:pt x="0" y="27246"/>
              </a:moveTo>
              <a:lnTo>
                <a:pt x="917025" y="27246"/>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52762" y="2058556"/>
        <a:ext cx="45851" cy="45851"/>
      </dsp:txXfrm>
    </dsp:sp>
    <dsp:sp modelId="{48EDBCB3-5B4B-48EC-9322-339D604CBD57}">
      <dsp:nvSpPr>
        <dsp:cNvPr id="0" name=""/>
        <dsp:cNvSpPr/>
      </dsp:nvSpPr>
      <dsp:spPr>
        <a:xfrm>
          <a:off x="4334130" y="1456969"/>
          <a:ext cx="2708748" cy="1265155"/>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mj-lt"/>
            </a:rPr>
            <a:t>Developing</a:t>
          </a:r>
        </a:p>
      </dsp:txBody>
      <dsp:txXfrm>
        <a:off x="4371185" y="1494024"/>
        <a:ext cx="2634638" cy="1191045"/>
      </dsp:txXfrm>
    </dsp:sp>
    <dsp:sp modelId="{C3F198E7-74EB-4854-BA80-8081800CD2BF}">
      <dsp:nvSpPr>
        <dsp:cNvPr id="0" name=""/>
        <dsp:cNvSpPr/>
      </dsp:nvSpPr>
      <dsp:spPr>
        <a:xfrm rot="3483930">
          <a:off x="3008986" y="2781699"/>
          <a:ext cx="1733404" cy="54492"/>
        </a:xfrm>
        <a:custGeom>
          <a:avLst/>
          <a:gdLst/>
          <a:ahLst/>
          <a:cxnLst/>
          <a:rect l="0" t="0" r="0" b="0"/>
          <a:pathLst>
            <a:path>
              <a:moveTo>
                <a:pt x="0" y="27246"/>
              </a:moveTo>
              <a:lnTo>
                <a:pt x="1733404" y="27246"/>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832353" y="2765610"/>
        <a:ext cx="86670" cy="86670"/>
      </dsp:txXfrm>
    </dsp:sp>
    <dsp:sp modelId="{807186F3-DB4F-4061-BF49-5F3E6F38617A}">
      <dsp:nvSpPr>
        <dsp:cNvPr id="0" name=""/>
        <dsp:cNvSpPr/>
      </dsp:nvSpPr>
      <dsp:spPr>
        <a:xfrm>
          <a:off x="4334130" y="2911898"/>
          <a:ext cx="2708748" cy="1265155"/>
        </a:xfrm>
        <a:prstGeom prst="roundRect">
          <a:avLst>
            <a:gd name="adj" fmla="val 10000"/>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latin typeface="+mj-lt"/>
            </a:rPr>
            <a:t> Guiding</a:t>
          </a:r>
          <a:endParaRPr lang="en-US" sz="4000" kern="1200" dirty="0">
            <a:latin typeface="+mj-lt"/>
          </a:endParaRPr>
        </a:p>
      </dsp:txBody>
      <dsp:txXfrm>
        <a:off x="4371185" y="2948953"/>
        <a:ext cx="2634638" cy="11910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FE068-D4FA-4988-B6A0-7297367D138B}" type="datetimeFigureOut">
              <a:rPr lang="en-GB" smtClean="0"/>
              <a:t>10/06/2019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05738-F175-4501-ACAC-6116E757E237}" type="slidenum">
              <a:rPr lang="en-GB" smtClean="0"/>
              <a:t>‹#›</a:t>
            </a:fld>
            <a:endParaRPr lang="en-GB"/>
          </a:p>
        </p:txBody>
      </p:sp>
    </p:spTree>
    <p:extLst>
      <p:ext uri="{BB962C8B-B14F-4D97-AF65-F5344CB8AC3E}">
        <p14:creationId xmlns:p14="http://schemas.microsoft.com/office/powerpoint/2010/main" val="4014530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DF7059D6-01EE-4A4D-8BA3-D6F45AF478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7867C211-EFF8-E64A-8236-B13DF631A2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ea typeface="ＭＳ Ｐゴシック" panose="020B0600070205080204" pitchFamily="34" charset="-128"/>
              </a:rPr>
              <a:t>Emphasise</a:t>
            </a:r>
            <a:r>
              <a:rPr lang="en-US" altLang="en-US" dirty="0">
                <a:ea typeface="ＭＳ Ｐゴシック" panose="020B0600070205080204" pitchFamily="34" charset="-128"/>
              </a:rPr>
              <a:t> that the workshop is an opportunity for Supervisors to reflect on and develop their own leadership as much as considering their contribution to developing trainees’ leadership.</a:t>
            </a:r>
          </a:p>
        </p:txBody>
      </p:sp>
      <p:sp>
        <p:nvSpPr>
          <p:cNvPr id="18435" name="Slide Number Placeholder 3">
            <a:extLst>
              <a:ext uri="{FF2B5EF4-FFF2-40B4-BE49-F238E27FC236}">
                <a16:creationId xmlns:a16="http://schemas.microsoft.com/office/drawing/2014/main" id="{FAB1D2B6-62D4-3449-B5B2-20E827F09A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B2C5970-2083-8D44-9F2D-E0AB7927405A}" type="slidenum">
              <a:rPr lang="en-GB" altLang="en-US" smtClean="0"/>
              <a:pPr/>
              <a:t>2</a:t>
            </a:fld>
            <a:endParaRPr lang="en-GB" altLang="en-US"/>
          </a:p>
        </p:txBody>
      </p:sp>
    </p:spTree>
    <p:extLst>
      <p:ext uri="{BB962C8B-B14F-4D97-AF65-F5344CB8AC3E}">
        <p14:creationId xmlns:p14="http://schemas.microsoft.com/office/powerpoint/2010/main" val="3803167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colleagues are familiar with this quality improvement cycle but we often don’t think of applying it to ourselves!</a:t>
            </a:r>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11</a:t>
            </a:fld>
            <a:endParaRPr lang="en-GB" altLang="en-US"/>
          </a:p>
        </p:txBody>
      </p:sp>
    </p:spTree>
    <p:extLst>
      <p:ext uri="{BB962C8B-B14F-4D97-AF65-F5344CB8AC3E}">
        <p14:creationId xmlns:p14="http://schemas.microsoft.com/office/powerpoint/2010/main" val="892930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which means that Supervisors have a critical role in facilitating trainees’ leadership learning, through the inevitability of what they model and then through the way in which they explicitly enable the trainee to reflect and guide/plan their development.</a:t>
            </a:r>
          </a:p>
          <a:p>
            <a:endParaRPr lang="en-US" dirty="0"/>
          </a:p>
          <a:p>
            <a:r>
              <a:rPr lang="en-US" dirty="0"/>
              <a:t>Both the Leadership Conversations Guide and the skills we’ll develop later in this workshop will enable supervisors to develop trainees’ leadership.</a:t>
            </a:r>
          </a:p>
          <a:p>
            <a:endParaRPr lang="en-US" dirty="0"/>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12</a:t>
            </a:fld>
            <a:endParaRPr lang="en-GB" altLang="en-US"/>
          </a:p>
        </p:txBody>
      </p:sp>
    </p:spTree>
    <p:extLst>
      <p:ext uri="{BB962C8B-B14F-4D97-AF65-F5344CB8AC3E}">
        <p14:creationId xmlns:p14="http://schemas.microsoft.com/office/powerpoint/2010/main" val="4223908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13</a:t>
            </a:fld>
            <a:endParaRPr lang="en-GB" altLang="en-US"/>
          </a:p>
        </p:txBody>
      </p:sp>
    </p:spTree>
    <p:extLst>
      <p:ext uri="{BB962C8B-B14F-4D97-AF65-F5344CB8AC3E}">
        <p14:creationId xmlns:p14="http://schemas.microsoft.com/office/powerpoint/2010/main" val="978468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walking through the Guide so that you can use it to help trainees understand leadership and plan their development.</a:t>
            </a:r>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14</a:t>
            </a:fld>
            <a:endParaRPr lang="en-GB" altLang="en-US"/>
          </a:p>
        </p:txBody>
      </p:sp>
    </p:spTree>
    <p:extLst>
      <p:ext uri="{BB962C8B-B14F-4D97-AF65-F5344CB8AC3E}">
        <p14:creationId xmlns:p14="http://schemas.microsoft.com/office/powerpoint/2010/main" val="3241741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quote in blue is the one that the Guide uses – simply because it’s currently broadly used within healthcare.  The other quotes are offered as ways of stressing that there are MANY definitions of leadership which tend to coalesce around influence – not to be confused with management which is much more about structuring work; both are important.</a:t>
            </a:r>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15</a:t>
            </a:fld>
            <a:endParaRPr lang="en-GB" altLang="en-US"/>
          </a:p>
        </p:txBody>
      </p:sp>
    </p:spTree>
    <p:extLst>
      <p:ext uri="{BB962C8B-B14F-4D97-AF65-F5344CB8AC3E}">
        <p14:creationId xmlns:p14="http://schemas.microsoft.com/office/powerpoint/2010/main" val="1976794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Guide is based on this model (rather than the GMC leadership framework).</a:t>
            </a:r>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16</a:t>
            </a:fld>
            <a:endParaRPr lang="en-GB" altLang="en-US"/>
          </a:p>
        </p:txBody>
      </p:sp>
    </p:spTree>
    <p:extLst>
      <p:ext uri="{BB962C8B-B14F-4D97-AF65-F5344CB8AC3E}">
        <p14:creationId xmlns:p14="http://schemas.microsoft.com/office/powerpoint/2010/main" val="2791830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that the Guide will be constantly updated.</a:t>
            </a:r>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17</a:t>
            </a:fld>
            <a:endParaRPr lang="en-GB" altLang="en-US"/>
          </a:p>
        </p:txBody>
      </p:sp>
    </p:spTree>
    <p:extLst>
      <p:ext uri="{BB962C8B-B14F-4D97-AF65-F5344CB8AC3E}">
        <p14:creationId xmlns:p14="http://schemas.microsoft.com/office/powerpoint/2010/main" val="230185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18</a:t>
            </a:fld>
            <a:endParaRPr lang="en-GB" altLang="en-US"/>
          </a:p>
        </p:txBody>
      </p:sp>
    </p:spTree>
    <p:extLst>
      <p:ext uri="{BB962C8B-B14F-4D97-AF65-F5344CB8AC3E}">
        <p14:creationId xmlns:p14="http://schemas.microsoft.com/office/powerpoint/2010/main" val="3125874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how the Guide is structured, which is:</a:t>
            </a:r>
          </a:p>
          <a:p>
            <a:pPr marL="171450" indent="-171450">
              <a:buFont typeface="Arial" panose="020B0604020202020204" pitchFamily="34" charset="0"/>
              <a:buChar char="•"/>
            </a:pPr>
            <a:r>
              <a:rPr lang="en-US" dirty="0"/>
              <a:t>To show which kind/s of leadership </a:t>
            </a:r>
            <a:r>
              <a:rPr lang="en-US" dirty="0" err="1"/>
              <a:t>behaviours</a:t>
            </a:r>
            <a:r>
              <a:rPr lang="en-US" dirty="0"/>
              <a:t> (related to the HLM) are particularly relevant to different training years.</a:t>
            </a:r>
          </a:p>
          <a:p>
            <a:pPr marL="171450" indent="-171450">
              <a:buFont typeface="Arial" panose="020B0604020202020204" pitchFamily="34" charset="0"/>
              <a:buChar char="•"/>
            </a:pPr>
            <a:r>
              <a:rPr lang="en-US" dirty="0"/>
              <a:t>So, this slide shows Page 10 of the Guide and illustrates </a:t>
            </a:r>
            <a:r>
              <a:rPr lang="en-US" dirty="0" err="1"/>
              <a:t>behaviours</a:t>
            </a:r>
            <a:r>
              <a:rPr lang="en-US" dirty="0"/>
              <a:t> that Early Year Trainees could work on developing/demonstrating for the Inspiring Shared Purpose domain.</a:t>
            </a:r>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19</a:t>
            </a:fld>
            <a:endParaRPr lang="en-GB" altLang="en-US"/>
          </a:p>
        </p:txBody>
      </p:sp>
    </p:spTree>
    <p:extLst>
      <p:ext uri="{BB962C8B-B14F-4D97-AF65-F5344CB8AC3E}">
        <p14:creationId xmlns:p14="http://schemas.microsoft.com/office/powerpoint/2010/main" val="1335235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summary of pages 4-6 in the Guide, showing how trainee and supervisor can use the Guide’s resources to incorporate leadership learning into regular supervision conversations.</a:t>
            </a:r>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20</a:t>
            </a:fld>
            <a:endParaRPr lang="en-GB" altLang="en-US"/>
          </a:p>
        </p:txBody>
      </p:sp>
    </p:spTree>
    <p:extLst>
      <p:ext uri="{BB962C8B-B14F-4D97-AF65-F5344CB8AC3E}">
        <p14:creationId xmlns:p14="http://schemas.microsoft.com/office/powerpoint/2010/main" val="421828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the group is large, then ask participants to introduce themselves only at their table groups.  If less than 20 then do a full round of introductions (name/role/organization).</a:t>
            </a:r>
          </a:p>
          <a:p>
            <a:pPr marL="171450" indent="-171450">
              <a:buFont typeface="Arial" panose="020B0604020202020204" pitchFamily="34" charset="0"/>
              <a:buChar char="•"/>
            </a:pPr>
            <a:r>
              <a:rPr lang="en-US" dirty="0"/>
              <a:t>After the four minute conversations, debrief in plenary asking:</a:t>
            </a:r>
          </a:p>
          <a:p>
            <a:pPr marL="628650" lvl="1" indent="-171450">
              <a:buFont typeface="Arial" panose="020B0604020202020204" pitchFamily="34" charset="0"/>
              <a:buChar char="•"/>
            </a:pPr>
            <a:r>
              <a:rPr lang="en-US" dirty="0"/>
              <a:t>What was similar and different in their definitions of leadership?  </a:t>
            </a:r>
          </a:p>
          <a:p>
            <a:pPr marL="628650" lvl="1" indent="-171450">
              <a:buFont typeface="Arial" panose="020B0604020202020204" pitchFamily="34" charset="0"/>
              <a:buChar char="•"/>
            </a:pPr>
            <a:r>
              <a:rPr lang="en-US" dirty="0"/>
              <a:t>Why our definitions of leadership matter (because we tend to model and to develop what we think it is)</a:t>
            </a:r>
          </a:p>
          <a:p>
            <a:pPr marL="628650" lvl="1" indent="-171450">
              <a:buFont typeface="Arial" panose="020B0604020202020204" pitchFamily="34" charset="0"/>
              <a:buChar char="•"/>
            </a:pPr>
            <a:r>
              <a:rPr lang="en-US" dirty="0"/>
              <a:t>Ask whether participants think of themselves as leaders (mentioning that their trainees see them as leaders and asking whether the fact that some in the room don’t has anything to do with the way they are defining it – i.e. as being senior/expert, </a:t>
            </a:r>
            <a:r>
              <a:rPr lang="en-US" dirty="0" err="1"/>
              <a:t>etc</a:t>
            </a:r>
            <a:r>
              <a:rPr lang="en-US" dirty="0"/>
              <a:t>).  Possibly mention Imposter Syndrome here (the ’expectation that someone, sometime soon is going to find you out’), stressing that this is a likely partner of leadership and is not only to do with confidence but also to do with the fact that leadership is often about change and difference and is therefore necessarily accompanied by risk and uncertainty.</a:t>
            </a:r>
          </a:p>
          <a:p>
            <a:pPr marL="628650" lvl="1" indent="-171450">
              <a:buFont typeface="Arial" panose="020B0604020202020204" pitchFamily="34" charset="0"/>
              <a:buChar char="•"/>
            </a:pPr>
            <a:r>
              <a:rPr lang="en-US" dirty="0"/>
              <a:t>And the final question which links is ‘do you think of yourself as a leadership developer?’  For those that don’t yet, then this is the start of a new chapter in their Supervision.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9C3349B-E697-AB4A-9B7C-81C9E042A7A3}" type="slidenum">
              <a:rPr lang="en-GB" altLang="en-US" smtClean="0"/>
              <a:pPr>
                <a:defRPr/>
              </a:pPr>
              <a:t>3</a:t>
            </a:fld>
            <a:endParaRPr lang="en-GB" altLang="en-US"/>
          </a:p>
        </p:txBody>
      </p:sp>
    </p:spTree>
    <p:extLst>
      <p:ext uri="{BB962C8B-B14F-4D97-AF65-F5344CB8AC3E}">
        <p14:creationId xmlns:p14="http://schemas.microsoft.com/office/powerpoint/2010/main" val="22848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now proceed to practice the kinds of leadership development conversations that supervisors can usefully practice.  </a:t>
            </a:r>
            <a:r>
              <a:rPr lang="en-US" dirty="0" err="1"/>
              <a:t>Emphasise</a:t>
            </a:r>
            <a:r>
              <a:rPr lang="en-US" dirty="0"/>
              <a:t> that this practice is NOT role play but rather creates a real opportunity for supervisors in the room to use a structured approach to enabling each other to reflect on/develop their own leadership.  It is therefore important to stress confidentiality.</a:t>
            </a:r>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21</a:t>
            </a:fld>
            <a:endParaRPr lang="en-GB" altLang="en-US"/>
          </a:p>
        </p:txBody>
      </p:sp>
    </p:spTree>
    <p:extLst>
      <p:ext uri="{BB962C8B-B14F-4D97-AF65-F5344CB8AC3E}">
        <p14:creationId xmlns:p14="http://schemas.microsoft.com/office/powerpoint/2010/main" val="2508131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Guide is based on this model (rather than the GMC leadership framework).</a:t>
            </a:r>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22</a:t>
            </a:fld>
            <a:endParaRPr lang="en-GB" altLang="en-US"/>
          </a:p>
        </p:txBody>
      </p:sp>
    </p:spTree>
    <p:extLst>
      <p:ext uri="{BB962C8B-B14F-4D97-AF65-F5344CB8AC3E}">
        <p14:creationId xmlns:p14="http://schemas.microsoft.com/office/powerpoint/2010/main" val="1763154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walking through the Guide so that you can use it to help trainees understand leadership and plan their development.</a:t>
            </a:r>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23</a:t>
            </a:fld>
            <a:endParaRPr lang="en-GB" altLang="en-US"/>
          </a:p>
        </p:txBody>
      </p:sp>
    </p:spTree>
    <p:extLst>
      <p:ext uri="{BB962C8B-B14F-4D97-AF65-F5344CB8AC3E}">
        <p14:creationId xmlns:p14="http://schemas.microsoft.com/office/powerpoint/2010/main" val="2833452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Debrief this exercise fully, including:</a:t>
            </a:r>
          </a:p>
          <a:p>
            <a:endParaRPr lang="en-US" dirty="0"/>
          </a:p>
          <a:p>
            <a:pPr marL="171450" indent="-171450">
              <a:buFont typeface="Arial" panose="020B0604020202020204" pitchFamily="34" charset="0"/>
              <a:buChar char="•"/>
            </a:pPr>
            <a:r>
              <a:rPr lang="en-US" dirty="0"/>
              <a:t>That you hope hearing another reflect was interesting and useful, in itself, and</a:t>
            </a:r>
          </a:p>
          <a:p>
            <a:pPr marL="171450" indent="-171450">
              <a:buFont typeface="Arial" panose="020B0604020202020204" pitchFamily="34" charset="0"/>
              <a:buChar char="•"/>
            </a:pPr>
            <a:r>
              <a:rPr lang="en-US" dirty="0"/>
              <a:t>That this kind of listening facilitates your colleague’s awareness and insight.</a:t>
            </a:r>
          </a:p>
          <a:p>
            <a:pPr marL="171450" indent="-171450">
              <a:buFont typeface="Arial" panose="020B0604020202020204" pitchFamily="34" charset="0"/>
              <a:buChar char="•"/>
            </a:pPr>
            <a:r>
              <a:rPr lang="en-US" dirty="0"/>
              <a:t>Explore what it was like to be listened to:</a:t>
            </a:r>
          </a:p>
          <a:p>
            <a:pPr marL="628650" lvl="1" indent="-171450">
              <a:buFont typeface="Arial" panose="020B0604020202020204" pitchFamily="34" charset="0"/>
              <a:buChar char="•"/>
            </a:pPr>
            <a:r>
              <a:rPr lang="en-US" dirty="0" err="1"/>
              <a:t>Recognising</a:t>
            </a:r>
            <a:r>
              <a:rPr lang="en-US" dirty="0"/>
              <a:t> that some find it lovely (relate that to our human need for attention and </a:t>
            </a:r>
            <a:r>
              <a:rPr lang="en-US" dirty="0" err="1"/>
              <a:t>Dr</a:t>
            </a:r>
            <a:r>
              <a:rPr lang="en-US" dirty="0"/>
              <a:t> Kate Grainger’s introduction of ‘hello, my name is’, which shows how much we need to be reminded to offer simple attention as part of care.  Also, acknowledging that some of us find being listened to quite challenging – partly because it’s unusual and sometimes because it’s challenging/exposing, especially if we tend to be more introvert.</a:t>
            </a:r>
          </a:p>
          <a:p>
            <a:pPr marL="171450" indent="-171450">
              <a:buFont typeface="Arial" panose="020B0604020202020204" pitchFamily="34" charset="0"/>
              <a:buChar char="•"/>
            </a:pPr>
            <a:r>
              <a:rPr lang="en-US" dirty="0"/>
              <a:t>So, ask what it was like to listen:</a:t>
            </a:r>
          </a:p>
          <a:p>
            <a:pPr marL="628650" lvl="1" indent="-171450">
              <a:buFont typeface="Arial" panose="020B0604020202020204" pitchFamily="34" charset="0"/>
              <a:buChar char="•"/>
            </a:pPr>
            <a:r>
              <a:rPr lang="en-US" dirty="0"/>
              <a:t>Who managed it/struggled with it?  Mention that it IS hard to feel that you’re not doing anything and yet creating structured thinking space IS doing something.</a:t>
            </a:r>
          </a:p>
          <a:p>
            <a:pPr marL="628650" lvl="1" indent="-171450">
              <a:buFont typeface="Arial" panose="020B0604020202020204" pitchFamily="34" charset="0"/>
              <a:buChar char="•"/>
            </a:pPr>
            <a:r>
              <a:rPr lang="en-US" dirty="0"/>
              <a:t>Ground the importance of simple listening in examples of Michael West’s work on compassionate care and compassionate leadership  (which stresses the significance of paying attention).  Also mention how this relates to the Health Coaching movement’s ‘What Matters To You’ question/Day and how this question creates a paradigm shift when compared to the traditional ‘what’s the matter with you?’</a:t>
            </a:r>
          </a:p>
          <a:p>
            <a:pPr marL="628650" lvl="1" indent="-171450">
              <a:buFont typeface="Arial" panose="020B0604020202020204" pitchFamily="34" charset="0"/>
              <a:buChar char="•"/>
            </a:pPr>
            <a:r>
              <a:rPr lang="en-US" dirty="0"/>
              <a:t>Finish by explaining that the three ingredients of reflection are illustrated by this exercise (reflection on our </a:t>
            </a:r>
            <a:r>
              <a:rPr lang="en-US" dirty="0" err="1"/>
              <a:t>behaviours</a:t>
            </a:r>
            <a:r>
              <a:rPr lang="en-US" dirty="0"/>
              <a:t>, observations, feedback).  And mention the importance of Derek Roger’s work, who found that proper reflection builds resilience as it restores control – and that proper reflection is not the same as regret or rumination and comprises three questions; 1) what happened, 2) what does that mean and 3) what will I do as a result?</a:t>
            </a:r>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24</a:t>
            </a:fld>
            <a:endParaRPr lang="en-GB" altLang="en-US"/>
          </a:p>
        </p:txBody>
      </p:sp>
    </p:spTree>
    <p:extLst>
      <p:ext uri="{BB962C8B-B14F-4D97-AF65-F5344CB8AC3E}">
        <p14:creationId xmlns:p14="http://schemas.microsoft.com/office/powerpoint/2010/main" val="1917063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walking through the Guide so that you can use it to help trainees understand leadership and plan their development.</a:t>
            </a:r>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25</a:t>
            </a:fld>
            <a:endParaRPr lang="en-GB" altLang="en-US"/>
          </a:p>
        </p:txBody>
      </p:sp>
    </p:spTree>
    <p:extLst>
      <p:ext uri="{BB962C8B-B14F-4D97-AF65-F5344CB8AC3E}">
        <p14:creationId xmlns:p14="http://schemas.microsoft.com/office/powerpoint/2010/main" val="681348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This 15 minutes in trios is - again – the MAXIMUM amount of time.  If you use 15 minutes then it would divide into 10 minutes for the conversation between speaker and listener and then 5 minutes for the observer to offer the listener some feedback.  If you’re using less time then please reduce the times for each proportionately.</a:t>
            </a:r>
          </a:p>
          <a:p>
            <a:endParaRPr lang="en-US" dirty="0"/>
          </a:p>
          <a:p>
            <a:r>
              <a:rPr lang="en-US" dirty="0"/>
              <a:t>Again, a full debrief of this exercise is important, covering:</a:t>
            </a:r>
          </a:p>
          <a:p>
            <a:pPr marL="171450" indent="-171450">
              <a:buFont typeface="Arial" panose="020B0604020202020204" pitchFamily="34" charset="0"/>
              <a:buChar char="•"/>
            </a:pPr>
            <a:r>
              <a:rPr lang="en-US" dirty="0"/>
              <a:t>Saying that you hope the conversation was useful </a:t>
            </a:r>
          </a:p>
          <a:p>
            <a:pPr marL="171450" indent="-171450">
              <a:buFont typeface="Arial" panose="020B0604020202020204" pitchFamily="34" charset="0"/>
              <a:buChar char="•"/>
            </a:pPr>
            <a:r>
              <a:rPr lang="en-US" dirty="0"/>
              <a:t>Asking whether anyone did actually develop a plan/intention that they want to act on (one or two people usually do, which is very helpful given the fact that this is a short exercise and so enables supervisors to see that these conversations don’t need to take as long as they might anticipate)</a:t>
            </a:r>
          </a:p>
          <a:p>
            <a:pPr marL="171450" indent="-171450">
              <a:buFont typeface="Arial" panose="020B0604020202020204" pitchFamily="34" charset="0"/>
              <a:buChar char="•"/>
            </a:pPr>
            <a:r>
              <a:rPr lang="en-US" dirty="0" err="1"/>
              <a:t>Emphasise</a:t>
            </a:r>
            <a:r>
              <a:rPr lang="en-US" dirty="0"/>
              <a:t> that this exercise enables the listener to use a different kind of listening – this time, listening for intention to help their colleague create a plan for themselves.</a:t>
            </a:r>
          </a:p>
          <a:p>
            <a:pPr marL="171450" indent="-171450">
              <a:buFont typeface="Arial" panose="020B0604020202020204" pitchFamily="34" charset="0"/>
              <a:buChar char="•"/>
            </a:pPr>
            <a:r>
              <a:rPr lang="en-US" dirty="0"/>
              <a:t>As both the listener and the observer were giving feedback, highlight this as the skill to review in the rest of the debrief, stressing:</a:t>
            </a:r>
          </a:p>
          <a:p>
            <a:pPr marL="628650" lvl="1" indent="-171450">
              <a:buFont typeface="Arial" panose="020B0604020202020204" pitchFamily="34" charset="0"/>
              <a:buChar char="•"/>
            </a:pPr>
            <a:r>
              <a:rPr lang="en-US" dirty="0"/>
              <a:t>That it is essential for leaders to learn to give and receive feedback as leadership effectiveness is indicated by IMPACT rather than INTENTION</a:t>
            </a:r>
          </a:p>
          <a:p>
            <a:pPr marL="628650" lvl="1" indent="-171450">
              <a:buFont typeface="Arial" panose="020B0604020202020204" pitchFamily="34" charset="0"/>
              <a:buChar char="•"/>
            </a:pPr>
            <a:r>
              <a:rPr lang="en-US" dirty="0"/>
              <a:t>And yet – quoting Johari Window – we all have </a:t>
            </a:r>
            <a:r>
              <a:rPr lang="en-US" dirty="0" err="1"/>
              <a:t>blindspots</a:t>
            </a:r>
            <a:r>
              <a:rPr lang="en-US" dirty="0"/>
              <a:t> that we can only illuminate through feedback</a:t>
            </a:r>
          </a:p>
          <a:p>
            <a:pPr marL="628650" lvl="1" indent="-171450">
              <a:buFont typeface="Arial" panose="020B0604020202020204" pitchFamily="34" charset="0"/>
              <a:buChar char="•"/>
            </a:pPr>
            <a:r>
              <a:rPr lang="en-US" dirty="0"/>
              <a:t>So, we need to move beyond our instinctive avoidance of feedback (test this by just mentioning that you are going to give the group some feedback and ask what their instant reaction to the word is – it’s usually defensiveness/threat!).  How do we do this?  One way is by learning to give praise (as we tend to be very deficit focused in the NHS).  Another is to learn to give feedback well so that it is constructive and developmental.  Frameworks can help facilitate this, such as WIN (W what you did, specifically, I the impact that had and why it matters and N, what you could do next that would positively benefit your effectiveness).</a:t>
            </a:r>
          </a:p>
          <a:p>
            <a:pPr marL="628650" lvl="1" indent="-171450">
              <a:buFont typeface="Arial" panose="020B0604020202020204" pitchFamily="34" charset="0"/>
              <a:buChar char="•"/>
            </a:pPr>
            <a:r>
              <a:rPr lang="en-US" dirty="0"/>
              <a:t>Maybe most important is for supervisors to regularly ask trainees to talk about the feedback they receive and to give their trainees feedback as we also need to develop the skill of RECEIVING feedback in leaders – otherwise we are developing doctors who may struggle to hear what they don’t like or agree with.</a:t>
            </a:r>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26</a:t>
            </a:fld>
            <a:endParaRPr lang="en-GB" altLang="en-US"/>
          </a:p>
        </p:txBody>
      </p:sp>
    </p:spTree>
    <p:extLst>
      <p:ext uri="{BB962C8B-B14F-4D97-AF65-F5344CB8AC3E}">
        <p14:creationId xmlns:p14="http://schemas.microsoft.com/office/powerpoint/2010/main" val="1416636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questions are useful for supervisors to use throughout the year when meeting with trainees as they encourage continuity and demonstrate that the supervisor values leadership.</a:t>
            </a:r>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27</a:t>
            </a:fld>
            <a:endParaRPr lang="en-GB" altLang="en-US"/>
          </a:p>
        </p:txBody>
      </p:sp>
    </p:spTree>
    <p:extLst>
      <p:ext uri="{BB962C8B-B14F-4D97-AF65-F5344CB8AC3E}">
        <p14:creationId xmlns:p14="http://schemas.microsoft.com/office/powerpoint/2010/main" val="3322950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 final conversation in which you ask for a few examples of what supervisors on the workshop are going to DO as a result of their participation.</a:t>
            </a:r>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28</a:t>
            </a:fld>
            <a:endParaRPr lang="en-GB" altLang="en-US"/>
          </a:p>
        </p:txBody>
      </p:sp>
    </p:spTree>
    <p:extLst>
      <p:ext uri="{BB962C8B-B14F-4D97-AF65-F5344CB8AC3E}">
        <p14:creationId xmlns:p14="http://schemas.microsoft.com/office/powerpoint/2010/main" val="82336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this work and workshop has been developed by the NHS Leadership Academy,  </a:t>
            </a:r>
            <a:r>
              <a:rPr lang="en-US" dirty="0" err="1"/>
              <a:t>recognising</a:t>
            </a:r>
            <a:r>
              <a:rPr lang="en-US" dirty="0"/>
              <a:t> the importance of developing leadership </a:t>
            </a:r>
            <a:r>
              <a:rPr lang="en-US" dirty="0" err="1"/>
              <a:t>behaviours</a:t>
            </a:r>
            <a:r>
              <a:rPr lang="en-US" dirty="0"/>
              <a:t> and thinking in trainees throughout their training years.</a:t>
            </a:r>
          </a:p>
          <a:p>
            <a:r>
              <a:rPr lang="en-US" dirty="0"/>
              <a:t>The next couple of slides simply illustrate a couple of the background influences on our approach, subsequent to Hunt’s 2016 statement that all Colleges needed to include leadership training in their undergraduate and postgraduate curricula.</a:t>
            </a:r>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4</a:t>
            </a:fld>
            <a:endParaRPr lang="en-GB" altLang="en-US"/>
          </a:p>
        </p:txBody>
      </p:sp>
    </p:spTree>
    <p:extLst>
      <p:ext uri="{BB962C8B-B14F-4D97-AF65-F5344CB8AC3E}">
        <p14:creationId xmlns:p14="http://schemas.microsoft.com/office/powerpoint/2010/main" val="566194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Clinical leadership: barriers and enablers was </a:t>
            </a:r>
            <a:r>
              <a:rPr lang="en-US" b="0" dirty="0"/>
              <a:t>c</a:t>
            </a:r>
            <a:r>
              <a:rPr lang="en-US" dirty="0"/>
              <a:t>ommissioned by the previous </a:t>
            </a:r>
            <a:r>
              <a:rPr lang="en-US" dirty="0" err="1"/>
              <a:t>SoS</a:t>
            </a:r>
            <a:r>
              <a:rPr lang="en-US" dirty="0"/>
              <a:t> for Health and (eventually) published by DHSC in 2018. (See government website).</a:t>
            </a:r>
          </a:p>
          <a:p>
            <a:endParaRPr lang="en-US" dirty="0"/>
          </a:p>
          <a:p>
            <a:r>
              <a:rPr lang="en-US" dirty="0"/>
              <a:t>It contains a number of recommendations including that ‘Training bodies should ensure their programmes provide flexibility and recognition for clinician's who show an interest in leadership early in their careers’ (R5)</a:t>
            </a:r>
          </a:p>
          <a:p>
            <a:endParaRPr lang="en-US" dirty="0"/>
          </a:p>
          <a:p>
            <a:r>
              <a:rPr lang="en-US" dirty="0"/>
              <a:t>This is echoed (and broadened out) in Sir Ron Kerr’s report to </a:t>
            </a:r>
            <a:r>
              <a:rPr lang="en-US" dirty="0" err="1"/>
              <a:t>SoS</a:t>
            </a:r>
            <a:r>
              <a:rPr lang="en-US" dirty="0"/>
              <a:t>, </a:t>
            </a:r>
            <a:r>
              <a:rPr lang="en-GB" b="1" dirty="0"/>
              <a:t>Empowering NHS Leaders to Lead </a:t>
            </a:r>
            <a:r>
              <a:rPr lang="en-GB" dirty="0"/>
              <a:t>(Nov 2018)</a:t>
            </a:r>
          </a:p>
          <a:p>
            <a:endParaRPr lang="en-GB" dirty="0"/>
          </a:p>
          <a:p>
            <a:r>
              <a:rPr lang="en-GB" dirty="0"/>
              <a:t>‘Recognising the work that has been done already in this area and the work of the Faculty of Medical Leadership and Management, NHSI, HEE and professional regulatory bodies, working with Higher Education Institutions (HEIs), to ensure that there is appropriate undergraduate and postgraduate education of clinicians of all professions, allied health professionals and social workers. This should include more on systems and management, including governance, finance and use of resources, to raise awareness of and better prepare clinicians for leadership roles. (NHSI, HEE, professional regulatory bodies and HEIs)’</a:t>
            </a:r>
          </a:p>
          <a:p>
            <a:endParaRPr lang="en-GB" dirty="0"/>
          </a:p>
          <a:p>
            <a:r>
              <a:rPr lang="en-GB" dirty="0"/>
              <a:t>And these recommendations and themes are being taken forward in the </a:t>
            </a:r>
            <a:r>
              <a:rPr lang="en-GB" b="1" dirty="0"/>
              <a:t>NHS People Plan </a:t>
            </a:r>
            <a:r>
              <a:rPr lang="en-GB" dirty="0"/>
              <a:t>(2019)</a:t>
            </a:r>
          </a:p>
          <a:p>
            <a:endParaRPr lang="en-US" dirty="0"/>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5</a:t>
            </a:fld>
            <a:endParaRPr lang="en-GB" altLang="en-US"/>
          </a:p>
        </p:txBody>
      </p:sp>
    </p:spTree>
    <p:extLst>
      <p:ext uri="{BB962C8B-B14F-4D97-AF65-F5344CB8AC3E}">
        <p14:creationId xmlns:p14="http://schemas.microsoft.com/office/powerpoint/2010/main" val="239099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Two other background reports to highlight about training</a:t>
            </a:r>
          </a:p>
          <a:p>
            <a:endParaRPr lang="en-US" dirty="0"/>
          </a:p>
          <a:p>
            <a:r>
              <a:rPr lang="en-US" dirty="0"/>
              <a:t>(</a:t>
            </a:r>
            <a:r>
              <a:rPr lang="en-US" dirty="0" err="1"/>
              <a:t>i</a:t>
            </a:r>
            <a:r>
              <a:rPr lang="en-US" dirty="0"/>
              <a:t>) FMLM survey (2017) of trainees – gain pointing up deficits in leadership and management  development</a:t>
            </a:r>
          </a:p>
          <a:p>
            <a:endParaRPr lang="en-US" dirty="0"/>
          </a:p>
          <a:p>
            <a:r>
              <a:rPr lang="en-US" dirty="0"/>
              <a:t>And </a:t>
            </a:r>
          </a:p>
          <a:p>
            <a:endParaRPr lang="en-US" dirty="0"/>
          </a:p>
          <a:p>
            <a:r>
              <a:rPr lang="en-US" dirty="0"/>
              <a:t>(ii) Tim </a:t>
            </a:r>
            <a:r>
              <a:rPr lang="en-US" dirty="0" err="1"/>
              <a:t>Swanwick’s</a:t>
            </a:r>
            <a:r>
              <a:rPr lang="en-US" dirty="0"/>
              <a:t> review for Health Education England - </a:t>
            </a:r>
            <a:r>
              <a:rPr lang="en-US" b="1" dirty="0"/>
              <a:t>Leadership development for Doctors in Postgraduate Medical Training</a:t>
            </a:r>
            <a:r>
              <a:rPr lang="en-US" dirty="0"/>
              <a:t> (2017) -  which in addition to defining the issues more precisely, proposes a helpful set of recommendations to inform leadership development and a series of actions to take them forward. Including a specific recommendation for supervisors:</a:t>
            </a:r>
          </a:p>
          <a:p>
            <a:endParaRPr lang="en-US" dirty="0"/>
          </a:p>
          <a:p>
            <a:r>
              <a:rPr lang="en-GB" dirty="0"/>
              <a:t>‘Leadership development requires structured support from faculty (e.g. trainers, training programme directors, supervisors) but faculty also need support themselves to understand the ‘territory’ and their role.  This includes: - providing access to learning experiences and supporting participation in leadership activity of graded complexity - holding developmental conversations about potential and aspiration including recognising, valuing and exploring relevant activity recorded in portfolios - reframing; helping trainees to see leadership as integral to learning to be a clinician.  This will require faculty to think differently about their role and be more confident in brokering leadership learning. A programme of faculty development should therefore be run alongside any leadership development offer.’</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6</a:t>
            </a:fld>
            <a:endParaRPr lang="en-GB" altLang="en-US"/>
          </a:p>
        </p:txBody>
      </p:sp>
    </p:spTree>
    <p:extLst>
      <p:ext uri="{BB962C8B-B14F-4D97-AF65-F5344CB8AC3E}">
        <p14:creationId xmlns:p14="http://schemas.microsoft.com/office/powerpoint/2010/main" val="3168433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the next slide are a summary of the main points expressed in Focus Groups run in 2018 by Louisa Hardman.  In talking these through, ask a) what do you recognize and b) what surprises you?</a:t>
            </a:r>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7</a:t>
            </a:fld>
            <a:endParaRPr lang="en-GB" altLang="en-US"/>
          </a:p>
        </p:txBody>
      </p:sp>
    </p:spTree>
    <p:extLst>
      <p:ext uri="{BB962C8B-B14F-4D97-AF65-F5344CB8AC3E}">
        <p14:creationId xmlns:p14="http://schemas.microsoft.com/office/powerpoint/2010/main" val="169862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8</a:t>
            </a:fld>
            <a:endParaRPr lang="en-GB" altLang="en-US"/>
          </a:p>
        </p:txBody>
      </p:sp>
    </p:spTree>
    <p:extLst>
      <p:ext uri="{BB962C8B-B14F-4D97-AF65-F5344CB8AC3E}">
        <p14:creationId xmlns:p14="http://schemas.microsoft.com/office/powerpoint/2010/main" val="448723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critical slide as it emphasizes the importance of making full use of on the job experience for leadership learning (70%) rather than courses (10%) – and that both courses and on the job learning only achieve their full potential through the 20%, which represents a reflective, focused conversation.</a:t>
            </a:r>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9</a:t>
            </a:fld>
            <a:endParaRPr lang="en-GB" altLang="en-US"/>
          </a:p>
        </p:txBody>
      </p:sp>
    </p:spTree>
    <p:extLst>
      <p:ext uri="{BB962C8B-B14F-4D97-AF65-F5344CB8AC3E}">
        <p14:creationId xmlns:p14="http://schemas.microsoft.com/office/powerpoint/2010/main" val="39537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9C3349B-E697-AB4A-9B7C-81C9E042A7A3}" type="slidenum">
              <a:rPr lang="en-GB" altLang="en-US" smtClean="0"/>
              <a:pPr>
                <a:defRPr/>
              </a:pPr>
              <a:t>10</a:t>
            </a:fld>
            <a:endParaRPr lang="en-GB" altLang="en-US"/>
          </a:p>
        </p:txBody>
      </p:sp>
    </p:spTree>
    <p:extLst>
      <p:ext uri="{BB962C8B-B14F-4D97-AF65-F5344CB8AC3E}">
        <p14:creationId xmlns:p14="http://schemas.microsoft.com/office/powerpoint/2010/main" val="240807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712ADF-74DF-4CBF-964D-659C8CEA292F}"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79AFEE-6EB9-4689-9907-C755E4914987}" type="slidenum">
              <a:rPr lang="en-GB" smtClean="0"/>
              <a:t>‹#›</a:t>
            </a:fld>
            <a:endParaRPr lang="en-GB"/>
          </a:p>
        </p:txBody>
      </p:sp>
    </p:spTree>
    <p:extLst>
      <p:ext uri="{BB962C8B-B14F-4D97-AF65-F5344CB8AC3E}">
        <p14:creationId xmlns:p14="http://schemas.microsoft.com/office/powerpoint/2010/main" val="261631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12ADF-74DF-4CBF-964D-659C8CEA292F}"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79AFEE-6EB9-4689-9907-C755E4914987}" type="slidenum">
              <a:rPr lang="en-GB" smtClean="0"/>
              <a:t>‹#›</a:t>
            </a:fld>
            <a:endParaRPr lang="en-GB"/>
          </a:p>
        </p:txBody>
      </p:sp>
    </p:spTree>
    <p:extLst>
      <p:ext uri="{BB962C8B-B14F-4D97-AF65-F5344CB8AC3E}">
        <p14:creationId xmlns:p14="http://schemas.microsoft.com/office/powerpoint/2010/main" val="429143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12ADF-74DF-4CBF-964D-659C8CEA292F}"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79AFEE-6EB9-4689-9907-C755E4914987}" type="slidenum">
              <a:rPr lang="en-GB" smtClean="0"/>
              <a:t>‹#›</a:t>
            </a:fld>
            <a:endParaRPr lang="en-GB"/>
          </a:p>
        </p:txBody>
      </p:sp>
    </p:spTree>
    <p:extLst>
      <p:ext uri="{BB962C8B-B14F-4D97-AF65-F5344CB8AC3E}">
        <p14:creationId xmlns:p14="http://schemas.microsoft.com/office/powerpoint/2010/main" val="1049605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Main Title Slide">
    <p:spTree>
      <p:nvGrpSpPr>
        <p:cNvPr id="1" name=""/>
        <p:cNvGrpSpPr/>
        <p:nvPr/>
      </p:nvGrpSpPr>
      <p:grpSpPr>
        <a:xfrm>
          <a:off x="0" y="0"/>
          <a:ext cx="0" cy="0"/>
          <a:chOff x="0" y="0"/>
          <a:chExt cx="0" cy="0"/>
        </a:xfrm>
      </p:grpSpPr>
      <p:sp>
        <p:nvSpPr>
          <p:cNvPr id="14" name="Rectangle 13"/>
          <p:cNvSpPr/>
          <p:nvPr userDrawn="1"/>
        </p:nvSpPr>
        <p:spPr>
          <a:xfrm>
            <a:off x="5508104" y="0"/>
            <a:ext cx="3635896" cy="1268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467545" y="1772816"/>
            <a:ext cx="8208911" cy="1512168"/>
          </a:xfrm>
        </p:spPr>
        <p:txBody>
          <a:bodyPr anchor="t">
            <a:normAutofit/>
          </a:bodyPr>
          <a:lstStyle>
            <a:lvl1pPr>
              <a:lnSpc>
                <a:spcPct val="90000"/>
              </a:lnSpc>
              <a:defRPr sz="4500" b="0" i="0" baseline="0">
                <a:solidFill>
                  <a:srgbClr val="005EB8"/>
                </a:solidFill>
                <a:latin typeface="Arial"/>
                <a:cs typeface="Arial"/>
              </a:defRPr>
            </a:lvl1pPr>
          </a:lstStyle>
          <a:p>
            <a:r>
              <a:rPr lang="en-US" dirty="0"/>
              <a:t>Presentation Title</a:t>
            </a:r>
            <a:br>
              <a:rPr lang="en-US" dirty="0"/>
            </a:br>
            <a:endParaRPr lang="en-GB" dirty="0"/>
          </a:p>
        </p:txBody>
      </p:sp>
      <p:sp>
        <p:nvSpPr>
          <p:cNvPr id="15" name="Subtitle 2"/>
          <p:cNvSpPr>
            <a:spLocks noGrp="1"/>
          </p:cNvSpPr>
          <p:nvPr>
            <p:ph type="subTitle" idx="10" hasCustomPrompt="1"/>
          </p:nvPr>
        </p:nvSpPr>
        <p:spPr>
          <a:xfrm>
            <a:off x="467545" y="3212976"/>
            <a:ext cx="3960439" cy="2592288"/>
          </a:xfrm>
        </p:spPr>
        <p:txBody>
          <a:bodyPr>
            <a:normAutofit/>
          </a:bodyPr>
          <a:lstStyle>
            <a:lvl1pPr marL="0" marR="0" indent="0" algn="l" defTabSz="914400" rtl="0" eaLnBrk="1" fontAlgn="auto" latinLnBrk="0" hangingPunct="1">
              <a:lnSpc>
                <a:spcPct val="80000"/>
              </a:lnSpc>
              <a:spcBef>
                <a:spcPct val="20000"/>
              </a:spcBef>
              <a:spcAft>
                <a:spcPts val="0"/>
              </a:spcAft>
              <a:buClrTx/>
              <a:buSzTx/>
              <a:buFont typeface="Arial" pitchFamily="34" charset="0"/>
              <a:buNone/>
              <a:tabLst/>
              <a:defRPr sz="3000" b="1" i="0" baseline="0">
                <a:solidFill>
                  <a:srgbClr val="63738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 Title here</a:t>
            </a:r>
          </a:p>
        </p:txBody>
      </p:sp>
      <p:pic>
        <p:nvPicPr>
          <p:cNvPr id="9" name="Picture 8" descr="Core rosette_RGB.png"/>
          <p:cNvPicPr>
            <a:picLocks noChangeAspect="1"/>
          </p:cNvPicPr>
          <p:nvPr userDrawn="1"/>
        </p:nvPicPr>
        <p:blipFill rotWithShape="1">
          <a:blip r:embed="rId2">
            <a:extLst>
              <a:ext uri="{28A0092B-C50C-407E-A947-70E740481C1C}">
                <a14:useLocalDpi xmlns:a14="http://schemas.microsoft.com/office/drawing/2010/main" val="0"/>
              </a:ext>
            </a:extLst>
          </a:blip>
          <a:srcRect r="36247" b="9807"/>
          <a:stretch/>
        </p:blipFill>
        <p:spPr>
          <a:xfrm>
            <a:off x="4776017" y="3264839"/>
            <a:ext cx="4367983" cy="3593161"/>
          </a:xfrm>
          <a:prstGeom prst="rect">
            <a:avLst/>
          </a:prstGeom>
        </p:spPr>
      </p:pic>
      <p:pic>
        <p:nvPicPr>
          <p:cNvPr id="10" name="Picture 9" descr="NHS_logo.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0152" y="369166"/>
            <a:ext cx="2812910" cy="855780"/>
          </a:xfrm>
          <a:prstGeom prst="rect">
            <a:avLst/>
          </a:prstGeom>
        </p:spPr>
      </p:pic>
      <p:sp>
        <p:nvSpPr>
          <p:cNvPr id="11" name="Subtitle 2">
            <a:extLst>
              <a:ext uri="{FF2B5EF4-FFF2-40B4-BE49-F238E27FC236}">
                <a16:creationId xmlns:a16="http://schemas.microsoft.com/office/drawing/2014/main" id="{D7C46FEA-FED0-43EE-930E-D855D3FF338D}"/>
              </a:ext>
            </a:extLst>
          </p:cNvPr>
          <p:cNvSpPr txBox="1">
            <a:spLocks/>
          </p:cNvSpPr>
          <p:nvPr userDrawn="1"/>
        </p:nvSpPr>
        <p:spPr>
          <a:xfrm>
            <a:off x="467544" y="6165304"/>
            <a:ext cx="2592288" cy="288032"/>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2800" kern="1200" baseline="0">
                <a:solidFill>
                  <a:srgbClr val="637380"/>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300" b="0" i="0" dirty="0" err="1">
                <a:latin typeface="Arial"/>
                <a:cs typeface="Arial"/>
              </a:rPr>
              <a:t>www.leadershipacademy.nhs.uk</a:t>
            </a:r>
            <a:endParaRPr lang="en-GB" sz="1300" b="0" i="0" dirty="0">
              <a:latin typeface="Arial"/>
              <a:cs typeface="Arial"/>
            </a:endParaRPr>
          </a:p>
        </p:txBody>
      </p:sp>
    </p:spTree>
    <p:extLst>
      <p:ext uri="{BB962C8B-B14F-4D97-AF65-F5344CB8AC3E}">
        <p14:creationId xmlns:p14="http://schemas.microsoft.com/office/powerpoint/2010/main" val="2504421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B8535B-8E70-AC48-9CEB-E05424BC2389}"/>
              </a:ext>
            </a:extLst>
          </p:cNvPr>
          <p:cNvSpPr>
            <a:spLocks noChangeArrowheads="1"/>
          </p:cNvSpPr>
          <p:nvPr userDrawn="1"/>
        </p:nvSpPr>
        <p:spPr bwMode="auto">
          <a:xfrm>
            <a:off x="0" y="1906588"/>
            <a:ext cx="9156700" cy="4951412"/>
          </a:xfrm>
          <a:prstGeom prst="rect">
            <a:avLst/>
          </a:prstGeom>
          <a:solidFill>
            <a:srgbClr val="01B395"/>
          </a:solidFill>
          <a:ln>
            <a:noFill/>
          </a:ln>
        </p:spPr>
        <p:txBody>
          <a:bodyPr anchor="ctr"/>
          <a:lstStyle/>
          <a:p>
            <a:pPr algn="ctr">
              <a:defRPr/>
            </a:pPr>
            <a:endParaRPr lang="en-US" sz="1350">
              <a:solidFill>
                <a:srgbClr val="FFFFFF"/>
              </a:solidFill>
              <a:cs typeface="Calibri" pitchFamily="34" charset="0"/>
            </a:endParaRPr>
          </a:p>
        </p:txBody>
      </p:sp>
      <p:pic>
        <p:nvPicPr>
          <p:cNvPr id="5" name="Picture 3" descr="C:\Users\IWSCON101\APPDATA\LOCAL\TEMP\wz0e11\DH logo folder\DH_detailed_logo_in_colour.png">
            <a:extLst>
              <a:ext uri="{FF2B5EF4-FFF2-40B4-BE49-F238E27FC236}">
                <a16:creationId xmlns:a16="http://schemas.microsoft.com/office/drawing/2014/main" id="{D0356C60-90B4-1B42-8833-FAED17C98A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00" y="260350"/>
            <a:ext cx="1795463"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20690" y="2492896"/>
            <a:ext cx="7967735" cy="778098"/>
          </a:xfrm>
          <a:prstGeom prst="rect">
            <a:avLst/>
          </a:prstGeom>
        </p:spPr>
        <p:txBody>
          <a:bodyPr lIns="36000" rIns="36000"/>
          <a:lstStyle>
            <a:lvl1pPr marL="0" algn="l" defTabSz="685800" rtl="0" eaLnBrk="0" fontAlgn="base" latinLnBrk="0" hangingPunct="0">
              <a:spcBef>
                <a:spcPct val="0"/>
              </a:spcBef>
              <a:spcAft>
                <a:spcPct val="0"/>
              </a:spcAft>
              <a:defRPr lang="en-GB" sz="3300" b="0" kern="1200" baseline="0" dirty="0">
                <a:solidFill>
                  <a:schemeClr val="bg1"/>
                </a:solidFill>
                <a:latin typeface="+mj-lt"/>
                <a:ea typeface="+mj-ea"/>
                <a:cs typeface="Calibri" pitchFamily="34" charset="0"/>
              </a:defRPr>
            </a:lvl1pPr>
          </a:lstStyle>
          <a:p>
            <a:r>
              <a:rPr lang="en-US"/>
              <a:t>Click to edit Master title style</a:t>
            </a:r>
            <a:endParaRPr lang="en-GB" dirty="0"/>
          </a:p>
        </p:txBody>
      </p:sp>
      <p:sp>
        <p:nvSpPr>
          <p:cNvPr id="11" name="Text Placeholder 20"/>
          <p:cNvSpPr>
            <a:spLocks noGrp="1"/>
          </p:cNvSpPr>
          <p:nvPr>
            <p:ph type="body" sz="quarter" idx="10"/>
          </p:nvPr>
        </p:nvSpPr>
        <p:spPr>
          <a:xfrm>
            <a:off x="420688" y="6219874"/>
            <a:ext cx="2375546" cy="521494"/>
          </a:xfrm>
          <a:prstGeom prst="rect">
            <a:avLst/>
          </a:prstGeom>
        </p:spPr>
        <p:txBody>
          <a:bodyPr/>
          <a:lstStyle>
            <a:lvl1pPr marL="0" indent="0">
              <a:buFont typeface="Arial" panose="020B0604020202020204" pitchFamily="34" charset="0"/>
              <a:buNone/>
              <a:defRPr sz="1500">
                <a:solidFill>
                  <a:schemeClr val="bg1"/>
                </a:solidFill>
              </a:defRPr>
            </a:lvl1pPr>
            <a:lvl2pPr marL="342900" indent="0">
              <a:buNone/>
              <a:defRPr/>
            </a:lvl2pPr>
          </a:lstStyle>
          <a:p>
            <a:pPr lvl="0"/>
            <a:r>
              <a:rPr lang="en-US"/>
              <a:t>Edit Master text styles</a:t>
            </a:r>
          </a:p>
        </p:txBody>
      </p:sp>
    </p:spTree>
    <p:extLst>
      <p:ext uri="{BB962C8B-B14F-4D97-AF65-F5344CB8AC3E}">
        <p14:creationId xmlns:p14="http://schemas.microsoft.com/office/powerpoint/2010/main" val="20141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12ADF-74DF-4CBF-964D-659C8CEA292F}"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79AFEE-6EB9-4689-9907-C755E4914987}" type="slidenum">
              <a:rPr lang="en-GB" smtClean="0"/>
              <a:t>‹#›</a:t>
            </a:fld>
            <a:endParaRPr lang="en-GB"/>
          </a:p>
        </p:txBody>
      </p:sp>
    </p:spTree>
    <p:extLst>
      <p:ext uri="{BB962C8B-B14F-4D97-AF65-F5344CB8AC3E}">
        <p14:creationId xmlns:p14="http://schemas.microsoft.com/office/powerpoint/2010/main" val="1126343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712ADF-74DF-4CBF-964D-659C8CEA292F}"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79AFEE-6EB9-4689-9907-C755E4914987}" type="slidenum">
              <a:rPr lang="en-GB" smtClean="0"/>
              <a:t>‹#›</a:t>
            </a:fld>
            <a:endParaRPr lang="en-GB"/>
          </a:p>
        </p:txBody>
      </p:sp>
    </p:spTree>
    <p:extLst>
      <p:ext uri="{BB962C8B-B14F-4D97-AF65-F5344CB8AC3E}">
        <p14:creationId xmlns:p14="http://schemas.microsoft.com/office/powerpoint/2010/main" val="3581774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712ADF-74DF-4CBF-964D-659C8CEA292F}" type="datetimeFigureOut">
              <a:rPr lang="en-GB" smtClean="0"/>
              <a:t>10/06/2019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79AFEE-6EB9-4689-9907-C755E4914987}" type="slidenum">
              <a:rPr lang="en-GB" smtClean="0"/>
              <a:t>‹#›</a:t>
            </a:fld>
            <a:endParaRPr lang="en-GB"/>
          </a:p>
        </p:txBody>
      </p:sp>
    </p:spTree>
    <p:extLst>
      <p:ext uri="{BB962C8B-B14F-4D97-AF65-F5344CB8AC3E}">
        <p14:creationId xmlns:p14="http://schemas.microsoft.com/office/powerpoint/2010/main" val="62342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712ADF-74DF-4CBF-964D-659C8CEA292F}" type="datetimeFigureOut">
              <a:rPr lang="en-GB" smtClean="0"/>
              <a:t>10/06/2019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79AFEE-6EB9-4689-9907-C755E4914987}" type="slidenum">
              <a:rPr lang="en-GB" smtClean="0"/>
              <a:t>‹#›</a:t>
            </a:fld>
            <a:endParaRPr lang="en-GB"/>
          </a:p>
        </p:txBody>
      </p:sp>
    </p:spTree>
    <p:extLst>
      <p:ext uri="{BB962C8B-B14F-4D97-AF65-F5344CB8AC3E}">
        <p14:creationId xmlns:p14="http://schemas.microsoft.com/office/powerpoint/2010/main" val="355906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712ADF-74DF-4CBF-964D-659C8CEA292F}" type="datetimeFigureOut">
              <a:rPr lang="en-GB" smtClean="0"/>
              <a:t>10/06/2019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79AFEE-6EB9-4689-9907-C755E4914987}" type="slidenum">
              <a:rPr lang="en-GB" smtClean="0"/>
              <a:t>‹#›</a:t>
            </a:fld>
            <a:endParaRPr lang="en-GB"/>
          </a:p>
        </p:txBody>
      </p:sp>
    </p:spTree>
    <p:extLst>
      <p:ext uri="{BB962C8B-B14F-4D97-AF65-F5344CB8AC3E}">
        <p14:creationId xmlns:p14="http://schemas.microsoft.com/office/powerpoint/2010/main" val="155916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12ADF-74DF-4CBF-964D-659C8CEA292F}" type="datetimeFigureOut">
              <a:rPr lang="en-GB" smtClean="0"/>
              <a:t>10/06/2019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79AFEE-6EB9-4689-9907-C755E4914987}" type="slidenum">
              <a:rPr lang="en-GB" smtClean="0"/>
              <a:t>‹#›</a:t>
            </a:fld>
            <a:endParaRPr lang="en-GB"/>
          </a:p>
        </p:txBody>
      </p:sp>
    </p:spTree>
    <p:extLst>
      <p:ext uri="{BB962C8B-B14F-4D97-AF65-F5344CB8AC3E}">
        <p14:creationId xmlns:p14="http://schemas.microsoft.com/office/powerpoint/2010/main" val="1196114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712ADF-74DF-4CBF-964D-659C8CEA292F}" type="datetimeFigureOut">
              <a:rPr lang="en-GB" smtClean="0"/>
              <a:t>10/06/2019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79AFEE-6EB9-4689-9907-C755E4914987}" type="slidenum">
              <a:rPr lang="en-GB" smtClean="0"/>
              <a:t>‹#›</a:t>
            </a:fld>
            <a:endParaRPr lang="en-GB"/>
          </a:p>
        </p:txBody>
      </p:sp>
    </p:spTree>
    <p:extLst>
      <p:ext uri="{BB962C8B-B14F-4D97-AF65-F5344CB8AC3E}">
        <p14:creationId xmlns:p14="http://schemas.microsoft.com/office/powerpoint/2010/main" val="126967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712ADF-74DF-4CBF-964D-659C8CEA292F}" type="datetimeFigureOut">
              <a:rPr lang="en-GB" smtClean="0"/>
              <a:t>10/06/2019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79AFEE-6EB9-4689-9907-C755E4914987}" type="slidenum">
              <a:rPr lang="en-GB" smtClean="0"/>
              <a:t>‹#›</a:t>
            </a:fld>
            <a:endParaRPr lang="en-GB"/>
          </a:p>
        </p:txBody>
      </p:sp>
    </p:spTree>
    <p:extLst>
      <p:ext uri="{BB962C8B-B14F-4D97-AF65-F5344CB8AC3E}">
        <p14:creationId xmlns:p14="http://schemas.microsoft.com/office/powerpoint/2010/main" val="2069355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12ADF-74DF-4CBF-964D-659C8CEA292F}" type="datetimeFigureOut">
              <a:rPr lang="en-GB" smtClean="0"/>
              <a:t>10/06/2019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9AFEE-6EB9-4689-9907-C755E4914987}" type="slidenum">
              <a:rPr lang="en-GB" smtClean="0"/>
              <a:t>‹#›</a:t>
            </a:fld>
            <a:endParaRPr lang="en-GB"/>
          </a:p>
        </p:txBody>
      </p:sp>
    </p:spTree>
    <p:extLst>
      <p:ext uri="{BB962C8B-B14F-4D97-AF65-F5344CB8AC3E}">
        <p14:creationId xmlns:p14="http://schemas.microsoft.com/office/powerpoint/2010/main" val="1708480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Education Supervisors’</a:t>
            </a:r>
          </a:p>
        </p:txBody>
      </p:sp>
      <p:sp>
        <p:nvSpPr>
          <p:cNvPr id="3" name="Subtitle 2"/>
          <p:cNvSpPr>
            <a:spLocks noGrp="1"/>
          </p:cNvSpPr>
          <p:nvPr>
            <p:ph type="subTitle" idx="10"/>
          </p:nvPr>
        </p:nvSpPr>
        <p:spPr>
          <a:xfrm>
            <a:off x="467545" y="3212976"/>
            <a:ext cx="4985299" cy="2592288"/>
          </a:xfrm>
        </p:spPr>
        <p:txBody>
          <a:bodyPr/>
          <a:lstStyle/>
          <a:p>
            <a:r>
              <a:rPr lang="en-US" dirty="0"/>
              <a:t>Leadership Conversations</a:t>
            </a:r>
          </a:p>
        </p:txBody>
      </p:sp>
    </p:spTree>
    <p:extLst>
      <p:ext uri="{BB962C8B-B14F-4D97-AF65-F5344CB8AC3E}">
        <p14:creationId xmlns:p14="http://schemas.microsoft.com/office/powerpoint/2010/main" val="3745219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6D071-8993-D744-8281-D53FF17C31A1}"/>
              </a:ext>
            </a:extLst>
          </p:cNvPr>
          <p:cNvSpPr>
            <a:spLocks noGrp="1"/>
          </p:cNvSpPr>
          <p:nvPr>
            <p:ph idx="1"/>
          </p:nvPr>
        </p:nvSpPr>
        <p:spPr>
          <a:xfrm>
            <a:off x="457200" y="2250332"/>
            <a:ext cx="8229600" cy="4324350"/>
          </a:xfrm>
        </p:spPr>
        <p:txBody>
          <a:bodyPr/>
          <a:lstStyle/>
          <a:p>
            <a:pPr marL="623887" indent="-514350">
              <a:buClrTx/>
              <a:buFont typeface="+mj-lt"/>
              <a:buAutoNum type="arabicPeriod"/>
            </a:pPr>
            <a:r>
              <a:rPr lang="en-US" sz="2400" dirty="0">
                <a:latin typeface="Arial" panose="020B0604020202020204" pitchFamily="34" charset="0"/>
                <a:cs typeface="Arial" panose="020B0604020202020204" pitchFamily="34" charset="0"/>
              </a:rPr>
              <a:t>Making full use of everyday leadership experience</a:t>
            </a:r>
          </a:p>
          <a:p>
            <a:pPr marL="566737" indent="-457200">
              <a:buClrTx/>
              <a:buFont typeface="+mj-lt"/>
              <a:buAutoNum type="arabicPeriod"/>
            </a:pPr>
            <a:endParaRPr lang="en-US" sz="2400" dirty="0">
              <a:latin typeface="Arial" panose="020B0604020202020204" pitchFamily="34" charset="0"/>
              <a:cs typeface="Arial" panose="020B0604020202020204" pitchFamily="34" charset="0"/>
            </a:endParaRPr>
          </a:p>
          <a:p>
            <a:pPr marL="623887" indent="-514350">
              <a:buClrTx/>
              <a:buFont typeface="+mj-lt"/>
              <a:buAutoNum type="arabicPeriod"/>
            </a:pPr>
            <a:r>
              <a:rPr lang="en-US" sz="2400" dirty="0">
                <a:latin typeface="Arial" panose="020B0604020202020204" pitchFamily="34" charset="0"/>
                <a:cs typeface="Arial" panose="020B0604020202020204" pitchFamily="34" charset="0"/>
              </a:rPr>
              <a:t>Through integrating conversations about leadership into business as usual</a:t>
            </a:r>
          </a:p>
          <a:p>
            <a:pPr marL="566737" indent="-457200">
              <a:buClrTx/>
              <a:buFont typeface="+mj-lt"/>
              <a:buAutoNum type="arabicPeriod"/>
            </a:pPr>
            <a:endParaRPr lang="en-US" sz="2400" dirty="0">
              <a:latin typeface="Arial" panose="020B0604020202020204" pitchFamily="34" charset="0"/>
              <a:cs typeface="Arial" panose="020B0604020202020204" pitchFamily="34" charset="0"/>
            </a:endParaRPr>
          </a:p>
          <a:p>
            <a:pPr marL="623887" indent="-514350">
              <a:buClrTx/>
              <a:buFont typeface="+mj-lt"/>
              <a:buAutoNum type="arabicPeriod"/>
            </a:pPr>
            <a:r>
              <a:rPr lang="en-US" sz="2400" dirty="0">
                <a:latin typeface="Arial" panose="020B0604020202020204" pitchFamily="34" charset="0"/>
                <a:cs typeface="Arial" panose="020B0604020202020204" pitchFamily="34" charset="0"/>
              </a:rPr>
              <a:t>Encouraging reflection and continuous development</a:t>
            </a:r>
          </a:p>
        </p:txBody>
      </p:sp>
      <p:sp>
        <p:nvSpPr>
          <p:cNvPr id="4" name="Title 20">
            <a:extLst>
              <a:ext uri="{FF2B5EF4-FFF2-40B4-BE49-F238E27FC236}">
                <a16:creationId xmlns:a16="http://schemas.microsoft.com/office/drawing/2014/main" id="{6696DC0B-69CE-4EE3-9DBC-84263D946B40}"/>
              </a:ext>
            </a:extLst>
          </p:cNvPr>
          <p:cNvSpPr txBox="1">
            <a:spLocks/>
          </p:cNvSpPr>
          <p:nvPr/>
        </p:nvSpPr>
        <p:spPr>
          <a:xfrm>
            <a:off x="635919" y="802126"/>
            <a:ext cx="8393184" cy="858894"/>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500" b="0" i="0" kern="1200" baseline="0">
                <a:solidFill>
                  <a:srgbClr val="005EB8"/>
                </a:solidFill>
                <a:latin typeface="Arial"/>
                <a:ea typeface="+mj-ea"/>
                <a:cs typeface="Aria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0" i="0" u="none" strike="noStrike" kern="1200" cap="none" spc="0" normalizeH="0" baseline="0" noProof="0" dirty="0">
                <a:ln>
                  <a:noFill/>
                </a:ln>
                <a:solidFill>
                  <a:srgbClr val="005EB8"/>
                </a:solidFill>
                <a:effectLst/>
                <a:uLnTx/>
                <a:uFillTx/>
                <a:latin typeface="Arial"/>
                <a:ea typeface="+mj-ea"/>
                <a:cs typeface="Arial"/>
              </a:rPr>
              <a:t>So</a:t>
            </a:r>
            <a:r>
              <a:rPr lang="en-US" dirty="0"/>
              <a:t>, our stance emphasizes:</a:t>
            </a:r>
            <a:endParaRPr kumimoji="0" lang="en-US" sz="4500" b="0" i="0" u="none" strike="noStrike" kern="1200" cap="none" spc="0" normalizeH="0" baseline="0" noProof="0" dirty="0">
              <a:ln>
                <a:noFill/>
              </a:ln>
              <a:solidFill>
                <a:srgbClr val="005EB8"/>
              </a:solidFill>
              <a:effectLst/>
              <a:uLnTx/>
              <a:uFillTx/>
              <a:latin typeface="Arial"/>
              <a:ea typeface="+mj-ea"/>
              <a:cs typeface="Arial"/>
            </a:endParaRPr>
          </a:p>
        </p:txBody>
      </p:sp>
    </p:spTree>
    <p:extLst>
      <p:ext uri="{BB962C8B-B14F-4D97-AF65-F5344CB8AC3E}">
        <p14:creationId xmlns:p14="http://schemas.microsoft.com/office/powerpoint/2010/main" val="289299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0933E68-DF17-A544-8C29-104FC30F6CC6}"/>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09693" y="1968134"/>
            <a:ext cx="4924613" cy="4324350"/>
          </a:xfrm>
          <a:prstGeom prst="rect">
            <a:avLst/>
          </a:prstGeom>
          <a:noFill/>
          <a:ln>
            <a:noFill/>
          </a:ln>
        </p:spPr>
      </p:pic>
      <p:sp>
        <p:nvSpPr>
          <p:cNvPr id="5" name="Title 20">
            <a:extLst>
              <a:ext uri="{FF2B5EF4-FFF2-40B4-BE49-F238E27FC236}">
                <a16:creationId xmlns:a16="http://schemas.microsoft.com/office/drawing/2014/main" id="{4C1B5898-14E9-45D5-8D67-C2D5C48B3C6D}"/>
              </a:ext>
            </a:extLst>
          </p:cNvPr>
          <p:cNvSpPr txBox="1">
            <a:spLocks/>
          </p:cNvSpPr>
          <p:nvPr/>
        </p:nvSpPr>
        <p:spPr>
          <a:xfrm>
            <a:off x="1056488" y="760181"/>
            <a:ext cx="8393184" cy="858894"/>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500" b="0" i="0" kern="1200" baseline="0">
                <a:solidFill>
                  <a:srgbClr val="005EB8"/>
                </a:solidFill>
                <a:latin typeface="Arial"/>
                <a:ea typeface="+mj-ea"/>
                <a:cs typeface="Aria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0" i="0" u="none" strike="noStrike" kern="1200" cap="none" spc="0" normalizeH="0" baseline="0" noProof="0" dirty="0">
                <a:ln>
                  <a:noFill/>
                </a:ln>
                <a:solidFill>
                  <a:srgbClr val="005EB8"/>
                </a:solidFill>
                <a:effectLst/>
                <a:uLnTx/>
                <a:uFillTx/>
                <a:latin typeface="Arial"/>
                <a:ea typeface="+mj-ea"/>
                <a:cs typeface="Arial"/>
              </a:rPr>
              <a:t>Following the principle of:</a:t>
            </a:r>
          </a:p>
        </p:txBody>
      </p:sp>
    </p:spTree>
    <p:extLst>
      <p:ext uri="{BB962C8B-B14F-4D97-AF65-F5344CB8AC3E}">
        <p14:creationId xmlns:p14="http://schemas.microsoft.com/office/powerpoint/2010/main" val="3530440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EBDF9ACC-58F1-F84D-9A75-110A744CB998}"/>
              </a:ext>
            </a:extLst>
          </p:cNvPr>
          <p:cNvSpPr>
            <a:spLocks noGrp="1"/>
          </p:cNvSpPr>
          <p:nvPr>
            <p:ph type="sldNum" sz="quarter" idx="12"/>
          </p:nvPr>
        </p:nvSpPr>
        <p:spPr/>
        <p:txBody>
          <a:bodyPr>
            <a:normAutofit/>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algn="l">
              <a:spcAft>
                <a:spcPts val="450"/>
              </a:spcAft>
              <a:defRPr/>
            </a:pPr>
            <a:r>
              <a:rPr lang="en-US" altLang="en-US" dirty="0" err="1"/>
              <a:t>Birdens</a:t>
            </a:r>
            <a:r>
              <a:rPr lang="en-US" altLang="en-US" dirty="0"/>
              <a:t> et al</a:t>
            </a:r>
          </a:p>
        </p:txBody>
      </p:sp>
      <p:graphicFrame>
        <p:nvGraphicFramePr>
          <p:cNvPr id="27661" name="Rectangle 3">
            <a:extLst>
              <a:ext uri="{FF2B5EF4-FFF2-40B4-BE49-F238E27FC236}">
                <a16:creationId xmlns:a16="http://schemas.microsoft.com/office/drawing/2014/main" id="{F24AC6F3-B250-4EC2-B7C7-6958768F7AB1}"/>
              </a:ext>
            </a:extLst>
          </p:cNvPr>
          <p:cNvGraphicFramePr/>
          <p:nvPr>
            <p:extLst>
              <p:ext uri="{D42A27DB-BD31-4B8C-83A1-F6EECF244321}">
                <p14:modId xmlns:p14="http://schemas.microsoft.com/office/powerpoint/2010/main" val="3195304934"/>
              </p:ext>
            </p:extLst>
          </p:nvPr>
        </p:nvGraphicFramePr>
        <p:xfrm>
          <a:off x="718527" y="2076940"/>
          <a:ext cx="7488832" cy="4179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E1170B96-583A-41DF-BDF2-18582BF9F4B4}"/>
              </a:ext>
            </a:extLst>
          </p:cNvPr>
          <p:cNvSpPr/>
          <p:nvPr/>
        </p:nvSpPr>
        <p:spPr>
          <a:xfrm>
            <a:off x="385058" y="974185"/>
            <a:ext cx="8594917" cy="701731"/>
          </a:xfrm>
          <a:prstGeom prst="rect">
            <a:avLst/>
          </a:prstGeom>
        </p:spPr>
        <p:txBody>
          <a:bodyPr wrap="none">
            <a:spAutoFit/>
          </a:bodyPr>
          <a:lstStyle/>
          <a:p>
            <a:pPr lvl="0" defTabSz="914400">
              <a:lnSpc>
                <a:spcPct val="90000"/>
              </a:lnSpc>
              <a:spcBef>
                <a:spcPct val="0"/>
              </a:spcBef>
              <a:defRPr/>
            </a:pPr>
            <a:r>
              <a:rPr lang="en-US" sz="4400" dirty="0">
                <a:solidFill>
                  <a:srgbClr val="005EB8"/>
                </a:solidFill>
                <a:latin typeface="Arial"/>
                <a:cs typeface="Arial"/>
              </a:rPr>
              <a:t>A stance which sees Supervisors:</a:t>
            </a:r>
          </a:p>
        </p:txBody>
      </p:sp>
    </p:spTree>
    <p:extLst>
      <p:ext uri="{BB962C8B-B14F-4D97-AF65-F5344CB8AC3E}">
        <p14:creationId xmlns:p14="http://schemas.microsoft.com/office/powerpoint/2010/main" val="3839283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218085E-264A-1745-B10D-5CFA71C1D174}"/>
              </a:ext>
            </a:extLst>
          </p:cNvPr>
          <p:cNvSpPr>
            <a:spLocks noGrp="1"/>
          </p:cNvSpPr>
          <p:nvPr>
            <p:ph idx="1"/>
          </p:nvPr>
        </p:nvSpPr>
        <p:spPr>
          <a:xfrm>
            <a:off x="457200" y="2476500"/>
            <a:ext cx="8229600" cy="4324350"/>
          </a:xfrm>
        </p:spPr>
        <p:txBody>
          <a:bodyPr/>
          <a:lstStyle/>
          <a:p>
            <a:pPr marL="623887" indent="-514350">
              <a:buClrTx/>
              <a:buFont typeface="+mj-lt"/>
              <a:buAutoNum type="arabicPeriod"/>
            </a:pPr>
            <a:r>
              <a:rPr lang="en-US" dirty="0">
                <a:latin typeface="Arial" panose="020B0604020202020204" pitchFamily="34" charset="0"/>
                <a:cs typeface="Arial" panose="020B0604020202020204" pitchFamily="34" charset="0"/>
              </a:rPr>
              <a:t>The ‘Leadership Conversations in Postgraduate Medical Training’ Resource Pack</a:t>
            </a:r>
          </a:p>
          <a:p>
            <a:pPr marL="623887" indent="-514350">
              <a:buClrTx/>
              <a:buFont typeface="+mj-lt"/>
              <a:buAutoNum type="arabicPeriod"/>
            </a:pPr>
            <a:endParaRPr lang="en-US" dirty="0">
              <a:latin typeface="Arial" panose="020B0604020202020204" pitchFamily="34" charset="0"/>
              <a:cs typeface="Arial" panose="020B0604020202020204" pitchFamily="34" charset="0"/>
            </a:endParaRPr>
          </a:p>
          <a:p>
            <a:pPr marL="623887" indent="-514350">
              <a:buClrTx/>
              <a:buFont typeface="+mj-lt"/>
              <a:buAutoNum type="arabicPeriod"/>
            </a:pPr>
            <a:r>
              <a:rPr lang="en-US" dirty="0">
                <a:latin typeface="Arial" panose="020B0604020202020204" pitchFamily="34" charset="0"/>
                <a:cs typeface="Arial" panose="020B0604020202020204" pitchFamily="34" charset="0"/>
              </a:rPr>
              <a:t>Developing skills in facilitating work-based learning</a:t>
            </a:r>
          </a:p>
        </p:txBody>
      </p:sp>
      <p:sp>
        <p:nvSpPr>
          <p:cNvPr id="6" name="Title 20">
            <a:extLst>
              <a:ext uri="{FF2B5EF4-FFF2-40B4-BE49-F238E27FC236}">
                <a16:creationId xmlns:a16="http://schemas.microsoft.com/office/drawing/2014/main" id="{64CCDF1A-E196-4315-8EDC-7897AE78EF16}"/>
              </a:ext>
            </a:extLst>
          </p:cNvPr>
          <p:cNvSpPr txBox="1">
            <a:spLocks/>
          </p:cNvSpPr>
          <p:nvPr/>
        </p:nvSpPr>
        <p:spPr>
          <a:xfrm>
            <a:off x="645428" y="959238"/>
            <a:ext cx="8393184" cy="858894"/>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500" b="0" i="0" kern="1200" baseline="0">
                <a:solidFill>
                  <a:srgbClr val="005EB8"/>
                </a:solidFill>
                <a:latin typeface="Arial"/>
                <a:ea typeface="+mj-ea"/>
                <a:cs typeface="Aria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0" i="0" u="none" strike="noStrike" kern="1200" cap="none" spc="0" normalizeH="0" baseline="0" noProof="0" dirty="0">
                <a:ln>
                  <a:noFill/>
                </a:ln>
                <a:solidFill>
                  <a:srgbClr val="005EB8"/>
                </a:solidFill>
                <a:effectLst/>
                <a:uLnTx/>
                <a:uFillTx/>
                <a:latin typeface="Arial"/>
                <a:ea typeface="+mj-ea"/>
                <a:cs typeface="Arial"/>
              </a:rPr>
              <a:t>Resources and skills</a:t>
            </a:r>
          </a:p>
        </p:txBody>
      </p:sp>
    </p:spTree>
    <p:extLst>
      <p:ext uri="{BB962C8B-B14F-4D97-AF65-F5344CB8AC3E}">
        <p14:creationId xmlns:p14="http://schemas.microsoft.com/office/powerpoint/2010/main" val="39066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EBDF9ACC-58F1-F84D-9A75-110A744CB998}"/>
              </a:ext>
            </a:extLst>
          </p:cNvPr>
          <p:cNvSpPr>
            <a:spLocks noGrp="1"/>
          </p:cNvSpPr>
          <p:nvPr>
            <p:ph type="sldNum" sz="quarter" idx="12"/>
          </p:nvPr>
        </p:nvSpPr>
        <p:spPr/>
        <p:txBody>
          <a:bodyPr>
            <a:normAutofit/>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algn="l">
              <a:spcAft>
                <a:spcPts val="450"/>
              </a:spcAft>
              <a:defRPr/>
            </a:pPr>
            <a:r>
              <a:rPr lang="en-US" altLang="en-US" dirty="0" err="1"/>
              <a:t>Birdens</a:t>
            </a:r>
            <a:r>
              <a:rPr lang="en-US" altLang="en-US" dirty="0"/>
              <a:t> et al</a:t>
            </a:r>
          </a:p>
        </p:txBody>
      </p:sp>
      <p:graphicFrame>
        <p:nvGraphicFramePr>
          <p:cNvPr id="5" name="Rectangle 3">
            <a:extLst>
              <a:ext uri="{FF2B5EF4-FFF2-40B4-BE49-F238E27FC236}">
                <a16:creationId xmlns:a16="http://schemas.microsoft.com/office/drawing/2014/main" id="{9890C8BB-01A2-4C19-AFFF-D48B92AE3EA4}"/>
              </a:ext>
            </a:extLst>
          </p:cNvPr>
          <p:cNvGraphicFramePr/>
          <p:nvPr>
            <p:extLst>
              <p:ext uri="{D42A27DB-BD31-4B8C-83A1-F6EECF244321}">
                <p14:modId xmlns:p14="http://schemas.microsoft.com/office/powerpoint/2010/main" val="3066827423"/>
              </p:ext>
            </p:extLst>
          </p:nvPr>
        </p:nvGraphicFramePr>
        <p:xfrm>
          <a:off x="718527" y="2076940"/>
          <a:ext cx="7488832" cy="4179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FA9779BB-DAAB-4950-903F-AAC929033F51}"/>
              </a:ext>
            </a:extLst>
          </p:cNvPr>
          <p:cNvSpPr/>
          <p:nvPr/>
        </p:nvSpPr>
        <p:spPr>
          <a:xfrm>
            <a:off x="385058" y="974185"/>
            <a:ext cx="8594917" cy="701731"/>
          </a:xfrm>
          <a:prstGeom prst="rect">
            <a:avLst/>
          </a:prstGeom>
        </p:spPr>
        <p:txBody>
          <a:bodyPr wrap="none">
            <a:spAutoFit/>
          </a:bodyPr>
          <a:lstStyle/>
          <a:p>
            <a:pPr lvl="0" defTabSz="914400">
              <a:lnSpc>
                <a:spcPct val="90000"/>
              </a:lnSpc>
              <a:spcBef>
                <a:spcPct val="0"/>
              </a:spcBef>
              <a:defRPr/>
            </a:pPr>
            <a:r>
              <a:rPr lang="en-US" sz="4400" dirty="0">
                <a:solidFill>
                  <a:srgbClr val="005EB8"/>
                </a:solidFill>
                <a:latin typeface="Arial"/>
                <a:cs typeface="Arial"/>
              </a:rPr>
              <a:t>A stance which sees Supervisors:</a:t>
            </a:r>
          </a:p>
        </p:txBody>
      </p:sp>
    </p:spTree>
    <p:extLst>
      <p:ext uri="{BB962C8B-B14F-4D97-AF65-F5344CB8AC3E}">
        <p14:creationId xmlns:p14="http://schemas.microsoft.com/office/powerpoint/2010/main" val="4203282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8396D3-3B2C-4D45-9B86-924981DCBD15}"/>
              </a:ext>
            </a:extLst>
          </p:cNvPr>
          <p:cNvSpPr>
            <a:spLocks noGrp="1"/>
          </p:cNvSpPr>
          <p:nvPr>
            <p:ph idx="1"/>
          </p:nvPr>
        </p:nvSpPr>
        <p:spPr>
          <a:xfrm>
            <a:off x="457200" y="2830222"/>
            <a:ext cx="8229600" cy="3053593"/>
          </a:xfrm>
        </p:spPr>
        <p:txBody>
          <a:bodyPr>
            <a:normAutofit/>
          </a:bodyPr>
          <a:lstStyle/>
          <a:p>
            <a:pPr marL="566737" indent="-457200" algn="just">
              <a:buClrTx/>
              <a:buFont typeface="+mj-lt"/>
              <a:buAutoNum type="arabicPeriod"/>
            </a:pPr>
            <a:r>
              <a:rPr lang="en-US" sz="2000" dirty="0">
                <a:latin typeface="Arial" panose="020B0604020202020204" pitchFamily="34" charset="0"/>
                <a:cs typeface="Arial" panose="020B0604020202020204" pitchFamily="34" charset="0"/>
              </a:rPr>
              <a:t>“A process of influence whereby those subject to it are inspired, motivated or become willing to undertake the tasks necessary to achieve an agreed goal.” (Spurgeon and </a:t>
            </a:r>
            <a:r>
              <a:rPr lang="en-US" sz="2000" dirty="0" err="1">
                <a:latin typeface="Arial" panose="020B0604020202020204" pitchFamily="34" charset="0"/>
                <a:cs typeface="Arial" panose="020B0604020202020204" pitchFamily="34" charset="0"/>
              </a:rPr>
              <a:t>Klaber</a:t>
            </a:r>
            <a:r>
              <a:rPr lang="en-US" sz="2000" dirty="0">
                <a:latin typeface="Arial" panose="020B0604020202020204" pitchFamily="34" charset="0"/>
                <a:cs typeface="Arial" panose="020B0604020202020204" pitchFamily="34" charset="0"/>
              </a:rPr>
              <a:t>, 2016)</a:t>
            </a:r>
          </a:p>
          <a:p>
            <a:pPr marL="566737" indent="-457200" algn="just">
              <a:buClrTx/>
              <a:buFont typeface="+mj-lt"/>
              <a:buAutoNum type="arabicPeriod"/>
            </a:pPr>
            <a:r>
              <a:rPr lang="en-US" sz="2000" dirty="0">
                <a:latin typeface="Arial" panose="020B0604020202020204" pitchFamily="34" charset="0"/>
                <a:cs typeface="Arial" panose="020B0604020202020204" pitchFamily="34" charset="0"/>
              </a:rPr>
              <a:t>“Leadership is a process whereby an individual influences a group of individuals to achieve a common goal.” (Northouse, 2007)</a:t>
            </a:r>
          </a:p>
          <a:p>
            <a:pPr marL="566737" indent="-457200" algn="just">
              <a:buClrTx/>
              <a:buFont typeface="+mj-lt"/>
              <a:buAutoNum type="arabicPeriod"/>
            </a:pPr>
            <a:r>
              <a:rPr lang="en-US" sz="2000" dirty="0">
                <a:latin typeface="Arial" panose="020B0604020202020204" pitchFamily="34" charset="0"/>
                <a:cs typeface="Arial" panose="020B0604020202020204" pitchFamily="34" charset="0"/>
              </a:rPr>
              <a:t>“Management produces order and consistency, leadership produces change and movement; both are essential to prosper.” (Kotter, 1990)</a:t>
            </a:r>
          </a:p>
          <a:p>
            <a:pPr marL="109537" indent="0">
              <a:buNone/>
            </a:pP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8434926-5D62-4B44-A044-EA511240F5BB}"/>
              </a:ext>
            </a:extLst>
          </p:cNvPr>
          <p:cNvSpPr/>
          <p:nvPr/>
        </p:nvSpPr>
        <p:spPr>
          <a:xfrm>
            <a:off x="385058" y="974185"/>
            <a:ext cx="7694607" cy="701731"/>
          </a:xfrm>
          <a:prstGeom prst="rect">
            <a:avLst/>
          </a:prstGeom>
        </p:spPr>
        <p:txBody>
          <a:bodyPr wrap="none">
            <a:spAutoFit/>
          </a:bodyPr>
          <a:lstStyle/>
          <a:p>
            <a:pPr lvl="0" defTabSz="914400">
              <a:lnSpc>
                <a:spcPct val="90000"/>
              </a:lnSpc>
              <a:spcBef>
                <a:spcPct val="0"/>
              </a:spcBef>
              <a:defRPr/>
            </a:pPr>
            <a:r>
              <a:rPr lang="en-US" sz="4400" dirty="0">
                <a:solidFill>
                  <a:srgbClr val="005EB8"/>
                </a:solidFill>
                <a:latin typeface="Arial"/>
                <a:cs typeface="Arial"/>
              </a:rPr>
              <a:t>Ways of describing leadership</a:t>
            </a:r>
          </a:p>
        </p:txBody>
      </p:sp>
      <p:sp>
        <p:nvSpPr>
          <p:cNvPr id="10" name="Subtitle 2">
            <a:extLst>
              <a:ext uri="{FF2B5EF4-FFF2-40B4-BE49-F238E27FC236}">
                <a16:creationId xmlns:a16="http://schemas.microsoft.com/office/drawing/2014/main" id="{4E57882D-0E2C-47BE-B344-D974005F3D8A}"/>
              </a:ext>
            </a:extLst>
          </p:cNvPr>
          <p:cNvSpPr txBox="1">
            <a:spLocks/>
          </p:cNvSpPr>
          <p:nvPr/>
        </p:nvSpPr>
        <p:spPr>
          <a:xfrm>
            <a:off x="385058" y="888247"/>
            <a:ext cx="6268815" cy="2592288"/>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latin typeface="Arial" panose="020B0604020202020204" pitchFamily="34" charset="0"/>
                <a:cs typeface="Arial" panose="020B0604020202020204" pitchFamily="34" charset="0"/>
              </a:rPr>
              <a:t>X position, X being in charge</a:t>
            </a:r>
          </a:p>
        </p:txBody>
      </p:sp>
    </p:spTree>
    <p:extLst>
      <p:ext uri="{BB962C8B-B14F-4D97-AF65-F5344CB8AC3E}">
        <p14:creationId xmlns:p14="http://schemas.microsoft.com/office/powerpoint/2010/main" val="376458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6">
            <a:extLst>
              <a:ext uri="{FF2B5EF4-FFF2-40B4-BE49-F238E27FC236}">
                <a16:creationId xmlns:a16="http://schemas.microsoft.com/office/drawing/2014/main" id="{EE4B8B7F-CB1E-F648-8B2A-F49EBAD178EF}"/>
              </a:ext>
            </a:extLst>
          </p:cNvPr>
          <p:cNvSpPr>
            <a:spLocks noChangeArrowheads="1"/>
          </p:cNvSpPr>
          <p:nvPr/>
        </p:nvSpPr>
        <p:spPr bwMode="auto">
          <a:xfrm>
            <a:off x="607249" y="6083930"/>
            <a:ext cx="4219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dirty="0"/>
              <a:t>https://</a:t>
            </a:r>
            <a:r>
              <a:rPr lang="en-GB" altLang="en-US" dirty="0" err="1"/>
              <a:t>www.leadershipacademy.nhs.uk</a:t>
            </a:r>
            <a:r>
              <a:rPr lang="en-GB" altLang="en-US" dirty="0"/>
              <a:t>/</a:t>
            </a:r>
          </a:p>
        </p:txBody>
      </p:sp>
      <p:pic>
        <p:nvPicPr>
          <p:cNvPr id="3" name="Picture 2" descr="A close up of a logo&#10;&#10;Description automatically generated">
            <a:extLst>
              <a:ext uri="{FF2B5EF4-FFF2-40B4-BE49-F238E27FC236}">
                <a16:creationId xmlns:a16="http://schemas.microsoft.com/office/drawing/2014/main" id="{57768C96-B48A-443F-BD40-3FE481D69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7452" y="2257293"/>
            <a:ext cx="3056577" cy="3348750"/>
          </a:xfrm>
          <a:prstGeom prst="rect">
            <a:avLst/>
          </a:prstGeom>
        </p:spPr>
      </p:pic>
      <p:sp>
        <p:nvSpPr>
          <p:cNvPr id="7" name="Rectangle 6">
            <a:extLst>
              <a:ext uri="{FF2B5EF4-FFF2-40B4-BE49-F238E27FC236}">
                <a16:creationId xmlns:a16="http://schemas.microsoft.com/office/drawing/2014/main" id="{63B03A6E-3DE8-45B0-8AA5-A6ED8E7E62CD}"/>
              </a:ext>
            </a:extLst>
          </p:cNvPr>
          <p:cNvSpPr/>
          <p:nvPr/>
        </p:nvSpPr>
        <p:spPr>
          <a:xfrm>
            <a:off x="607249" y="589920"/>
            <a:ext cx="7694607" cy="701731"/>
          </a:xfrm>
          <a:prstGeom prst="rect">
            <a:avLst/>
          </a:prstGeom>
        </p:spPr>
        <p:txBody>
          <a:bodyPr wrap="none">
            <a:spAutoFit/>
          </a:bodyPr>
          <a:lstStyle/>
          <a:p>
            <a:pPr lvl="0" defTabSz="914400">
              <a:lnSpc>
                <a:spcPct val="90000"/>
              </a:lnSpc>
              <a:spcBef>
                <a:spcPct val="0"/>
              </a:spcBef>
              <a:defRPr/>
            </a:pPr>
            <a:r>
              <a:rPr lang="en-US" sz="4400" dirty="0">
                <a:solidFill>
                  <a:srgbClr val="005EB8"/>
                </a:solidFill>
                <a:latin typeface="Arial"/>
                <a:cs typeface="Arial"/>
              </a:rPr>
              <a:t>Ways of describing leadership</a:t>
            </a:r>
          </a:p>
        </p:txBody>
      </p:sp>
      <p:sp>
        <p:nvSpPr>
          <p:cNvPr id="4" name="TextBox 3">
            <a:extLst>
              <a:ext uri="{FF2B5EF4-FFF2-40B4-BE49-F238E27FC236}">
                <a16:creationId xmlns:a16="http://schemas.microsoft.com/office/drawing/2014/main" id="{1EA3F0B3-B275-4112-BFF0-19C8BA91E63A}"/>
              </a:ext>
            </a:extLst>
          </p:cNvPr>
          <p:cNvSpPr txBox="1"/>
          <p:nvPr/>
        </p:nvSpPr>
        <p:spPr>
          <a:xfrm>
            <a:off x="607249" y="1420529"/>
            <a:ext cx="7442889"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 Healthcare Leadership Model is made up of nine behavioural dimensions:</a:t>
            </a:r>
          </a:p>
        </p:txBody>
      </p:sp>
      <p:sp>
        <p:nvSpPr>
          <p:cNvPr id="5" name="TextBox 4">
            <a:extLst>
              <a:ext uri="{FF2B5EF4-FFF2-40B4-BE49-F238E27FC236}">
                <a16:creationId xmlns:a16="http://schemas.microsoft.com/office/drawing/2014/main" id="{03D6421F-90E3-4298-A8EF-8B9DC2AB7EC2}"/>
              </a:ext>
            </a:extLst>
          </p:cNvPr>
          <p:cNvSpPr txBox="1"/>
          <p:nvPr/>
        </p:nvSpPr>
        <p:spPr>
          <a:xfrm>
            <a:off x="739459" y="2444700"/>
            <a:ext cx="3589234" cy="2862322"/>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Inspiring shared purpose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Leading with care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Evaluating information</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Connecting our service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Sharing the vision</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Engaging the team</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Holding to account</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Developing capability</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Influencing for results</a:t>
            </a:r>
          </a:p>
        </p:txBody>
      </p:sp>
    </p:spTree>
    <p:extLst>
      <p:ext uri="{BB962C8B-B14F-4D97-AF65-F5344CB8AC3E}">
        <p14:creationId xmlns:p14="http://schemas.microsoft.com/office/powerpoint/2010/main" val="623956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6410562-A97B-1C4E-A2DF-2EFB56B2B261}"/>
              </a:ext>
            </a:extLst>
          </p:cNvPr>
          <p:cNvSpPr>
            <a:spLocks noChangeArrowheads="1"/>
          </p:cNvSpPr>
          <p:nvPr/>
        </p:nvSpPr>
        <p:spPr bwMode="auto">
          <a:xfrm>
            <a:off x="29166" y="14127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8">
            <a:extLst>
              <a:ext uri="{FF2B5EF4-FFF2-40B4-BE49-F238E27FC236}">
                <a16:creationId xmlns:a16="http://schemas.microsoft.com/office/drawing/2014/main" id="{90800CF7-858C-544B-A82C-5C99DB26A73C}"/>
              </a:ext>
            </a:extLst>
          </p:cNvPr>
          <p:cNvSpPr>
            <a:spLocks noChangeArrowheads="1"/>
          </p:cNvSpPr>
          <p:nvPr/>
        </p:nvSpPr>
        <p:spPr bwMode="auto">
          <a:xfrm>
            <a:off x="299041" y="14127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9">
            <a:extLst>
              <a:ext uri="{FF2B5EF4-FFF2-40B4-BE49-F238E27FC236}">
                <a16:creationId xmlns:a16="http://schemas.microsoft.com/office/drawing/2014/main" id="{039EE860-1FA3-D945-8146-45A0359D93FD}"/>
              </a:ext>
            </a:extLst>
          </p:cNvPr>
          <p:cNvSpPr>
            <a:spLocks noChangeArrowheads="1"/>
          </p:cNvSpPr>
          <p:nvPr/>
        </p:nvSpPr>
        <p:spPr bwMode="auto">
          <a:xfrm>
            <a:off x="299041" y="14127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D7EB62E3-3CD4-4118-9BF6-2EA038CD1B5E}"/>
              </a:ext>
            </a:extLst>
          </p:cNvPr>
          <p:cNvPicPr>
            <a:picLocks noChangeAspect="1"/>
          </p:cNvPicPr>
          <p:nvPr/>
        </p:nvPicPr>
        <p:blipFill>
          <a:blip r:embed="rId3"/>
          <a:stretch>
            <a:fillRect/>
          </a:stretch>
        </p:blipFill>
        <p:spPr>
          <a:xfrm>
            <a:off x="0" y="270103"/>
            <a:ext cx="9144000" cy="6317793"/>
          </a:xfrm>
          <a:prstGeom prst="rect">
            <a:avLst/>
          </a:prstGeom>
        </p:spPr>
      </p:pic>
    </p:spTree>
    <p:extLst>
      <p:ext uri="{BB962C8B-B14F-4D97-AF65-F5344CB8AC3E}">
        <p14:creationId xmlns:p14="http://schemas.microsoft.com/office/powerpoint/2010/main" val="1950286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58CED8-48C0-48EB-BFB6-AB577A79FBA6}"/>
              </a:ext>
            </a:extLst>
          </p:cNvPr>
          <p:cNvPicPr>
            <a:picLocks noChangeAspect="1"/>
          </p:cNvPicPr>
          <p:nvPr/>
        </p:nvPicPr>
        <p:blipFill>
          <a:blip r:embed="rId3"/>
          <a:stretch>
            <a:fillRect/>
          </a:stretch>
        </p:blipFill>
        <p:spPr>
          <a:xfrm>
            <a:off x="0" y="251381"/>
            <a:ext cx="9144000" cy="6355237"/>
          </a:xfrm>
          <a:prstGeom prst="rect">
            <a:avLst/>
          </a:prstGeom>
        </p:spPr>
      </p:pic>
    </p:spTree>
    <p:extLst>
      <p:ext uri="{BB962C8B-B14F-4D97-AF65-F5344CB8AC3E}">
        <p14:creationId xmlns:p14="http://schemas.microsoft.com/office/powerpoint/2010/main" val="1794590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B7824B8-8060-324C-9883-00F9E538D098}"/>
              </a:ext>
            </a:extLst>
          </p:cNvPr>
          <p:cNvSpPr>
            <a:spLocks noChangeArrowheads="1"/>
          </p:cNvSpPr>
          <p:nvPr/>
        </p:nvSpPr>
        <p:spPr bwMode="auto">
          <a:xfrm>
            <a:off x="503339" y="394217"/>
            <a:ext cx="765656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4000" dirty="0">
                <a:solidFill>
                  <a:srgbClr val="0070C0"/>
                </a:solidFill>
                <a:ea typeface="Calibri" panose="020F0502020204030204" pitchFamily="34" charset="0"/>
                <a:cs typeface="Arial" panose="020B0604020202020204" pitchFamily="34" charset="0"/>
              </a:rPr>
              <a:t>Illustrative page 9</a:t>
            </a:r>
            <a:endParaRPr kumimoji="0" lang="en-US" altLang="en-US" sz="4000" i="0" u="none" strike="noStrike" cap="none" normalizeH="0" baseline="0" dirty="0">
              <a:ln>
                <a:noFill/>
              </a:ln>
              <a:solidFill>
                <a:srgbClr val="0070C0"/>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i="0" u="none" strike="noStrike" cap="none" normalizeH="0" baseline="0" dirty="0">
              <a:ln>
                <a:noFill/>
              </a:ln>
              <a:solidFill>
                <a:schemeClr val="tx1"/>
              </a:solidFill>
              <a:effectLst/>
            </a:endParaRPr>
          </a:p>
        </p:txBody>
      </p:sp>
      <p:pic>
        <p:nvPicPr>
          <p:cNvPr id="4" name="Picture 3">
            <a:extLst>
              <a:ext uri="{FF2B5EF4-FFF2-40B4-BE49-F238E27FC236}">
                <a16:creationId xmlns:a16="http://schemas.microsoft.com/office/drawing/2014/main" id="{D89216B4-5844-4E90-9A51-4B692CB1DB46}"/>
              </a:ext>
            </a:extLst>
          </p:cNvPr>
          <p:cNvPicPr>
            <a:picLocks noChangeAspect="1"/>
          </p:cNvPicPr>
          <p:nvPr/>
        </p:nvPicPr>
        <p:blipFill>
          <a:blip r:embed="rId3"/>
          <a:stretch>
            <a:fillRect/>
          </a:stretch>
        </p:blipFill>
        <p:spPr>
          <a:xfrm>
            <a:off x="503339" y="1055936"/>
            <a:ext cx="8052027" cy="5519868"/>
          </a:xfrm>
          <a:prstGeom prst="rect">
            <a:avLst/>
          </a:prstGeom>
        </p:spPr>
      </p:pic>
    </p:spTree>
    <p:extLst>
      <p:ext uri="{BB962C8B-B14F-4D97-AF65-F5344CB8AC3E}">
        <p14:creationId xmlns:p14="http://schemas.microsoft.com/office/powerpoint/2010/main" val="10648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3516FC14-F551-C443-BF6E-34917EFC49FE}"/>
              </a:ext>
            </a:extLst>
          </p:cNvPr>
          <p:cNvSpPr>
            <a:spLocks noGrp="1"/>
          </p:cNvSpPr>
          <p:nvPr>
            <p:ph idx="1"/>
          </p:nvPr>
        </p:nvSpPr>
        <p:spPr>
          <a:xfrm>
            <a:off x="346974" y="2150993"/>
            <a:ext cx="8229600" cy="4324350"/>
          </a:xfrm>
        </p:spPr>
        <p:txBody>
          <a:bodyPr/>
          <a:lstStyle/>
          <a:p>
            <a:pPr marL="109537" indent="0" algn="just">
              <a:buClrTx/>
              <a:buNone/>
            </a:pPr>
            <a:r>
              <a:rPr lang="en-GB" sz="2400" dirty="0">
                <a:latin typeface="Arial" panose="020B0604020202020204" pitchFamily="34" charset="0"/>
                <a:cs typeface="Arial" panose="020B0604020202020204" pitchFamily="34" charset="0"/>
              </a:rPr>
              <a:t>Prepare Supervisors to integrate leadership learning into their regular conversations with junior doctors through:</a:t>
            </a:r>
          </a:p>
          <a:p>
            <a:pPr marL="109537" indent="0" algn="just">
              <a:buClrTx/>
              <a:buNone/>
            </a:pPr>
            <a:endParaRPr lang="en-GB" sz="2400" dirty="0">
              <a:latin typeface="Arial" panose="020B0604020202020204" pitchFamily="34" charset="0"/>
              <a:cs typeface="Arial" panose="020B0604020202020204" pitchFamily="34" charset="0"/>
            </a:endParaRPr>
          </a:p>
          <a:p>
            <a:pPr algn="just">
              <a:buClrTx/>
            </a:pPr>
            <a:r>
              <a:rPr lang="en-GB" sz="2400" dirty="0">
                <a:solidFill>
                  <a:schemeClr val="tx1"/>
                </a:solidFill>
                <a:latin typeface="Arial" panose="020B0604020202020204" pitchFamily="34" charset="0"/>
                <a:cs typeface="Arial" panose="020B0604020202020204" pitchFamily="34" charset="0"/>
              </a:rPr>
              <a:t>Offering practice and guidance on managing   conversations for leadership learning</a:t>
            </a:r>
          </a:p>
          <a:p>
            <a:pPr algn="just">
              <a:buClrTx/>
            </a:pPr>
            <a:r>
              <a:rPr lang="en-GB" sz="2400" dirty="0">
                <a:solidFill>
                  <a:schemeClr val="tx1"/>
                </a:solidFill>
                <a:latin typeface="Arial" panose="020B0604020202020204" pitchFamily="34" charset="0"/>
                <a:cs typeface="Arial" panose="020B0604020202020204" pitchFamily="34" charset="0"/>
              </a:rPr>
              <a:t>Familiarising Supervisors with the new ‘Leadership Conversations in Postgraduate   Medical Training’ resource pack</a:t>
            </a:r>
          </a:p>
          <a:p>
            <a:pPr marL="411162" lvl="1" indent="0" algn="just">
              <a:buClrTx/>
              <a:buNone/>
            </a:pPr>
            <a:endParaRPr lang="en-GB" sz="2400" dirty="0">
              <a:solidFill>
                <a:schemeClr val="tx1"/>
              </a:solidFill>
              <a:latin typeface="Arial" panose="020B0604020202020204" pitchFamily="34" charset="0"/>
              <a:cs typeface="Arial" panose="020B0604020202020204" pitchFamily="34" charset="0"/>
            </a:endParaRPr>
          </a:p>
          <a:p>
            <a:pPr marL="109537" indent="0" algn="just">
              <a:buNone/>
              <a:defRPr/>
            </a:pPr>
            <a:endParaRPr lang="en-US" altLang="en-US" sz="2400" dirty="0">
              <a:latin typeface="+mj-lt"/>
              <a:ea typeface="ＭＳ Ｐゴシック" charset="-128"/>
            </a:endParaRPr>
          </a:p>
        </p:txBody>
      </p:sp>
      <p:sp>
        <p:nvSpPr>
          <p:cNvPr id="9" name="Title 20">
            <a:extLst>
              <a:ext uri="{FF2B5EF4-FFF2-40B4-BE49-F238E27FC236}">
                <a16:creationId xmlns:a16="http://schemas.microsoft.com/office/drawing/2014/main" id="{CC691EA3-DE36-492D-8DC9-501948A9DAD6}"/>
              </a:ext>
            </a:extLst>
          </p:cNvPr>
          <p:cNvSpPr txBox="1">
            <a:spLocks/>
          </p:cNvSpPr>
          <p:nvPr/>
        </p:nvSpPr>
        <p:spPr>
          <a:xfrm>
            <a:off x="467544" y="844916"/>
            <a:ext cx="8208911" cy="1507084"/>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500" b="0" i="0" kern="1200" baseline="0">
                <a:solidFill>
                  <a:srgbClr val="005EB8"/>
                </a:solidFill>
                <a:latin typeface="Arial"/>
                <a:ea typeface="+mj-ea"/>
                <a:cs typeface="Aria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0" i="0" u="none" strike="noStrike" kern="1200" cap="none" spc="0" normalizeH="0" baseline="0" noProof="0" dirty="0">
                <a:ln>
                  <a:noFill/>
                </a:ln>
                <a:solidFill>
                  <a:srgbClr val="005EB8"/>
                </a:solidFill>
                <a:effectLst/>
                <a:uLnTx/>
                <a:uFillTx/>
                <a:latin typeface="Arial"/>
                <a:ea typeface="+mj-ea"/>
                <a:cs typeface="Arial"/>
              </a:rPr>
              <a:t>Workshop Aims</a:t>
            </a:r>
          </a:p>
        </p:txBody>
      </p:sp>
    </p:spTree>
    <p:extLst>
      <p:ext uri="{BB962C8B-B14F-4D97-AF65-F5344CB8AC3E}">
        <p14:creationId xmlns:p14="http://schemas.microsoft.com/office/powerpoint/2010/main" val="3108981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E864F8-AE9D-8F42-9249-4C4BDDE90EDA}"/>
              </a:ext>
            </a:extLst>
          </p:cNvPr>
          <p:cNvSpPr>
            <a:spLocks noGrp="1"/>
          </p:cNvSpPr>
          <p:nvPr>
            <p:ph idx="1"/>
          </p:nvPr>
        </p:nvSpPr>
        <p:spPr>
          <a:xfrm>
            <a:off x="457200" y="2392728"/>
            <a:ext cx="8229600" cy="5112568"/>
          </a:xfrm>
        </p:spPr>
        <p:txBody>
          <a:bodyPr/>
          <a:lstStyle/>
          <a:p>
            <a:pPr marL="623887" indent="-514350">
              <a:buClrTx/>
              <a:buFont typeface="+mj-lt"/>
              <a:buAutoNum type="arabicPeriod"/>
            </a:pPr>
            <a:r>
              <a:rPr lang="en-US" sz="2000" dirty="0">
                <a:latin typeface="Arial" panose="020B0604020202020204" pitchFamily="34" charset="0"/>
                <a:cs typeface="Arial" panose="020B0604020202020204" pitchFamily="34" charset="0"/>
              </a:rPr>
              <a:t>Trainee completes leadership induction in ‘Getting Started’ on pages 7 and 8</a:t>
            </a:r>
          </a:p>
          <a:p>
            <a:pPr marL="623887" indent="-514350">
              <a:buClrTx/>
              <a:buFont typeface="+mj-lt"/>
              <a:buAutoNum type="arabicPeriod"/>
            </a:pPr>
            <a:r>
              <a:rPr lang="en-US" sz="2000" dirty="0">
                <a:latin typeface="Arial" panose="020B0604020202020204" pitchFamily="34" charset="0"/>
                <a:cs typeface="Arial" panose="020B0604020202020204" pitchFamily="34" charset="0"/>
              </a:rPr>
              <a:t>Trainee and Supervisor </a:t>
            </a:r>
            <a:r>
              <a:rPr lang="en-US" sz="2000" dirty="0" err="1">
                <a:latin typeface="Arial" panose="020B0604020202020204" pitchFamily="34" charset="0"/>
                <a:cs typeface="Arial" panose="020B0604020202020204" pitchFamily="34" charset="0"/>
              </a:rPr>
              <a:t>prioritise</a:t>
            </a:r>
            <a:r>
              <a:rPr lang="en-US" sz="2000" dirty="0">
                <a:latin typeface="Arial" panose="020B0604020202020204" pitchFamily="34" charset="0"/>
                <a:cs typeface="Arial" panose="020B0604020202020204" pitchFamily="34" charset="0"/>
              </a:rPr>
              <a:t> up to three leadership </a:t>
            </a:r>
            <a:r>
              <a:rPr lang="en-US" sz="2000" b="1" dirty="0">
                <a:latin typeface="Arial" panose="020B0604020202020204" pitchFamily="34" charset="0"/>
                <a:cs typeface="Arial" panose="020B0604020202020204" pitchFamily="34" charset="0"/>
              </a:rPr>
              <a:t>develop</a:t>
            </a:r>
            <a:r>
              <a:rPr lang="en-US" sz="2000" dirty="0">
                <a:latin typeface="Arial" panose="020B0604020202020204" pitchFamily="34" charset="0"/>
                <a:cs typeface="Arial" panose="020B0604020202020204" pitchFamily="34" charset="0"/>
              </a:rPr>
              <a:t>ment areas for the year</a:t>
            </a:r>
          </a:p>
          <a:p>
            <a:pPr marL="623887" indent="-514350">
              <a:buClrTx/>
              <a:buFont typeface="+mj-lt"/>
              <a:buAutoNum type="arabicPeriod"/>
            </a:pPr>
            <a:r>
              <a:rPr lang="en-US" sz="2000" dirty="0">
                <a:latin typeface="Arial" panose="020B0604020202020204" pitchFamily="34" charset="0"/>
                <a:cs typeface="Arial" panose="020B0604020202020204" pitchFamily="34" charset="0"/>
              </a:rPr>
              <a:t>Supervisor and trainee regularly review and r</a:t>
            </a:r>
            <a:r>
              <a:rPr lang="en-US" sz="2000" b="1" dirty="0">
                <a:latin typeface="Arial" panose="020B0604020202020204" pitchFamily="34" charset="0"/>
                <a:cs typeface="Arial" panose="020B0604020202020204" pitchFamily="34" charset="0"/>
              </a:rPr>
              <a:t>eflect</a:t>
            </a:r>
            <a:r>
              <a:rPr lang="en-US" sz="2000" dirty="0">
                <a:latin typeface="Arial" panose="020B0604020202020204" pitchFamily="34" charset="0"/>
                <a:cs typeface="Arial" panose="020B0604020202020204" pitchFamily="34" charset="0"/>
              </a:rPr>
              <a:t> on leadership learning, Trainee using Reflective Log </a:t>
            </a:r>
            <a:r>
              <a:rPr lang="en-US" sz="2000">
                <a:latin typeface="Arial" panose="020B0604020202020204" pitchFamily="34" charset="0"/>
                <a:cs typeface="Arial" panose="020B0604020202020204" pitchFamily="34" charset="0"/>
              </a:rPr>
              <a:t>(23) </a:t>
            </a:r>
            <a:r>
              <a:rPr lang="en-US" sz="2000" dirty="0">
                <a:latin typeface="Arial" panose="020B0604020202020204" pitchFamily="34" charset="0"/>
                <a:cs typeface="Arial" panose="020B0604020202020204" pitchFamily="34" charset="0"/>
              </a:rPr>
              <a:t>and Supervisor using Reflective Questions </a:t>
            </a:r>
            <a:r>
              <a:rPr lang="en-US" sz="2000">
                <a:latin typeface="Arial" panose="020B0604020202020204" pitchFamily="34" charset="0"/>
                <a:cs typeface="Arial" panose="020B0604020202020204" pitchFamily="34" charset="0"/>
              </a:rPr>
              <a:t>(22).</a:t>
            </a:r>
            <a:endParaRPr lang="en-US" sz="2000" dirty="0">
              <a:latin typeface="Arial" panose="020B0604020202020204" pitchFamily="34" charset="0"/>
              <a:cs typeface="Arial" panose="020B0604020202020204" pitchFamily="34" charset="0"/>
            </a:endParaRPr>
          </a:p>
          <a:p>
            <a:pPr marL="623887" indent="-514350">
              <a:buClrTx/>
              <a:buFont typeface="+mj-lt"/>
              <a:buAutoNum type="arabicPeriod"/>
            </a:pPr>
            <a:r>
              <a:rPr lang="en-US" sz="2000" dirty="0">
                <a:latin typeface="Arial" panose="020B0604020202020204" pitchFamily="34" charset="0"/>
                <a:cs typeface="Arial" panose="020B0604020202020204" pitchFamily="34" charset="0"/>
              </a:rPr>
              <a:t>At year end, Trainee can upload their Reflective Logs to their </a:t>
            </a:r>
            <a:r>
              <a:rPr lang="en-US" sz="2000" dirty="0" err="1">
                <a:latin typeface="Arial" panose="020B0604020202020204" pitchFamily="34" charset="0"/>
                <a:cs typeface="Arial" panose="020B0604020202020204" pitchFamily="34" charset="0"/>
              </a:rPr>
              <a:t>ePortfolio</a:t>
            </a:r>
            <a:r>
              <a:rPr lang="en-US" sz="2000" dirty="0">
                <a:latin typeface="Arial" panose="020B0604020202020204" pitchFamily="34" charset="0"/>
                <a:cs typeface="Arial" panose="020B0604020202020204" pitchFamily="34" charset="0"/>
              </a:rPr>
              <a:t> for review at ARCP</a:t>
            </a:r>
          </a:p>
          <a:p>
            <a:pPr marL="623887" indent="-514350">
              <a:buFont typeface="+mj-lt"/>
              <a:buAutoNum type="arabicPeriod"/>
            </a:pPr>
            <a:endParaRPr lang="en-US" dirty="0">
              <a:latin typeface="Arial" panose="020B0604020202020204" pitchFamily="34" charset="0"/>
              <a:cs typeface="Arial" panose="020B0604020202020204" pitchFamily="34" charset="0"/>
            </a:endParaRPr>
          </a:p>
          <a:p>
            <a:pPr marL="623887" indent="-514350">
              <a:buFont typeface="+mj-lt"/>
              <a:buAutoNum type="arabicPeriod"/>
            </a:pPr>
            <a:endParaRPr lang="en-US"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14D979D5-4999-4758-BDF8-9BED35392A6B}"/>
              </a:ext>
            </a:extLst>
          </p:cNvPr>
          <p:cNvSpPr>
            <a:spLocks noChangeArrowheads="1"/>
          </p:cNvSpPr>
          <p:nvPr/>
        </p:nvSpPr>
        <p:spPr bwMode="auto">
          <a:xfrm>
            <a:off x="545284" y="576846"/>
            <a:ext cx="765656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i="0" u="none" strike="noStrike" cap="none" normalizeH="0" baseline="0" dirty="0">
                <a:ln>
                  <a:noFill/>
                </a:ln>
                <a:solidFill>
                  <a:srgbClr val="0070C0"/>
                </a:solidFill>
                <a:effectLst/>
                <a:ea typeface="Calibri" panose="020F0502020204030204" pitchFamily="34" charset="0"/>
                <a:cs typeface="Arial" panose="020B0604020202020204" pitchFamily="34" charset="0"/>
              </a:rPr>
              <a:t>Steps in using the Leadership Conversations Guide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455259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ADF22D71-CF86-4AAC-B679-A6EB2F6FC298}"/>
              </a:ext>
            </a:extLst>
          </p:cNvPr>
          <p:cNvSpPr>
            <a:spLocks noChangeArrowheads="1"/>
          </p:cNvSpPr>
          <p:nvPr/>
        </p:nvSpPr>
        <p:spPr bwMode="auto">
          <a:xfrm>
            <a:off x="587228" y="1731640"/>
            <a:ext cx="80786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i="0" u="none" strike="noStrike" cap="none" normalizeH="0" baseline="0" dirty="0">
                <a:ln>
                  <a:noFill/>
                </a:ln>
                <a:solidFill>
                  <a:srgbClr val="0070C0"/>
                </a:solidFill>
                <a:effectLst/>
                <a:ea typeface="Calibri" panose="020F0502020204030204" pitchFamily="34" charset="0"/>
                <a:cs typeface="Arial" panose="020B0604020202020204" pitchFamily="34" charset="0"/>
              </a:rPr>
              <a:t>Developing skills in facilitating work-based learning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40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68268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6">
            <a:extLst>
              <a:ext uri="{FF2B5EF4-FFF2-40B4-BE49-F238E27FC236}">
                <a16:creationId xmlns:a16="http://schemas.microsoft.com/office/drawing/2014/main" id="{EE4B8B7F-CB1E-F648-8B2A-F49EBAD178EF}"/>
              </a:ext>
            </a:extLst>
          </p:cNvPr>
          <p:cNvSpPr>
            <a:spLocks noChangeArrowheads="1"/>
          </p:cNvSpPr>
          <p:nvPr/>
        </p:nvSpPr>
        <p:spPr bwMode="auto">
          <a:xfrm>
            <a:off x="607249" y="5756760"/>
            <a:ext cx="4219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dirty="0"/>
              <a:t>https://</a:t>
            </a:r>
            <a:r>
              <a:rPr lang="en-GB" altLang="en-US" dirty="0" err="1"/>
              <a:t>www.leadershipacademy.nhs.uk</a:t>
            </a:r>
            <a:r>
              <a:rPr lang="en-GB" altLang="en-US" dirty="0"/>
              <a:t>/</a:t>
            </a:r>
          </a:p>
        </p:txBody>
      </p:sp>
      <p:pic>
        <p:nvPicPr>
          <p:cNvPr id="3" name="Picture 2" descr="A close up of a logo&#10;&#10;Description automatically generated">
            <a:extLst>
              <a:ext uri="{FF2B5EF4-FFF2-40B4-BE49-F238E27FC236}">
                <a16:creationId xmlns:a16="http://schemas.microsoft.com/office/drawing/2014/main" id="{57768C96-B48A-443F-BD40-3FE481D69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008" y="2014079"/>
            <a:ext cx="3056577" cy="3348750"/>
          </a:xfrm>
          <a:prstGeom prst="rect">
            <a:avLst/>
          </a:prstGeom>
        </p:spPr>
      </p:pic>
      <p:sp>
        <p:nvSpPr>
          <p:cNvPr id="4" name="TextBox 3">
            <a:extLst>
              <a:ext uri="{FF2B5EF4-FFF2-40B4-BE49-F238E27FC236}">
                <a16:creationId xmlns:a16="http://schemas.microsoft.com/office/drawing/2014/main" id="{1EA3F0B3-B275-4112-BFF0-19C8BA91E63A}"/>
              </a:ext>
            </a:extLst>
          </p:cNvPr>
          <p:cNvSpPr txBox="1"/>
          <p:nvPr/>
        </p:nvSpPr>
        <p:spPr>
          <a:xfrm>
            <a:off x="607249" y="994417"/>
            <a:ext cx="7442889"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 Healthcare Leadership Model is made up of nine behavioural dimensions:</a:t>
            </a:r>
          </a:p>
        </p:txBody>
      </p:sp>
      <p:sp>
        <p:nvSpPr>
          <p:cNvPr id="5" name="TextBox 4">
            <a:extLst>
              <a:ext uri="{FF2B5EF4-FFF2-40B4-BE49-F238E27FC236}">
                <a16:creationId xmlns:a16="http://schemas.microsoft.com/office/drawing/2014/main" id="{03D6421F-90E3-4298-A8EF-8B9DC2AB7EC2}"/>
              </a:ext>
            </a:extLst>
          </p:cNvPr>
          <p:cNvSpPr txBox="1"/>
          <p:nvPr/>
        </p:nvSpPr>
        <p:spPr>
          <a:xfrm>
            <a:off x="739459" y="2257293"/>
            <a:ext cx="3589234" cy="2862322"/>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Inspiring shared purpose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Leading with care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Evaluating information</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Connecting our service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Sharing the vision</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Engaging the team</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Holding to account</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Developing capability</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Influencing for results</a:t>
            </a:r>
          </a:p>
        </p:txBody>
      </p:sp>
    </p:spTree>
    <p:extLst>
      <p:ext uri="{BB962C8B-B14F-4D97-AF65-F5344CB8AC3E}">
        <p14:creationId xmlns:p14="http://schemas.microsoft.com/office/powerpoint/2010/main" val="3234344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EBDF9ACC-58F1-F84D-9A75-110A744CB998}"/>
              </a:ext>
            </a:extLst>
          </p:cNvPr>
          <p:cNvSpPr>
            <a:spLocks noGrp="1"/>
          </p:cNvSpPr>
          <p:nvPr>
            <p:ph type="sldNum" sz="quarter" idx="12"/>
          </p:nvPr>
        </p:nvSpPr>
        <p:spPr/>
        <p:txBody>
          <a:bodyPr>
            <a:normAutofit/>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algn="l">
              <a:spcAft>
                <a:spcPts val="450"/>
              </a:spcAft>
              <a:defRPr/>
            </a:pPr>
            <a:r>
              <a:rPr lang="en-US" altLang="en-US" dirty="0" err="1"/>
              <a:t>Birdens</a:t>
            </a:r>
            <a:r>
              <a:rPr lang="en-US" altLang="en-US" dirty="0"/>
              <a:t> et al</a:t>
            </a:r>
          </a:p>
        </p:txBody>
      </p:sp>
      <p:graphicFrame>
        <p:nvGraphicFramePr>
          <p:cNvPr id="5" name="Rectangle 3">
            <a:extLst>
              <a:ext uri="{FF2B5EF4-FFF2-40B4-BE49-F238E27FC236}">
                <a16:creationId xmlns:a16="http://schemas.microsoft.com/office/drawing/2014/main" id="{9890C8BB-01A2-4C19-AFFF-D48B92AE3EA4}"/>
              </a:ext>
            </a:extLst>
          </p:cNvPr>
          <p:cNvGraphicFramePr/>
          <p:nvPr>
            <p:extLst>
              <p:ext uri="{D42A27DB-BD31-4B8C-83A1-F6EECF244321}">
                <p14:modId xmlns:p14="http://schemas.microsoft.com/office/powerpoint/2010/main" val="768882334"/>
              </p:ext>
            </p:extLst>
          </p:nvPr>
        </p:nvGraphicFramePr>
        <p:xfrm>
          <a:off x="718527" y="2076940"/>
          <a:ext cx="7488832" cy="4179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FA9779BB-DAAB-4950-903F-AAC929033F51}"/>
              </a:ext>
            </a:extLst>
          </p:cNvPr>
          <p:cNvSpPr/>
          <p:nvPr/>
        </p:nvSpPr>
        <p:spPr>
          <a:xfrm>
            <a:off x="385058" y="974185"/>
            <a:ext cx="8594917" cy="701731"/>
          </a:xfrm>
          <a:prstGeom prst="rect">
            <a:avLst/>
          </a:prstGeom>
        </p:spPr>
        <p:txBody>
          <a:bodyPr wrap="none">
            <a:spAutoFit/>
          </a:bodyPr>
          <a:lstStyle/>
          <a:p>
            <a:pPr lvl="0" defTabSz="914400">
              <a:lnSpc>
                <a:spcPct val="90000"/>
              </a:lnSpc>
              <a:spcBef>
                <a:spcPct val="0"/>
              </a:spcBef>
              <a:defRPr/>
            </a:pPr>
            <a:r>
              <a:rPr lang="en-US" sz="4400" dirty="0">
                <a:solidFill>
                  <a:srgbClr val="005EB8"/>
                </a:solidFill>
                <a:latin typeface="Arial"/>
                <a:cs typeface="Arial"/>
              </a:rPr>
              <a:t>A stance which sees Supervisors:</a:t>
            </a:r>
          </a:p>
        </p:txBody>
      </p:sp>
    </p:spTree>
    <p:extLst>
      <p:ext uri="{BB962C8B-B14F-4D97-AF65-F5344CB8AC3E}">
        <p14:creationId xmlns:p14="http://schemas.microsoft.com/office/powerpoint/2010/main" val="3090339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C3AC8E-9F83-E14D-B410-E09D0755C8E5}"/>
              </a:ext>
            </a:extLst>
          </p:cNvPr>
          <p:cNvSpPr>
            <a:spLocks noGrp="1"/>
          </p:cNvSpPr>
          <p:nvPr>
            <p:ph idx="1"/>
          </p:nvPr>
        </p:nvSpPr>
        <p:spPr>
          <a:xfrm>
            <a:off x="327153" y="1689154"/>
            <a:ext cx="8229600" cy="4919880"/>
          </a:xfrm>
        </p:spPr>
        <p:txBody>
          <a:bodyPr/>
          <a:lstStyle/>
          <a:p>
            <a:pPr marL="109537" indent="0" algn="just">
              <a:buNone/>
            </a:pPr>
            <a:r>
              <a:rPr lang="en-US" sz="2000" dirty="0">
                <a:latin typeface="Arial" panose="020B0604020202020204" pitchFamily="34" charset="0"/>
                <a:cs typeface="Arial" panose="020B0604020202020204" pitchFamily="34" charset="0"/>
              </a:rPr>
              <a:t>Working in pairs, please take it in turns to encourage each other to reflect on recent leadership learning, using a variant of the questions on page 25.  You have 10 minutes each:</a:t>
            </a:r>
          </a:p>
          <a:p>
            <a:pPr marL="109537" indent="0" algn="just">
              <a:buNone/>
            </a:pPr>
            <a:endParaRPr lang="en-US" sz="2000" dirty="0">
              <a:latin typeface="Arial" panose="020B0604020202020204" pitchFamily="34" charset="0"/>
              <a:cs typeface="Arial" panose="020B0604020202020204" pitchFamily="34" charset="0"/>
            </a:endParaRPr>
          </a:p>
          <a:p>
            <a:pPr marL="566737" indent="-457200" algn="just">
              <a:buClrTx/>
              <a:buFont typeface="+mj-lt"/>
              <a:buAutoNum type="arabicPeriod"/>
            </a:pPr>
            <a:r>
              <a:rPr lang="en-US" sz="2000" dirty="0">
                <a:latin typeface="Arial" panose="020B0604020202020204" pitchFamily="34" charset="0"/>
                <a:cs typeface="Arial" panose="020B0604020202020204" pitchFamily="34" charset="0"/>
              </a:rPr>
              <a:t>Which leadership </a:t>
            </a:r>
            <a:r>
              <a:rPr lang="en-US" sz="2000" b="1" dirty="0" err="1">
                <a:latin typeface="Arial" panose="020B0604020202020204" pitchFamily="34" charset="0"/>
                <a:cs typeface="Arial" panose="020B0604020202020204" pitchFamily="34" charset="0"/>
              </a:rPr>
              <a:t>behaviours</a:t>
            </a:r>
            <a:r>
              <a:rPr lang="en-US" sz="2000" dirty="0">
                <a:latin typeface="Arial" panose="020B0604020202020204" pitchFamily="34" charset="0"/>
                <a:cs typeface="Arial" panose="020B0604020202020204" pitchFamily="34" charset="0"/>
              </a:rPr>
              <a:t> have you demonstrated over the last week or even today?  What have you learned about leadership from doing so?</a:t>
            </a:r>
          </a:p>
          <a:p>
            <a:pPr marL="566737" indent="-457200" algn="just">
              <a:buClrTx/>
              <a:buFont typeface="+mj-lt"/>
              <a:buAutoNum type="arabicPeriod"/>
            </a:pPr>
            <a:r>
              <a:rPr lang="en-US" sz="2000" dirty="0">
                <a:latin typeface="Arial" panose="020B0604020202020204" pitchFamily="34" charset="0"/>
                <a:cs typeface="Arial" panose="020B0604020202020204" pitchFamily="34" charset="0"/>
              </a:rPr>
              <a:t>What have you learned from </a:t>
            </a:r>
            <a:r>
              <a:rPr lang="en-US" sz="2000" b="1" dirty="0">
                <a:latin typeface="Arial" panose="020B0604020202020204" pitchFamily="34" charset="0"/>
                <a:cs typeface="Arial" panose="020B0604020202020204" pitchFamily="34" charset="0"/>
              </a:rPr>
              <a:t>observing</a:t>
            </a:r>
            <a:r>
              <a:rPr lang="en-US" sz="2000" dirty="0">
                <a:latin typeface="Arial" panose="020B0604020202020204" pitchFamily="34" charset="0"/>
                <a:cs typeface="Arial" panose="020B0604020202020204" pitchFamily="34" charset="0"/>
              </a:rPr>
              <a:t> others’ leadership </a:t>
            </a:r>
            <a:r>
              <a:rPr lang="en-US" sz="2000" dirty="0" err="1">
                <a:latin typeface="Arial" panose="020B0604020202020204" pitchFamily="34" charset="0"/>
                <a:cs typeface="Arial" panose="020B0604020202020204" pitchFamily="34" charset="0"/>
              </a:rPr>
              <a:t>behaviours</a:t>
            </a:r>
            <a:r>
              <a:rPr lang="en-US" sz="2000" dirty="0">
                <a:latin typeface="Arial" panose="020B0604020202020204" pitchFamily="34" charset="0"/>
                <a:cs typeface="Arial" panose="020B0604020202020204" pitchFamily="34" charset="0"/>
              </a:rPr>
              <a:t>?</a:t>
            </a:r>
          </a:p>
          <a:p>
            <a:pPr marL="566737" indent="-457200" algn="just">
              <a:buClrTx/>
              <a:buFont typeface="+mj-lt"/>
              <a:buAutoNum type="arabicPeriod"/>
            </a:pPr>
            <a:r>
              <a:rPr lang="en-US" sz="2000" dirty="0">
                <a:latin typeface="Arial" panose="020B0604020202020204" pitchFamily="34" charset="0"/>
                <a:cs typeface="Arial" panose="020B0604020202020204" pitchFamily="34" charset="0"/>
              </a:rPr>
              <a:t>What recent </a:t>
            </a:r>
            <a:r>
              <a:rPr lang="en-US" sz="2000" b="1" dirty="0">
                <a:latin typeface="Arial" panose="020B0604020202020204" pitchFamily="34" charset="0"/>
                <a:cs typeface="Arial" panose="020B0604020202020204" pitchFamily="34" charset="0"/>
              </a:rPr>
              <a:t>feedback</a:t>
            </a:r>
            <a:r>
              <a:rPr lang="en-US" sz="2000" dirty="0">
                <a:latin typeface="Arial" panose="020B0604020202020204" pitchFamily="34" charset="0"/>
                <a:cs typeface="Arial" panose="020B0604020202020204" pitchFamily="34" charset="0"/>
              </a:rPr>
              <a:t> have you had and what does this tell you about your leadership strengths and areas for development?</a:t>
            </a:r>
            <a:endParaRPr lang="en-US" sz="2400" dirty="0">
              <a:latin typeface="Arial" panose="020B0604020202020204" pitchFamily="34" charset="0"/>
              <a:cs typeface="Arial" panose="020B0604020202020204" pitchFamily="34" charset="0"/>
            </a:endParaRPr>
          </a:p>
          <a:p>
            <a:pPr marL="109537" indent="0">
              <a:buNone/>
            </a:pPr>
            <a:endParaRPr lang="en-US"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4F14223-EB4B-415A-8A06-21397208F84F}"/>
              </a:ext>
            </a:extLst>
          </p:cNvPr>
          <p:cNvSpPr/>
          <p:nvPr/>
        </p:nvSpPr>
        <p:spPr>
          <a:xfrm>
            <a:off x="486544" y="719905"/>
            <a:ext cx="3384260" cy="701731"/>
          </a:xfrm>
          <a:prstGeom prst="rect">
            <a:avLst/>
          </a:prstGeom>
        </p:spPr>
        <p:txBody>
          <a:bodyPr wrap="none">
            <a:spAutoFit/>
          </a:bodyPr>
          <a:lstStyle/>
          <a:p>
            <a:pPr lvl="0" defTabSz="914400">
              <a:lnSpc>
                <a:spcPct val="90000"/>
              </a:lnSpc>
              <a:spcBef>
                <a:spcPct val="0"/>
              </a:spcBef>
              <a:defRPr/>
            </a:pPr>
            <a:r>
              <a:rPr lang="en-US" sz="4400" dirty="0">
                <a:solidFill>
                  <a:srgbClr val="005EB8"/>
                </a:solidFill>
                <a:latin typeface="Arial"/>
                <a:cs typeface="Arial"/>
              </a:rPr>
              <a:t>(I) Reflecting</a:t>
            </a:r>
          </a:p>
        </p:txBody>
      </p:sp>
    </p:spTree>
    <p:extLst>
      <p:ext uri="{BB962C8B-B14F-4D97-AF65-F5344CB8AC3E}">
        <p14:creationId xmlns:p14="http://schemas.microsoft.com/office/powerpoint/2010/main" val="3805647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EBDF9ACC-58F1-F84D-9A75-110A744CB998}"/>
              </a:ext>
            </a:extLst>
          </p:cNvPr>
          <p:cNvSpPr>
            <a:spLocks noGrp="1"/>
          </p:cNvSpPr>
          <p:nvPr>
            <p:ph type="sldNum" sz="quarter" idx="12"/>
          </p:nvPr>
        </p:nvSpPr>
        <p:spPr/>
        <p:txBody>
          <a:bodyPr>
            <a:normAutofit/>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algn="l">
              <a:spcAft>
                <a:spcPts val="450"/>
              </a:spcAft>
              <a:defRPr/>
            </a:pPr>
            <a:r>
              <a:rPr lang="en-US" altLang="en-US" dirty="0" err="1"/>
              <a:t>Birdens</a:t>
            </a:r>
            <a:r>
              <a:rPr lang="en-US" altLang="en-US" dirty="0"/>
              <a:t> et al</a:t>
            </a:r>
          </a:p>
        </p:txBody>
      </p:sp>
      <p:graphicFrame>
        <p:nvGraphicFramePr>
          <p:cNvPr id="5" name="Rectangle 3">
            <a:extLst>
              <a:ext uri="{FF2B5EF4-FFF2-40B4-BE49-F238E27FC236}">
                <a16:creationId xmlns:a16="http://schemas.microsoft.com/office/drawing/2014/main" id="{9890C8BB-01A2-4C19-AFFF-D48B92AE3EA4}"/>
              </a:ext>
            </a:extLst>
          </p:cNvPr>
          <p:cNvGraphicFramePr/>
          <p:nvPr>
            <p:extLst>
              <p:ext uri="{D42A27DB-BD31-4B8C-83A1-F6EECF244321}">
                <p14:modId xmlns:p14="http://schemas.microsoft.com/office/powerpoint/2010/main" val="2938139085"/>
              </p:ext>
            </p:extLst>
          </p:nvPr>
        </p:nvGraphicFramePr>
        <p:xfrm>
          <a:off x="718527" y="2076940"/>
          <a:ext cx="7488832" cy="4179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FA9779BB-DAAB-4950-903F-AAC929033F51}"/>
              </a:ext>
            </a:extLst>
          </p:cNvPr>
          <p:cNvSpPr/>
          <p:nvPr/>
        </p:nvSpPr>
        <p:spPr>
          <a:xfrm>
            <a:off x="385058" y="974185"/>
            <a:ext cx="8594917" cy="701731"/>
          </a:xfrm>
          <a:prstGeom prst="rect">
            <a:avLst/>
          </a:prstGeom>
        </p:spPr>
        <p:txBody>
          <a:bodyPr wrap="none">
            <a:spAutoFit/>
          </a:bodyPr>
          <a:lstStyle/>
          <a:p>
            <a:pPr lvl="0" defTabSz="914400">
              <a:lnSpc>
                <a:spcPct val="90000"/>
              </a:lnSpc>
              <a:spcBef>
                <a:spcPct val="0"/>
              </a:spcBef>
              <a:defRPr/>
            </a:pPr>
            <a:r>
              <a:rPr lang="en-US" sz="4400" dirty="0">
                <a:solidFill>
                  <a:srgbClr val="005EB8"/>
                </a:solidFill>
                <a:latin typeface="Arial"/>
                <a:cs typeface="Arial"/>
              </a:rPr>
              <a:t>A stance which sees Supervisors:</a:t>
            </a:r>
          </a:p>
        </p:txBody>
      </p:sp>
    </p:spTree>
    <p:extLst>
      <p:ext uri="{BB962C8B-B14F-4D97-AF65-F5344CB8AC3E}">
        <p14:creationId xmlns:p14="http://schemas.microsoft.com/office/powerpoint/2010/main" val="351250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C3AC8E-9F83-E14D-B410-E09D0755C8E5}"/>
              </a:ext>
            </a:extLst>
          </p:cNvPr>
          <p:cNvSpPr>
            <a:spLocks noGrp="1"/>
          </p:cNvSpPr>
          <p:nvPr>
            <p:ph idx="1"/>
          </p:nvPr>
        </p:nvSpPr>
        <p:spPr>
          <a:xfrm>
            <a:off x="457200" y="1745432"/>
            <a:ext cx="8229600" cy="5112568"/>
          </a:xfrm>
        </p:spPr>
        <p:txBody>
          <a:bodyPr/>
          <a:lstStyle/>
          <a:p>
            <a:pPr marL="109537" indent="0" algn="just">
              <a:buNone/>
            </a:pPr>
            <a:r>
              <a:rPr lang="en-US" sz="2000" dirty="0">
                <a:latin typeface="Arial" panose="020B0604020202020204" pitchFamily="34" charset="0"/>
                <a:cs typeface="Arial" panose="020B0604020202020204" pitchFamily="34" charset="0"/>
              </a:rPr>
              <a:t>Reforming into groups of three, please identify A,B and C and then take it in turns to speak/listen/observe.  You have 15 minutes each:</a:t>
            </a:r>
          </a:p>
          <a:p>
            <a:pPr marL="109537" indent="0" algn="just">
              <a:buNone/>
            </a:pPr>
            <a:endParaRPr lang="en-US" sz="1100" dirty="0">
              <a:latin typeface="Arial" panose="020B0604020202020204" pitchFamily="34" charset="0"/>
              <a:cs typeface="Arial" panose="020B0604020202020204" pitchFamily="34" charset="0"/>
            </a:endParaRPr>
          </a:p>
          <a:p>
            <a:pPr algn="just">
              <a:buClrTx/>
              <a:buFont typeface="Arial" panose="020B0604020202020204" pitchFamily="34" charset="0"/>
              <a:buChar char="•"/>
            </a:pPr>
            <a:r>
              <a:rPr lang="en-US" sz="2000"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speaker</a:t>
            </a:r>
            <a:r>
              <a:rPr lang="en-US" sz="2000" dirty="0">
                <a:latin typeface="Arial" panose="020B0604020202020204" pitchFamily="34" charset="0"/>
                <a:cs typeface="Arial" panose="020B0604020202020204" pitchFamily="34" charset="0"/>
              </a:rPr>
              <a:t> identifying a leadership behavior that they want to develop and demonstrate </a:t>
            </a:r>
            <a:r>
              <a:rPr lang="en-US" sz="2000" i="1" dirty="0">
                <a:latin typeface="Arial" panose="020B0604020202020204" pitchFamily="34" charset="0"/>
                <a:cs typeface="Arial" panose="020B0604020202020204" pitchFamily="34" charset="0"/>
              </a:rPr>
              <a:t>specifically to enable them to facilitate trainees’ everyday leadership learning </a:t>
            </a:r>
            <a:r>
              <a:rPr lang="en-US" sz="2000" dirty="0">
                <a:latin typeface="Arial" panose="020B0604020202020204" pitchFamily="34" charset="0"/>
                <a:cs typeface="Arial" panose="020B0604020202020204" pitchFamily="34" charset="0"/>
              </a:rPr>
              <a:t>- explaining why this matters to them and how they plan to develop and demonstrate it.</a:t>
            </a:r>
          </a:p>
          <a:p>
            <a:pPr algn="just">
              <a:buClrTx/>
              <a:buFont typeface="Arial" panose="020B0604020202020204" pitchFamily="34" charset="0"/>
              <a:buChar char="•"/>
            </a:pPr>
            <a:r>
              <a:rPr lang="en-US" sz="2000"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listener</a:t>
            </a:r>
            <a:r>
              <a:rPr lang="en-US" sz="2000" dirty="0">
                <a:latin typeface="Arial" panose="020B0604020202020204" pitchFamily="34" charset="0"/>
                <a:cs typeface="Arial" panose="020B0604020202020204" pitchFamily="34" charset="0"/>
              </a:rPr>
              <a:t> NOT giving advice but summarizing, asking clarifying questions and offering timely feedback and suggestions to support the speaker in developing a plan</a:t>
            </a:r>
          </a:p>
          <a:p>
            <a:pPr algn="just">
              <a:buClrTx/>
              <a:buFont typeface="Arial" panose="020B0604020202020204" pitchFamily="34" charset="0"/>
              <a:buChar char="•"/>
            </a:pPr>
            <a:r>
              <a:rPr lang="en-US" sz="2000"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observer</a:t>
            </a:r>
            <a:r>
              <a:rPr lang="en-US" sz="2000" dirty="0">
                <a:latin typeface="Arial" panose="020B0604020202020204" pitchFamily="34" charset="0"/>
                <a:cs typeface="Arial" panose="020B0604020202020204" pitchFamily="34" charset="0"/>
              </a:rPr>
              <a:t> offering feedback to the listener on what they did and how they impacted the speakers’ clarity and commitment.</a:t>
            </a:r>
          </a:p>
          <a:p>
            <a:endParaRPr lang="en-US" sz="2400" dirty="0">
              <a:latin typeface="Arial" panose="020B0604020202020204" pitchFamily="34" charset="0"/>
              <a:cs typeface="Arial" panose="020B0604020202020204" pitchFamily="34" charset="0"/>
            </a:endParaRPr>
          </a:p>
          <a:p>
            <a:pPr marL="109537" indent="0">
              <a:buNone/>
            </a:pPr>
            <a:endParaRPr lang="en-US"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F52A53E-E050-491F-A589-47BF6524ABDF}"/>
              </a:ext>
            </a:extLst>
          </p:cNvPr>
          <p:cNvSpPr/>
          <p:nvPr/>
        </p:nvSpPr>
        <p:spPr>
          <a:xfrm>
            <a:off x="457200" y="833287"/>
            <a:ext cx="3855543" cy="701731"/>
          </a:xfrm>
          <a:prstGeom prst="rect">
            <a:avLst/>
          </a:prstGeom>
        </p:spPr>
        <p:txBody>
          <a:bodyPr wrap="none">
            <a:spAutoFit/>
          </a:bodyPr>
          <a:lstStyle/>
          <a:p>
            <a:pPr lvl="0" defTabSz="914400">
              <a:lnSpc>
                <a:spcPct val="90000"/>
              </a:lnSpc>
              <a:spcBef>
                <a:spcPct val="0"/>
              </a:spcBef>
              <a:defRPr/>
            </a:pPr>
            <a:r>
              <a:rPr lang="en-US" sz="4400" dirty="0">
                <a:solidFill>
                  <a:srgbClr val="005EB8"/>
                </a:solidFill>
                <a:latin typeface="Arial"/>
                <a:cs typeface="Arial"/>
              </a:rPr>
              <a:t>(II) Developing</a:t>
            </a:r>
          </a:p>
        </p:txBody>
      </p:sp>
    </p:spTree>
    <p:extLst>
      <p:ext uri="{BB962C8B-B14F-4D97-AF65-F5344CB8AC3E}">
        <p14:creationId xmlns:p14="http://schemas.microsoft.com/office/powerpoint/2010/main" val="757680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B597BC-6ADF-1143-8228-943CB5A1E14F}"/>
              </a:ext>
            </a:extLst>
          </p:cNvPr>
          <p:cNvSpPr>
            <a:spLocks noGrp="1"/>
          </p:cNvSpPr>
          <p:nvPr>
            <p:ph idx="1"/>
          </p:nvPr>
        </p:nvSpPr>
        <p:spPr>
          <a:xfrm>
            <a:off x="273478" y="2225852"/>
            <a:ext cx="8597044" cy="4324350"/>
          </a:xfrm>
        </p:spPr>
        <p:txBody>
          <a:bodyPr/>
          <a:lstStyle/>
          <a:p>
            <a:pPr marL="109537" indent="0">
              <a:buClrTx/>
              <a:buNone/>
            </a:pPr>
            <a:endParaRPr lang="en-US" sz="2000" dirty="0">
              <a:latin typeface="Arial" panose="020B0604020202020204" pitchFamily="34" charset="0"/>
              <a:cs typeface="Arial" panose="020B0604020202020204" pitchFamily="34" charset="0"/>
            </a:endParaRPr>
          </a:p>
          <a:p>
            <a:pPr marL="623887" indent="-514350">
              <a:buClrTx/>
              <a:buFont typeface="+mj-lt"/>
              <a:buAutoNum type="arabicPeriod"/>
            </a:pPr>
            <a:r>
              <a:rPr lang="en-US" sz="2000" dirty="0">
                <a:latin typeface="Arial" panose="020B0604020202020204" pitchFamily="34" charset="0"/>
                <a:cs typeface="Arial" panose="020B0604020202020204" pitchFamily="34" charset="0"/>
              </a:rPr>
              <a:t>How well are you developing the leadership </a:t>
            </a:r>
            <a:r>
              <a:rPr lang="en-US" sz="2000" dirty="0" err="1">
                <a:latin typeface="Arial" panose="020B0604020202020204" pitchFamily="34" charset="0"/>
                <a:cs typeface="Arial" panose="020B0604020202020204" pitchFamily="34" charset="0"/>
              </a:rPr>
              <a:t>behaviours</a:t>
            </a:r>
            <a:r>
              <a:rPr lang="en-US" sz="2000" dirty="0">
                <a:latin typeface="Arial" panose="020B0604020202020204" pitchFamily="34" charset="0"/>
                <a:cs typeface="Arial" panose="020B0604020202020204" pitchFamily="34" charset="0"/>
              </a:rPr>
              <a:t> you want to develop?  </a:t>
            </a:r>
          </a:p>
          <a:p>
            <a:pPr marL="623887" indent="-514350">
              <a:buClrTx/>
              <a:buFont typeface="+mj-lt"/>
              <a:buAutoNum type="arabicPeriod"/>
            </a:pPr>
            <a:r>
              <a:rPr lang="en-US" sz="2000" dirty="0">
                <a:latin typeface="Arial" panose="020B0604020202020204" pitchFamily="34" charset="0"/>
                <a:cs typeface="Arial" panose="020B0604020202020204" pitchFamily="34" charset="0"/>
              </a:rPr>
              <a:t>How do you know?  </a:t>
            </a:r>
          </a:p>
          <a:p>
            <a:pPr marL="623887" indent="-514350">
              <a:buClrTx/>
              <a:buFont typeface="+mj-lt"/>
              <a:buAutoNum type="arabicPeriod"/>
            </a:pPr>
            <a:r>
              <a:rPr lang="en-US" sz="2000" dirty="0">
                <a:latin typeface="Arial" panose="020B0604020202020204" pitchFamily="34" charset="0"/>
                <a:cs typeface="Arial" panose="020B0604020202020204" pitchFamily="34" charset="0"/>
              </a:rPr>
              <a:t>What will you do next to strengthen these </a:t>
            </a:r>
            <a:r>
              <a:rPr lang="en-US" sz="2000" dirty="0" err="1">
                <a:latin typeface="Arial" panose="020B0604020202020204" pitchFamily="34" charset="0"/>
                <a:cs typeface="Arial" panose="020B0604020202020204" pitchFamily="34" charset="0"/>
              </a:rPr>
              <a:t>behaviours</a:t>
            </a:r>
            <a:r>
              <a:rPr lang="en-US" sz="2000" dirty="0">
                <a:latin typeface="Arial" panose="020B0604020202020204" pitchFamily="34" charset="0"/>
                <a:cs typeface="Arial" panose="020B0604020202020204" pitchFamily="34" charset="0"/>
              </a:rPr>
              <a:t> still further?</a:t>
            </a:r>
          </a:p>
          <a:p>
            <a:pPr marL="623887" indent="-514350">
              <a:buFont typeface="+mj-lt"/>
              <a:buAutoNum type="arabicPeriod"/>
            </a:pPr>
            <a:endParaRPr lang="en-US"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087D980-2C45-4F4C-83EC-05364D0A36CC}"/>
              </a:ext>
            </a:extLst>
          </p:cNvPr>
          <p:cNvSpPr/>
          <p:nvPr/>
        </p:nvSpPr>
        <p:spPr>
          <a:xfrm>
            <a:off x="440422" y="1135291"/>
            <a:ext cx="4578497" cy="701731"/>
          </a:xfrm>
          <a:prstGeom prst="rect">
            <a:avLst/>
          </a:prstGeom>
        </p:spPr>
        <p:txBody>
          <a:bodyPr wrap="none">
            <a:spAutoFit/>
          </a:bodyPr>
          <a:lstStyle/>
          <a:p>
            <a:pPr lvl="0" defTabSz="914400">
              <a:lnSpc>
                <a:spcPct val="90000"/>
              </a:lnSpc>
              <a:spcBef>
                <a:spcPct val="0"/>
              </a:spcBef>
              <a:defRPr/>
            </a:pPr>
            <a:r>
              <a:rPr lang="en-US" sz="4400" dirty="0">
                <a:solidFill>
                  <a:srgbClr val="005EB8"/>
                </a:solidFill>
                <a:latin typeface="Arial"/>
                <a:cs typeface="Arial"/>
              </a:rPr>
              <a:t>Maintaining focus</a:t>
            </a:r>
          </a:p>
        </p:txBody>
      </p:sp>
    </p:spTree>
    <p:extLst>
      <p:ext uri="{BB962C8B-B14F-4D97-AF65-F5344CB8AC3E}">
        <p14:creationId xmlns:p14="http://schemas.microsoft.com/office/powerpoint/2010/main" val="396561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384FE2-A551-6545-AAF9-44CA1354DB48}"/>
              </a:ext>
            </a:extLst>
          </p:cNvPr>
          <p:cNvSpPr>
            <a:spLocks noGrp="1"/>
          </p:cNvSpPr>
          <p:nvPr>
            <p:ph idx="1"/>
          </p:nvPr>
        </p:nvSpPr>
        <p:spPr>
          <a:xfrm>
            <a:off x="457200" y="1912865"/>
            <a:ext cx="8229600" cy="4324350"/>
          </a:xfrm>
        </p:spPr>
        <p:txBody>
          <a:bodyPr/>
          <a:lstStyle/>
          <a:p>
            <a:pPr marL="0" indent="0">
              <a:buClrTx/>
              <a:buNone/>
            </a:pPr>
            <a:r>
              <a:rPr lang="en-US" dirty="0">
                <a:latin typeface="Arial" panose="020B0604020202020204" pitchFamily="34" charset="0"/>
                <a:cs typeface="Arial" panose="020B0604020202020204" pitchFamily="34" charset="0"/>
              </a:rPr>
              <a:t>First thoughts on how you plan to integrate leadership development conversations into your work with doctors in training</a:t>
            </a:r>
          </a:p>
          <a:p>
            <a:pPr marL="109537" indent="0">
              <a:buNone/>
            </a:pP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6B46B62-E06F-4D52-AA47-A50E7DB08E47}"/>
              </a:ext>
            </a:extLst>
          </p:cNvPr>
          <p:cNvSpPr/>
          <p:nvPr/>
        </p:nvSpPr>
        <p:spPr>
          <a:xfrm>
            <a:off x="532701" y="772875"/>
            <a:ext cx="2852063" cy="701731"/>
          </a:xfrm>
          <a:prstGeom prst="rect">
            <a:avLst/>
          </a:prstGeom>
        </p:spPr>
        <p:txBody>
          <a:bodyPr wrap="none">
            <a:spAutoFit/>
          </a:bodyPr>
          <a:lstStyle/>
          <a:p>
            <a:pPr lvl="0" defTabSz="914400">
              <a:lnSpc>
                <a:spcPct val="90000"/>
              </a:lnSpc>
              <a:spcBef>
                <a:spcPct val="0"/>
              </a:spcBef>
              <a:defRPr/>
            </a:pPr>
            <a:r>
              <a:rPr lang="en-US" sz="4400" dirty="0">
                <a:solidFill>
                  <a:srgbClr val="005EB8"/>
                </a:solidFill>
                <a:latin typeface="Arial"/>
                <a:cs typeface="Arial"/>
              </a:rPr>
              <a:t>Next steps</a:t>
            </a:r>
          </a:p>
        </p:txBody>
      </p:sp>
    </p:spTree>
    <p:extLst>
      <p:ext uri="{BB962C8B-B14F-4D97-AF65-F5344CB8AC3E}">
        <p14:creationId xmlns:p14="http://schemas.microsoft.com/office/powerpoint/2010/main" val="100748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F8F326-D8F4-DD4B-85EF-7B8521D0DD97}"/>
              </a:ext>
            </a:extLst>
          </p:cNvPr>
          <p:cNvSpPr>
            <a:spLocks noGrp="1"/>
          </p:cNvSpPr>
          <p:nvPr>
            <p:ph idx="1"/>
          </p:nvPr>
        </p:nvSpPr>
        <p:spPr>
          <a:xfrm>
            <a:off x="444583" y="3140968"/>
            <a:ext cx="8579296" cy="4324350"/>
          </a:xfrm>
        </p:spPr>
        <p:txBody>
          <a:bodyPr/>
          <a:lstStyle/>
          <a:p>
            <a:pPr marL="623887" indent="-514350">
              <a:buClrTx/>
              <a:buFont typeface="+mj-lt"/>
              <a:buAutoNum type="arabicPeriod"/>
            </a:pPr>
            <a:r>
              <a:rPr lang="en-US" dirty="0">
                <a:latin typeface="Arial" panose="020B0604020202020204" pitchFamily="34" charset="0"/>
                <a:cs typeface="Arial" panose="020B0604020202020204" pitchFamily="34" charset="0"/>
              </a:rPr>
              <a:t>Quick round of introductions (name, role, </a:t>
            </a:r>
            <a:r>
              <a:rPr lang="en-US" dirty="0" err="1">
                <a:latin typeface="Arial" panose="020B0604020202020204" pitchFamily="34" charset="0"/>
                <a:cs typeface="Arial" panose="020B0604020202020204" pitchFamily="34" charset="0"/>
              </a:rPr>
              <a:t>organisation</a:t>
            </a:r>
            <a:r>
              <a:rPr lang="en-US" dirty="0">
                <a:latin typeface="Arial" panose="020B0604020202020204" pitchFamily="34" charset="0"/>
                <a:cs typeface="Arial" panose="020B0604020202020204" pitchFamily="34" charset="0"/>
              </a:rPr>
              <a:t>)</a:t>
            </a:r>
          </a:p>
          <a:p>
            <a:pPr marL="623887" indent="-514350">
              <a:buClrTx/>
              <a:buFont typeface="+mj-lt"/>
              <a:buAutoNum type="arabicPeriod"/>
            </a:pPr>
            <a:r>
              <a:rPr lang="en-US" dirty="0">
                <a:latin typeface="Arial" panose="020B0604020202020204" pitchFamily="34" charset="0"/>
                <a:cs typeface="Arial" panose="020B0604020202020204" pitchFamily="34" charset="0"/>
              </a:rPr>
              <a:t>Two x four minute conversations in pairs,            discussing </a:t>
            </a:r>
            <a:r>
              <a:rPr lang="en-US" i="1" dirty="0">
                <a:latin typeface="Arial" panose="020B0604020202020204" pitchFamily="34" charset="0"/>
                <a:cs typeface="Arial" panose="020B0604020202020204" pitchFamily="34" charset="0"/>
              </a:rPr>
              <a:t>how you describe leadership and its importance to junior doctors</a:t>
            </a:r>
            <a:r>
              <a:rPr lang="en-US" dirty="0">
                <a:latin typeface="Arial" panose="020B0604020202020204" pitchFamily="34" charset="0"/>
                <a:cs typeface="Arial" panose="020B0604020202020204" pitchFamily="34" charset="0"/>
              </a:rPr>
              <a:t>.</a:t>
            </a:r>
          </a:p>
        </p:txBody>
      </p:sp>
      <p:sp>
        <p:nvSpPr>
          <p:cNvPr id="5" name="Title 20">
            <a:extLst>
              <a:ext uri="{FF2B5EF4-FFF2-40B4-BE49-F238E27FC236}">
                <a16:creationId xmlns:a16="http://schemas.microsoft.com/office/drawing/2014/main" id="{30AF2F79-5986-42A5-B4C2-D1FE9CBE6FF5}"/>
              </a:ext>
            </a:extLst>
          </p:cNvPr>
          <p:cNvSpPr txBox="1">
            <a:spLocks/>
          </p:cNvSpPr>
          <p:nvPr/>
        </p:nvSpPr>
        <p:spPr>
          <a:xfrm>
            <a:off x="490506" y="1340768"/>
            <a:ext cx="8208911" cy="1507084"/>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500" b="0" i="0" kern="1200" baseline="0">
                <a:solidFill>
                  <a:srgbClr val="005EB8"/>
                </a:solidFill>
                <a:latin typeface="Arial"/>
                <a:ea typeface="+mj-ea"/>
                <a:cs typeface="Aria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Introduction and our foundations</a:t>
            </a:r>
            <a:endParaRPr kumimoji="0" lang="en-US" sz="4500" b="0" i="0" u="none" strike="noStrike" kern="1200" cap="none" spc="0" normalizeH="0" baseline="0" noProof="0" dirty="0">
              <a:ln>
                <a:noFill/>
              </a:ln>
              <a:solidFill>
                <a:srgbClr val="005EB8"/>
              </a:solidFill>
              <a:effectLst/>
              <a:uLnTx/>
              <a:uFillTx/>
              <a:latin typeface="Arial"/>
              <a:ea typeface="+mj-ea"/>
              <a:cs typeface="Arial"/>
            </a:endParaRPr>
          </a:p>
        </p:txBody>
      </p:sp>
    </p:spTree>
    <p:extLst>
      <p:ext uri="{BB962C8B-B14F-4D97-AF65-F5344CB8AC3E}">
        <p14:creationId xmlns:p14="http://schemas.microsoft.com/office/powerpoint/2010/main" val="173384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id="{01DDAB72-6C14-4681-AFB3-F001106E6D6A}"/>
              </a:ext>
            </a:extLst>
          </p:cNvPr>
          <p:cNvSpPr txBox="1">
            <a:spLocks/>
          </p:cNvSpPr>
          <p:nvPr/>
        </p:nvSpPr>
        <p:spPr>
          <a:xfrm>
            <a:off x="467544" y="1574973"/>
            <a:ext cx="8208911" cy="1507084"/>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500" b="0" i="0" kern="1200" baseline="0">
                <a:solidFill>
                  <a:srgbClr val="005EB8"/>
                </a:solidFill>
                <a:latin typeface="Arial"/>
                <a:ea typeface="+mj-ea"/>
                <a:cs typeface="Aria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Our approach to Postgraduate Leadership Development</a:t>
            </a:r>
            <a:endParaRPr kumimoji="0" lang="en-US" sz="4500" b="0" i="0" u="none" strike="noStrike" kern="1200" cap="none" spc="0" normalizeH="0" baseline="0" noProof="0" dirty="0">
              <a:ln>
                <a:noFill/>
              </a:ln>
              <a:solidFill>
                <a:srgbClr val="005EB8"/>
              </a:solidFill>
              <a:effectLst/>
              <a:uLnTx/>
              <a:uFillTx/>
              <a:latin typeface="Arial"/>
              <a:ea typeface="+mj-ea"/>
              <a:cs typeface="Arial"/>
            </a:endParaRPr>
          </a:p>
        </p:txBody>
      </p:sp>
    </p:spTree>
    <p:extLst>
      <p:ext uri="{BB962C8B-B14F-4D97-AF65-F5344CB8AC3E}">
        <p14:creationId xmlns:p14="http://schemas.microsoft.com/office/powerpoint/2010/main" val="3183910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61A7B05-81A5-E945-BC7A-DDFCD932FCA4}"/>
              </a:ext>
            </a:extLst>
          </p:cNvPr>
          <p:cNvSpPr>
            <a:spLocks noGrp="1"/>
          </p:cNvSpPr>
          <p:nvPr>
            <p:ph type="title"/>
          </p:nvPr>
        </p:nvSpPr>
        <p:spPr>
          <a:xfrm>
            <a:off x="420688" y="2492375"/>
            <a:ext cx="7967662" cy="777875"/>
          </a:xfrm>
        </p:spPr>
        <p:txBody>
          <a:bodyPr>
            <a:normAutofit fontScale="90000"/>
          </a:bodyPr>
          <a:lstStyle/>
          <a:p>
            <a:pPr>
              <a:defRPr/>
            </a:pPr>
            <a:r>
              <a:rPr dirty="0">
                <a:latin typeface="Arial" panose="020B0604020202020204" pitchFamily="34" charset="0"/>
                <a:cs typeface="Arial" panose="020B0604020202020204" pitchFamily="34" charset="0"/>
              </a:rPr>
              <a:t>Clinical Leadership: Barriers &amp; Enablers – FMLM review</a:t>
            </a:r>
          </a:p>
        </p:txBody>
      </p:sp>
      <p:sp>
        <p:nvSpPr>
          <p:cNvPr id="27650" name="Text Placeholder 8">
            <a:extLst>
              <a:ext uri="{FF2B5EF4-FFF2-40B4-BE49-F238E27FC236}">
                <a16:creationId xmlns:a16="http://schemas.microsoft.com/office/drawing/2014/main" id="{C6B3355B-20DE-4F45-9365-42A54AE133D7}"/>
              </a:ext>
            </a:extLst>
          </p:cNvPr>
          <p:cNvSpPr>
            <a:spLocks noGrp="1"/>
          </p:cNvSpPr>
          <p:nvPr>
            <p:ph type="body" sz="quarter" idx="10"/>
          </p:nvPr>
        </p:nvSpPr>
        <p:spPr>
          <a:xfrm>
            <a:off x="420688" y="6219825"/>
            <a:ext cx="2374900" cy="522288"/>
          </a:xfrm>
        </p:spPr>
        <p:txBody>
          <a:bodyPr/>
          <a:lstStyle/>
          <a:p>
            <a:r>
              <a:rPr lang="en-GB" altLang="en-US">
                <a:ea typeface="ＭＳ Ｐゴシック" panose="020B0600070205080204" pitchFamily="34" charset="-128"/>
              </a:rPr>
              <a:t>20 November 2017</a:t>
            </a:r>
          </a:p>
        </p:txBody>
      </p:sp>
    </p:spTree>
    <p:extLst>
      <p:ext uri="{BB962C8B-B14F-4D97-AF65-F5344CB8AC3E}">
        <p14:creationId xmlns:p14="http://schemas.microsoft.com/office/powerpoint/2010/main" val="3952994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5DF598-3200-4C05-99D6-AD736E451EB5}"/>
              </a:ext>
            </a:extLst>
          </p:cNvPr>
          <p:cNvSpPr txBox="1"/>
          <p:nvPr/>
        </p:nvSpPr>
        <p:spPr>
          <a:xfrm>
            <a:off x="5940152" y="3284984"/>
            <a:ext cx="936104" cy="1477328"/>
          </a:xfrm>
          <a:prstGeom prst="rect">
            <a:avLst/>
          </a:prstGeom>
          <a:noFill/>
        </p:spPr>
        <p:txBody>
          <a:bodyPr wrap="square" rtlCol="0">
            <a:spAutoFit/>
          </a:bodyPr>
          <a:lstStyle/>
          <a:p>
            <a:r>
              <a:rPr lang="en-GB" dirty="0"/>
              <a:t>Insert cover pic of HEE Report</a:t>
            </a:r>
          </a:p>
        </p:txBody>
      </p:sp>
      <p:pic>
        <p:nvPicPr>
          <p:cNvPr id="3" name="Picture 2">
            <a:extLst>
              <a:ext uri="{FF2B5EF4-FFF2-40B4-BE49-F238E27FC236}">
                <a16:creationId xmlns:a16="http://schemas.microsoft.com/office/drawing/2014/main" id="{49D90E1B-B23E-4AC8-AAFD-BDDBCAB342F1}"/>
              </a:ext>
            </a:extLst>
          </p:cNvPr>
          <p:cNvPicPr>
            <a:picLocks noChangeAspect="1"/>
          </p:cNvPicPr>
          <p:nvPr/>
        </p:nvPicPr>
        <p:blipFill>
          <a:blip r:embed="rId3"/>
          <a:stretch>
            <a:fillRect/>
          </a:stretch>
        </p:blipFill>
        <p:spPr>
          <a:xfrm>
            <a:off x="4730874" y="418355"/>
            <a:ext cx="4228436" cy="6024389"/>
          </a:xfrm>
          <a:prstGeom prst="rect">
            <a:avLst/>
          </a:prstGeom>
        </p:spPr>
      </p:pic>
      <p:pic>
        <p:nvPicPr>
          <p:cNvPr id="4" name="Picture 3">
            <a:extLst>
              <a:ext uri="{FF2B5EF4-FFF2-40B4-BE49-F238E27FC236}">
                <a16:creationId xmlns:a16="http://schemas.microsoft.com/office/drawing/2014/main" id="{689BEC2F-7D2F-461F-AE45-250F0CEEF169}"/>
              </a:ext>
            </a:extLst>
          </p:cNvPr>
          <p:cNvPicPr>
            <a:picLocks noChangeAspect="1"/>
          </p:cNvPicPr>
          <p:nvPr/>
        </p:nvPicPr>
        <p:blipFill>
          <a:blip r:embed="rId4"/>
          <a:stretch>
            <a:fillRect/>
          </a:stretch>
        </p:blipFill>
        <p:spPr>
          <a:xfrm>
            <a:off x="366665" y="418356"/>
            <a:ext cx="4071378" cy="5911980"/>
          </a:xfrm>
          <a:prstGeom prst="rect">
            <a:avLst/>
          </a:prstGeom>
        </p:spPr>
      </p:pic>
    </p:spTree>
    <p:extLst>
      <p:ext uri="{BB962C8B-B14F-4D97-AF65-F5344CB8AC3E}">
        <p14:creationId xmlns:p14="http://schemas.microsoft.com/office/powerpoint/2010/main" val="3653497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729DFD-7B49-7447-93BB-842DB5989137}"/>
              </a:ext>
            </a:extLst>
          </p:cNvPr>
          <p:cNvSpPr>
            <a:spLocks noGrp="1"/>
          </p:cNvSpPr>
          <p:nvPr>
            <p:ph idx="1"/>
          </p:nvPr>
        </p:nvSpPr>
        <p:spPr>
          <a:xfrm>
            <a:off x="247476" y="1409965"/>
            <a:ext cx="8229600" cy="5328592"/>
          </a:xfrm>
        </p:spPr>
        <p:txBody>
          <a:bodyPr>
            <a:normAutofit/>
          </a:bodyPr>
          <a:lstStyle/>
          <a:p>
            <a:pPr marL="109537" indent="0">
              <a:buNone/>
            </a:pPr>
            <a:r>
              <a:rPr lang="en-US" sz="1400" dirty="0">
                <a:latin typeface="Arial" panose="020B0604020202020204" pitchFamily="34" charset="0"/>
                <a:cs typeface="Arial" panose="020B0604020202020204" pitchFamily="34" charset="0"/>
              </a:rPr>
              <a:t>From two groups of eight Supervisors:</a:t>
            </a:r>
          </a:p>
          <a:p>
            <a:pPr marL="109537" indent="0">
              <a:buNone/>
            </a:pPr>
            <a:endParaRPr lang="en-US" sz="1000" dirty="0">
              <a:latin typeface="Arial" panose="020B0604020202020204" pitchFamily="34" charset="0"/>
              <a:cs typeface="Arial" panose="020B0604020202020204" pitchFamily="34" charset="0"/>
            </a:endParaRPr>
          </a:p>
          <a:p>
            <a:pPr marL="109537" indent="0">
              <a:buNone/>
            </a:pPr>
            <a:r>
              <a:rPr lang="en-US" sz="1400" b="1" dirty="0">
                <a:latin typeface="Arial" panose="020B0604020202020204" pitchFamily="34" charset="0"/>
                <a:cs typeface="Arial" panose="020B0604020202020204" pitchFamily="34" charset="0"/>
              </a:rPr>
              <a:t>Challenges</a:t>
            </a:r>
          </a:p>
          <a:p>
            <a:pPr>
              <a:buClrTx/>
              <a:buFont typeface="Arial" panose="020B0604020202020204" pitchFamily="34" charset="0"/>
              <a:buChar char="•"/>
            </a:pPr>
            <a:r>
              <a:rPr lang="en-US" sz="1400" dirty="0">
                <a:latin typeface="Arial" panose="020B0604020202020204" pitchFamily="34" charset="0"/>
                <a:cs typeface="Arial" panose="020B0604020202020204" pitchFamily="34" charset="0"/>
              </a:rPr>
              <a:t>Time (ours and trainees’)</a:t>
            </a:r>
          </a:p>
          <a:p>
            <a:pPr>
              <a:buClrTx/>
              <a:buFont typeface="Arial" panose="020B0604020202020204" pitchFamily="34" charset="0"/>
              <a:buChar char="•"/>
            </a:pPr>
            <a:r>
              <a:rPr lang="en-US" sz="1400" dirty="0">
                <a:latin typeface="Arial" panose="020B0604020202020204" pitchFamily="34" charset="0"/>
                <a:cs typeface="Arial" panose="020B0604020202020204" pitchFamily="34" charset="0"/>
              </a:rPr>
              <a:t>Perspective (CS spend more time with trainees)</a:t>
            </a:r>
          </a:p>
          <a:p>
            <a:pPr>
              <a:buClrTx/>
              <a:buFont typeface="Arial" panose="020B0604020202020204" pitchFamily="34" charset="0"/>
              <a:buChar char="•"/>
            </a:pPr>
            <a:r>
              <a:rPr lang="en-US" sz="1400" b="1" dirty="0">
                <a:solidFill>
                  <a:srgbClr val="0070C0"/>
                </a:solidFill>
                <a:latin typeface="Arial" panose="020B0604020202020204" pitchFamily="34" charset="0"/>
                <a:cs typeface="Arial" panose="020B0604020202020204" pitchFamily="34" charset="0"/>
              </a:rPr>
              <a:t>“I’m not sure I have the skills needed to educate the next generation of doctors”</a:t>
            </a:r>
          </a:p>
          <a:p>
            <a:pPr>
              <a:buClrTx/>
              <a:buFont typeface="Arial" panose="020B0604020202020204" pitchFamily="34" charset="0"/>
              <a:buChar char="•"/>
            </a:pPr>
            <a:r>
              <a:rPr lang="en-US" sz="1400" dirty="0">
                <a:latin typeface="Arial" panose="020B0604020202020204" pitchFamily="34" charset="0"/>
                <a:cs typeface="Arial" panose="020B0604020202020204" pitchFamily="34" charset="0"/>
              </a:rPr>
              <a:t>“How can I be confident that what I’m saying is right?”</a:t>
            </a:r>
          </a:p>
          <a:p>
            <a:pPr marL="0" indent="0">
              <a:buClrTx/>
              <a:buNone/>
            </a:pPr>
            <a:endParaRPr lang="en-US" sz="1000" dirty="0">
              <a:latin typeface="Arial" panose="020B0604020202020204" pitchFamily="34" charset="0"/>
              <a:cs typeface="Arial" panose="020B0604020202020204" pitchFamily="34" charset="0"/>
            </a:endParaRPr>
          </a:p>
          <a:p>
            <a:pPr marL="109537" indent="0">
              <a:buClrTx/>
              <a:buNone/>
            </a:pPr>
            <a:r>
              <a:rPr lang="en-US" sz="1400" b="1" dirty="0">
                <a:latin typeface="Arial" panose="020B0604020202020204" pitchFamily="34" charset="0"/>
                <a:cs typeface="Arial" panose="020B0604020202020204" pitchFamily="34" charset="0"/>
              </a:rPr>
              <a:t>What would really help</a:t>
            </a:r>
            <a:endParaRPr lang="en-US" sz="1400" u="sng" dirty="0">
              <a:latin typeface="Arial" panose="020B0604020202020204" pitchFamily="34" charset="0"/>
              <a:cs typeface="Arial" panose="020B0604020202020204" pitchFamily="34" charset="0"/>
            </a:endParaRPr>
          </a:p>
          <a:p>
            <a:pPr>
              <a:buClrTx/>
              <a:buFont typeface="Arial" panose="020B0604020202020204" pitchFamily="34" charset="0"/>
              <a:buChar char="•"/>
            </a:pPr>
            <a:r>
              <a:rPr lang="en-US" sz="1400" dirty="0">
                <a:latin typeface="Arial" panose="020B0604020202020204" pitchFamily="34" charset="0"/>
                <a:cs typeface="Arial" panose="020B0604020202020204" pitchFamily="34" charset="0"/>
              </a:rPr>
              <a:t>A consistent definition and set of expectations (about leadership, leadership </a:t>
            </a:r>
            <a:r>
              <a:rPr lang="en-US" sz="1400" dirty="0" err="1">
                <a:latin typeface="Arial" panose="020B0604020202020204" pitchFamily="34" charset="0"/>
                <a:cs typeface="Arial" panose="020B0604020202020204" pitchFamily="34" charset="0"/>
              </a:rPr>
              <a:t>behaviours</a:t>
            </a:r>
            <a:r>
              <a:rPr lang="en-US" sz="1400" dirty="0">
                <a:latin typeface="Arial" panose="020B0604020202020204" pitchFamily="34" charset="0"/>
                <a:cs typeface="Arial" panose="020B0604020202020204" pitchFamily="34" charset="0"/>
              </a:rPr>
              <a:t> “help us to understand what leadership is and how to demonstrate it to others” and of our role)</a:t>
            </a:r>
          </a:p>
          <a:p>
            <a:pPr>
              <a:buClrTx/>
              <a:buFont typeface="Arial" panose="020B0604020202020204" pitchFamily="34" charset="0"/>
              <a:buChar char="•"/>
            </a:pPr>
            <a:r>
              <a:rPr lang="en-US" sz="1400" dirty="0">
                <a:latin typeface="Arial" panose="020B0604020202020204" pitchFamily="34" charset="0"/>
                <a:cs typeface="Arial" panose="020B0604020202020204" pitchFamily="34" charset="0"/>
              </a:rPr>
              <a:t>Toolkits for trainees and supervisors</a:t>
            </a:r>
          </a:p>
          <a:p>
            <a:pPr>
              <a:buClrTx/>
              <a:buFont typeface="Arial" panose="020B0604020202020204" pitchFamily="34" charset="0"/>
              <a:buChar char="•"/>
            </a:pPr>
            <a:r>
              <a:rPr lang="en-US" sz="1400" dirty="0">
                <a:latin typeface="Arial" panose="020B0604020202020204" pitchFamily="34" charset="0"/>
                <a:cs typeface="Arial" panose="020B0604020202020204" pitchFamily="34" charset="0"/>
              </a:rPr>
              <a:t>Knowing how to make leadership relevant and applicable</a:t>
            </a:r>
          </a:p>
          <a:p>
            <a:pPr>
              <a:buClrTx/>
              <a:buFont typeface="Arial" panose="020B0604020202020204" pitchFamily="34" charset="0"/>
              <a:buChar char="•"/>
            </a:pPr>
            <a:r>
              <a:rPr lang="en-US" sz="1400" b="1" dirty="0">
                <a:solidFill>
                  <a:srgbClr val="0070C0"/>
                </a:solidFill>
                <a:latin typeface="Arial" panose="020B0604020202020204" pitchFamily="34" charset="0"/>
                <a:cs typeface="Arial" panose="020B0604020202020204" pitchFamily="34" charset="0"/>
              </a:rPr>
              <a:t>Seeing leadership as everyday rather than hierarchical</a:t>
            </a:r>
          </a:p>
          <a:p>
            <a:pPr>
              <a:buClrTx/>
              <a:buFont typeface="Arial" panose="020B0604020202020204" pitchFamily="34" charset="0"/>
              <a:buChar char="•"/>
            </a:pPr>
            <a:r>
              <a:rPr lang="en-US" sz="1400" dirty="0" err="1">
                <a:latin typeface="Arial" panose="020B0604020202020204" pitchFamily="34" charset="0"/>
                <a:cs typeface="Arial" panose="020B0604020202020204" pitchFamily="34" charset="0"/>
              </a:rPr>
              <a:t>Personalising</a:t>
            </a:r>
            <a:r>
              <a:rPr lang="en-US" sz="1400" dirty="0">
                <a:latin typeface="Arial" panose="020B0604020202020204" pitchFamily="34" charset="0"/>
                <a:cs typeface="Arial" panose="020B0604020202020204" pitchFamily="34" charset="0"/>
              </a:rPr>
              <a:t> leadership development for each trainee</a:t>
            </a:r>
          </a:p>
          <a:p>
            <a:pPr>
              <a:buClrTx/>
              <a:buFont typeface="Arial" panose="020B0604020202020204" pitchFamily="34" charset="0"/>
              <a:buChar char="•"/>
            </a:pPr>
            <a:r>
              <a:rPr lang="en-US" sz="1400" dirty="0">
                <a:latin typeface="Arial" panose="020B0604020202020204" pitchFamily="34" charset="0"/>
                <a:cs typeface="Arial" panose="020B0604020202020204" pitchFamily="34" charset="0"/>
              </a:rPr>
              <a:t>Development/virtual support groups for Supervisors</a:t>
            </a:r>
            <a:endParaRPr lang="en-US" u="sng" dirty="0">
              <a:latin typeface="+mj-lt"/>
            </a:endParaRPr>
          </a:p>
        </p:txBody>
      </p:sp>
      <p:sp>
        <p:nvSpPr>
          <p:cNvPr id="4" name="Title 20">
            <a:extLst>
              <a:ext uri="{FF2B5EF4-FFF2-40B4-BE49-F238E27FC236}">
                <a16:creationId xmlns:a16="http://schemas.microsoft.com/office/drawing/2014/main" id="{9ADA8D6E-A208-4219-BF1E-760EB72CAA0A}"/>
              </a:ext>
            </a:extLst>
          </p:cNvPr>
          <p:cNvSpPr txBox="1">
            <a:spLocks/>
          </p:cNvSpPr>
          <p:nvPr/>
        </p:nvSpPr>
        <p:spPr>
          <a:xfrm>
            <a:off x="247476" y="397832"/>
            <a:ext cx="8393184" cy="1507084"/>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500" b="0" i="0" kern="1200" baseline="0">
                <a:solidFill>
                  <a:srgbClr val="005EB8"/>
                </a:solidFill>
                <a:latin typeface="Arial"/>
                <a:ea typeface="+mj-ea"/>
                <a:cs typeface="Aria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t>Focus Groups: essential messages</a:t>
            </a:r>
            <a:endParaRPr kumimoji="0" lang="en-US" sz="4000" b="0" i="0" u="none" strike="noStrike" kern="1200" cap="none" spc="0" normalizeH="0" baseline="0" noProof="0" dirty="0">
              <a:ln>
                <a:noFill/>
              </a:ln>
              <a:solidFill>
                <a:srgbClr val="005EB8"/>
              </a:solidFill>
              <a:effectLst/>
              <a:uLnTx/>
              <a:uFillTx/>
              <a:latin typeface="Arial"/>
              <a:ea typeface="+mj-ea"/>
              <a:cs typeface="Arial"/>
            </a:endParaRPr>
          </a:p>
        </p:txBody>
      </p:sp>
    </p:spTree>
    <p:extLst>
      <p:ext uri="{BB962C8B-B14F-4D97-AF65-F5344CB8AC3E}">
        <p14:creationId xmlns:p14="http://schemas.microsoft.com/office/powerpoint/2010/main" val="2080968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013740-1368-AD41-960F-5725C048AC71}"/>
              </a:ext>
            </a:extLst>
          </p:cNvPr>
          <p:cNvSpPr>
            <a:spLocks noGrp="1"/>
          </p:cNvSpPr>
          <p:nvPr>
            <p:ph idx="1"/>
          </p:nvPr>
        </p:nvSpPr>
        <p:spPr>
          <a:xfrm>
            <a:off x="87233" y="1430270"/>
            <a:ext cx="8784976" cy="5040560"/>
          </a:xfrm>
        </p:spPr>
        <p:txBody>
          <a:bodyPr>
            <a:normAutofit/>
          </a:bodyPr>
          <a:lstStyle/>
          <a:p>
            <a:pPr marL="109537" indent="0">
              <a:buClr>
                <a:schemeClr val="tx1"/>
              </a:buClr>
              <a:buNone/>
            </a:pPr>
            <a:r>
              <a:rPr lang="en-US" sz="1400" dirty="0">
                <a:latin typeface="Arial" panose="020B0604020202020204" pitchFamily="34" charset="0"/>
                <a:cs typeface="Arial" panose="020B0604020202020204" pitchFamily="34" charset="0"/>
              </a:rPr>
              <a:t>From four groups of 15 trainees:</a:t>
            </a:r>
          </a:p>
          <a:p>
            <a:pPr marL="109537" indent="0">
              <a:buClr>
                <a:schemeClr val="tx1"/>
              </a:buClr>
              <a:buNone/>
            </a:pPr>
            <a:endParaRPr lang="en-US" sz="1400" dirty="0">
              <a:latin typeface="Arial" panose="020B0604020202020204" pitchFamily="34" charset="0"/>
              <a:cs typeface="Arial" panose="020B0604020202020204" pitchFamily="34" charset="0"/>
            </a:endParaRPr>
          </a:p>
          <a:p>
            <a:pPr marL="109537" indent="0">
              <a:buClr>
                <a:schemeClr val="tx1"/>
              </a:buClr>
              <a:buNone/>
            </a:pPr>
            <a:r>
              <a:rPr lang="en-US" sz="1400" b="1" dirty="0">
                <a:latin typeface="Arial" panose="020B0604020202020204" pitchFamily="34" charset="0"/>
                <a:cs typeface="Arial" panose="020B0604020202020204" pitchFamily="34" charset="0"/>
              </a:rPr>
              <a:t>Challenges</a:t>
            </a:r>
            <a:endParaRPr lang="en-US" sz="1400" u="sng" dirty="0">
              <a:latin typeface="Arial" panose="020B0604020202020204" pitchFamily="34" charset="0"/>
              <a:cs typeface="Arial" panose="020B0604020202020204" pitchFamily="34" charset="0"/>
            </a:endParaRPr>
          </a:p>
          <a:p>
            <a:pPr>
              <a:buClr>
                <a:schemeClr val="tx1"/>
              </a:buClr>
              <a:buFont typeface="Arial" panose="020B0604020202020204" pitchFamily="34" charset="0"/>
              <a:buChar char="•"/>
            </a:pPr>
            <a:r>
              <a:rPr lang="en-US" sz="1400" dirty="0">
                <a:latin typeface="Arial" panose="020B0604020202020204" pitchFamily="34" charset="0"/>
                <a:cs typeface="Arial" panose="020B0604020202020204" pitchFamily="34" charset="0"/>
              </a:rPr>
              <a:t>Haphazard, “stumble on leadership”, implicit rather than explicit</a:t>
            </a:r>
          </a:p>
          <a:p>
            <a:pPr>
              <a:buClr>
                <a:schemeClr val="tx1"/>
              </a:buClr>
              <a:buFont typeface="Arial" panose="020B0604020202020204" pitchFamily="34" charset="0"/>
              <a:buChar char="•"/>
            </a:pPr>
            <a:r>
              <a:rPr lang="en-US" sz="1400" dirty="0">
                <a:latin typeface="Arial" panose="020B0604020202020204" pitchFamily="34" charset="0"/>
                <a:cs typeface="Arial" panose="020B0604020202020204" pitchFamily="34" charset="0"/>
              </a:rPr>
              <a:t>Too much variation</a:t>
            </a:r>
          </a:p>
          <a:p>
            <a:pPr>
              <a:buClr>
                <a:schemeClr val="tx1"/>
              </a:buClr>
              <a:buFont typeface="Arial" panose="020B0604020202020204" pitchFamily="34" charset="0"/>
              <a:buChar char="•"/>
            </a:pPr>
            <a:r>
              <a:rPr lang="en-US" sz="1400" dirty="0">
                <a:latin typeface="Arial" panose="020B0604020202020204" pitchFamily="34" charset="0"/>
                <a:cs typeface="Arial" panose="020B0604020202020204" pitchFamily="34" charset="0"/>
              </a:rPr>
              <a:t>Not knowing what’s expected and what leadership means</a:t>
            </a:r>
          </a:p>
          <a:p>
            <a:pPr>
              <a:buClr>
                <a:schemeClr val="tx1"/>
              </a:buClr>
              <a:buFont typeface="Arial" panose="020B0604020202020204" pitchFamily="34" charset="0"/>
              <a:buChar char="•"/>
            </a:pPr>
            <a:r>
              <a:rPr lang="en-US" sz="1400" b="1" dirty="0">
                <a:solidFill>
                  <a:srgbClr val="0070C0"/>
                </a:solidFill>
                <a:latin typeface="Arial" panose="020B0604020202020204" pitchFamily="34" charset="0"/>
                <a:cs typeface="Arial" panose="020B0604020202020204" pitchFamily="34" charset="0"/>
              </a:rPr>
              <a:t>Still seen as about position (“current perception is that leadership is about being at the top of the hierarchy”) and special experience, neither of which are universally available</a:t>
            </a:r>
          </a:p>
          <a:p>
            <a:pPr>
              <a:buClr>
                <a:schemeClr val="tx1"/>
              </a:buClr>
              <a:buFont typeface="Arial" panose="020B0604020202020204" pitchFamily="34" charset="0"/>
              <a:buChar char="•"/>
            </a:pPr>
            <a:r>
              <a:rPr lang="en-US" sz="1400" dirty="0">
                <a:latin typeface="Arial" panose="020B0604020202020204" pitchFamily="34" charset="0"/>
                <a:cs typeface="Arial" panose="020B0604020202020204" pitchFamily="34" charset="0"/>
              </a:rPr>
              <a:t>Trainees feeling that they are “the bottom of the pile” and so not seeing themselves as leaders.</a:t>
            </a:r>
          </a:p>
          <a:p>
            <a:pPr marL="0" indent="0">
              <a:buClr>
                <a:schemeClr val="tx1"/>
              </a:buClr>
              <a:buNone/>
            </a:pPr>
            <a:endParaRPr lang="en-US" sz="1400" dirty="0">
              <a:latin typeface="Arial" panose="020B0604020202020204" pitchFamily="34" charset="0"/>
              <a:cs typeface="Arial" panose="020B0604020202020204" pitchFamily="34" charset="0"/>
            </a:endParaRPr>
          </a:p>
          <a:p>
            <a:pPr marL="109537" indent="0">
              <a:buClr>
                <a:schemeClr val="tx1"/>
              </a:buClr>
              <a:buNone/>
            </a:pPr>
            <a:r>
              <a:rPr lang="en-US" sz="1400" b="1" dirty="0">
                <a:latin typeface="Arial" panose="020B0604020202020204" pitchFamily="34" charset="0"/>
                <a:cs typeface="Arial" panose="020B0604020202020204" pitchFamily="34" charset="0"/>
              </a:rPr>
              <a:t>What would help</a:t>
            </a:r>
            <a:endParaRPr lang="en-US" sz="1400" dirty="0">
              <a:latin typeface="Arial" panose="020B0604020202020204" pitchFamily="34" charset="0"/>
              <a:cs typeface="Arial" panose="020B0604020202020204" pitchFamily="34" charset="0"/>
            </a:endParaRPr>
          </a:p>
          <a:p>
            <a:pPr>
              <a:buClr>
                <a:schemeClr val="tx1"/>
              </a:buClr>
              <a:buFont typeface="Arial" panose="020B0604020202020204" pitchFamily="34" charset="0"/>
              <a:buChar char="•"/>
            </a:pPr>
            <a:r>
              <a:rPr lang="en-US" sz="1400" dirty="0">
                <a:latin typeface="Arial" panose="020B0604020202020204" pitchFamily="34" charset="0"/>
                <a:cs typeface="Arial" panose="020B0604020202020204" pitchFamily="34" charset="0"/>
              </a:rPr>
              <a:t>Skeletal structure of definitions and expectations related to different training levels. “</a:t>
            </a:r>
            <a:r>
              <a:rPr lang="en-US" sz="1400" b="1" dirty="0">
                <a:solidFill>
                  <a:srgbClr val="0070C0"/>
                </a:solidFill>
                <a:latin typeface="Arial" panose="020B0604020202020204" pitchFamily="34" charset="0"/>
                <a:cs typeface="Arial" panose="020B0604020202020204" pitchFamily="34" charset="0"/>
              </a:rPr>
              <a:t>Help us to identify what leadership looks like and suggest new routes to demonstrating it that don’t require additional roles/work.”</a:t>
            </a:r>
          </a:p>
          <a:p>
            <a:pPr>
              <a:buClr>
                <a:schemeClr val="tx1"/>
              </a:buClr>
              <a:buFont typeface="Arial" panose="020B0604020202020204" pitchFamily="34" charset="0"/>
              <a:buChar char="•"/>
            </a:pPr>
            <a:r>
              <a:rPr lang="en-US" sz="1400" dirty="0">
                <a:latin typeface="Arial" panose="020B0604020202020204" pitchFamily="34" charset="0"/>
                <a:cs typeface="Arial" panose="020B0604020202020204" pitchFamily="34" charset="0"/>
              </a:rPr>
              <a:t>Making full use of “the good experiences of leadership in the everyday” with Supervisors “drawing attention to everyday leadership” and helping us to consciously reflect.</a:t>
            </a:r>
          </a:p>
          <a:p>
            <a:pPr>
              <a:buClr>
                <a:schemeClr val="tx1"/>
              </a:buClr>
              <a:buFont typeface="Arial" panose="020B0604020202020204" pitchFamily="34" charset="0"/>
              <a:buChar char="•"/>
            </a:pPr>
            <a:r>
              <a:rPr lang="en-US" sz="1400" dirty="0">
                <a:latin typeface="Arial" panose="020B0604020202020204" pitchFamily="34" charset="0"/>
                <a:cs typeface="Arial" panose="020B0604020202020204" pitchFamily="34" charset="0"/>
              </a:rPr>
              <a:t>Learning from Supervisors as role models; ”useful to hear their thinking about their leadership practice.”</a:t>
            </a:r>
          </a:p>
        </p:txBody>
      </p:sp>
      <p:sp>
        <p:nvSpPr>
          <p:cNvPr id="4" name="Title 20">
            <a:extLst>
              <a:ext uri="{FF2B5EF4-FFF2-40B4-BE49-F238E27FC236}">
                <a16:creationId xmlns:a16="http://schemas.microsoft.com/office/drawing/2014/main" id="{D85C77BC-0699-41CC-B26E-B25FDAC3112F}"/>
              </a:ext>
            </a:extLst>
          </p:cNvPr>
          <p:cNvSpPr txBox="1">
            <a:spLocks/>
          </p:cNvSpPr>
          <p:nvPr/>
        </p:nvSpPr>
        <p:spPr>
          <a:xfrm>
            <a:off x="283129" y="468470"/>
            <a:ext cx="8393184" cy="1507084"/>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500" b="0" i="0" kern="1200" baseline="0">
                <a:solidFill>
                  <a:srgbClr val="005EB8"/>
                </a:solidFill>
                <a:latin typeface="Arial"/>
                <a:ea typeface="+mj-ea"/>
                <a:cs typeface="Aria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t>Focus Groups: essential messages</a:t>
            </a:r>
            <a:endParaRPr kumimoji="0" lang="en-US" sz="4000" b="0" i="0" u="none" strike="noStrike" kern="1200" cap="none" spc="0" normalizeH="0" baseline="0" noProof="0" dirty="0">
              <a:ln>
                <a:noFill/>
              </a:ln>
              <a:solidFill>
                <a:srgbClr val="005EB8"/>
              </a:solidFill>
              <a:effectLst/>
              <a:uLnTx/>
              <a:uFillTx/>
              <a:latin typeface="Arial"/>
              <a:ea typeface="+mj-ea"/>
              <a:cs typeface="Arial"/>
            </a:endParaRPr>
          </a:p>
        </p:txBody>
      </p:sp>
    </p:spTree>
    <p:extLst>
      <p:ext uri="{BB962C8B-B14F-4D97-AF65-F5344CB8AC3E}">
        <p14:creationId xmlns:p14="http://schemas.microsoft.com/office/powerpoint/2010/main" val="2430570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D79881F-7739-CA47-B8B3-1EA4A8BA357D}"/>
              </a:ext>
            </a:extLst>
          </p:cNvPr>
          <p:cNvPicPr>
            <a:picLocks noGrp="1" noChangeAspect="1"/>
          </p:cNvPicPr>
          <p:nvPr>
            <p:ph idx="1"/>
          </p:nvPr>
        </p:nvPicPr>
        <p:blipFill>
          <a:blip r:embed="rId3"/>
          <a:stretch>
            <a:fillRect/>
          </a:stretch>
        </p:blipFill>
        <p:spPr>
          <a:xfrm>
            <a:off x="437872" y="2119902"/>
            <a:ext cx="8229600" cy="2669231"/>
          </a:xfrm>
          <a:prstGeom prst="rect">
            <a:avLst/>
          </a:prstGeom>
        </p:spPr>
      </p:pic>
      <p:sp>
        <p:nvSpPr>
          <p:cNvPr id="5" name="Rectangle 4">
            <a:extLst>
              <a:ext uri="{FF2B5EF4-FFF2-40B4-BE49-F238E27FC236}">
                <a16:creationId xmlns:a16="http://schemas.microsoft.com/office/drawing/2014/main" id="{26D9F628-3B8E-D64E-9DD5-D69696A76B0B}"/>
              </a:ext>
            </a:extLst>
          </p:cNvPr>
          <p:cNvSpPr/>
          <p:nvPr/>
        </p:nvSpPr>
        <p:spPr>
          <a:xfrm>
            <a:off x="476528" y="4692102"/>
            <a:ext cx="8496944" cy="389915"/>
          </a:xfrm>
          <a:prstGeom prst="rect">
            <a:avLst/>
          </a:prstGeom>
        </p:spPr>
        <p:txBody>
          <a:bodyPr wrap="square">
            <a:spAutoFit/>
          </a:bodyPr>
          <a:lstStyle/>
          <a:p>
            <a:pPr>
              <a:lnSpc>
                <a:spcPct val="115000"/>
              </a:lnSpc>
              <a:spcAft>
                <a:spcPts val="1000"/>
              </a:spcAft>
            </a:pPr>
            <a:r>
              <a:rPr lang="en-GB" b="1" dirty="0">
                <a:latin typeface="Century Gothic" panose="020B050202020202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CC71075-A46B-C244-988F-1A7C4DB3A72F}"/>
              </a:ext>
            </a:extLst>
          </p:cNvPr>
          <p:cNvSpPr txBox="1"/>
          <p:nvPr/>
        </p:nvSpPr>
        <p:spPr>
          <a:xfrm>
            <a:off x="5950496" y="5277871"/>
            <a:ext cx="2736304" cy="369332"/>
          </a:xfrm>
          <a:prstGeom prst="rect">
            <a:avLst/>
          </a:prstGeom>
          <a:solidFill>
            <a:schemeClr val="bg1"/>
          </a:solidFill>
        </p:spPr>
        <p:txBody>
          <a:bodyPr wrap="square" rtlCol="0">
            <a:spAutoFit/>
          </a:bodyPr>
          <a:lstStyle/>
          <a:p>
            <a:r>
              <a:rPr lang="en-US" dirty="0"/>
              <a:t>(Lombardo 1996)</a:t>
            </a:r>
          </a:p>
        </p:txBody>
      </p:sp>
      <p:sp>
        <p:nvSpPr>
          <p:cNvPr id="7" name="Title 20">
            <a:extLst>
              <a:ext uri="{FF2B5EF4-FFF2-40B4-BE49-F238E27FC236}">
                <a16:creationId xmlns:a16="http://schemas.microsoft.com/office/drawing/2014/main" id="{6D2EECDF-19D9-4964-9B21-2760DBFBEB92}"/>
              </a:ext>
            </a:extLst>
          </p:cNvPr>
          <p:cNvSpPr txBox="1">
            <a:spLocks/>
          </p:cNvSpPr>
          <p:nvPr/>
        </p:nvSpPr>
        <p:spPr>
          <a:xfrm>
            <a:off x="476528" y="709848"/>
            <a:ext cx="8393184" cy="1507084"/>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500" b="0" i="0" kern="1200" baseline="0">
                <a:solidFill>
                  <a:srgbClr val="005EB8"/>
                </a:solidFill>
                <a:latin typeface="Arial"/>
                <a:ea typeface="+mj-ea"/>
                <a:cs typeface="Aria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Leadership Development</a:t>
            </a:r>
            <a:endParaRPr kumimoji="0" lang="en-US" sz="4500" b="0" i="0" u="none" strike="noStrike" kern="1200" cap="none" spc="0" normalizeH="0" baseline="0" noProof="0" dirty="0">
              <a:ln>
                <a:noFill/>
              </a:ln>
              <a:solidFill>
                <a:srgbClr val="005EB8"/>
              </a:solidFill>
              <a:effectLst/>
              <a:uLnTx/>
              <a:uFillTx/>
              <a:latin typeface="Arial"/>
              <a:ea typeface="+mj-ea"/>
              <a:cs typeface="Arial"/>
            </a:endParaRPr>
          </a:p>
        </p:txBody>
      </p:sp>
    </p:spTree>
    <p:extLst>
      <p:ext uri="{BB962C8B-B14F-4D97-AF65-F5344CB8AC3E}">
        <p14:creationId xmlns:p14="http://schemas.microsoft.com/office/powerpoint/2010/main" val="18582624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TotalTime>
  <Words>3162</Words>
  <Application>Microsoft Office PowerPoint</Application>
  <PresentationFormat>On-screen Show (4:3)</PresentationFormat>
  <Paragraphs>233</Paragraphs>
  <Slides>28</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Century Gothic</vt:lpstr>
      <vt:lpstr>Office Theme</vt:lpstr>
      <vt:lpstr>Medical Education Supervisors’</vt:lpstr>
      <vt:lpstr>PowerPoint Presentation</vt:lpstr>
      <vt:lpstr>PowerPoint Presentation</vt:lpstr>
      <vt:lpstr>PowerPoint Presentation</vt:lpstr>
      <vt:lpstr>Clinical Leadership: Barriers &amp; Enablers – FMLM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Education Supervisors’</dc:title>
  <dc:creator>Linda Wallace</dc:creator>
  <cp:lastModifiedBy>Linda Wallace</cp:lastModifiedBy>
  <cp:revision>16</cp:revision>
  <dcterms:created xsi:type="dcterms:W3CDTF">2019-05-13T09:57:23Z</dcterms:created>
  <dcterms:modified xsi:type="dcterms:W3CDTF">2019-06-10T10:49:39Z</dcterms:modified>
</cp:coreProperties>
</file>