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01" r:id="rId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6" userDrawn="1">
          <p15:clr>
            <a:srgbClr val="A4A3A4"/>
          </p15:clr>
        </p15:guide>
        <p15:guide id="2" pos="624" userDrawn="1">
          <p15:clr>
            <a:srgbClr val="A4A3A4"/>
          </p15:clr>
        </p15:guide>
        <p15:guide id="3" orient="horz" pos="841" userDrawn="1">
          <p15:clr>
            <a:srgbClr val="A4A3A4"/>
          </p15:clr>
        </p15:guide>
        <p15:guide id="4" orient="horz" pos="549" userDrawn="1">
          <p15:clr>
            <a:srgbClr val="A4A3A4"/>
          </p15:clr>
        </p15:guide>
        <p15:guide id="5" pos="2566" userDrawn="1">
          <p15:clr>
            <a:srgbClr val="A4A3A4"/>
          </p15:clr>
        </p15:guide>
        <p15:guide id="6" pos="7313" userDrawn="1">
          <p15:clr>
            <a:srgbClr val="A4A3A4"/>
          </p15:clr>
        </p15:guide>
        <p15:guide id="7" orient="horz" pos="4032" userDrawn="1">
          <p15:clr>
            <a:srgbClr val="A4A3A4"/>
          </p15:clr>
        </p15:guide>
        <p15:guide id="8" pos="57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e Scott-Smith" initials="ZS" lastIdx="4" clrIdx="0">
    <p:extLst>
      <p:ext uri="{19B8F6BF-5375-455C-9EA6-DF929625EA0E}">
        <p15:presenceInfo xmlns:p15="http://schemas.microsoft.com/office/powerpoint/2012/main" userId="Zoe Scott-Sm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EB8"/>
    <a:srgbClr val="885270"/>
    <a:srgbClr val="005F9B"/>
    <a:srgbClr val="0564C1"/>
    <a:srgbClr val="96CDDE"/>
    <a:srgbClr val="0060BF"/>
    <a:srgbClr val="EE8544"/>
    <a:srgbClr val="009BB5"/>
    <a:srgbClr val="F089B1"/>
    <a:srgbClr val="FD5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C55AD1-B655-4534-8B22-03D3B655373E}" v="3" dt="2019-12-04T09:57:22.67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0" autoAdjust="0"/>
    <p:restoredTop sz="94812"/>
  </p:normalViewPr>
  <p:slideViewPr>
    <p:cSldViewPr>
      <p:cViewPr varScale="1">
        <p:scale>
          <a:sx n="64" d="100"/>
          <a:sy n="64" d="100"/>
        </p:scale>
        <p:origin x="1260" y="66"/>
      </p:cViewPr>
      <p:guideLst>
        <p:guide orient="horz" pos="1466"/>
        <p:guide pos="624"/>
        <p:guide orient="horz" pos="841"/>
        <p:guide orient="horz" pos="549"/>
        <p:guide pos="2566"/>
        <p:guide pos="7313"/>
        <p:guide orient="horz" pos="4032"/>
        <p:guide pos="57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205" d="100"/>
          <a:sy n="205" d="100"/>
        </p:scale>
        <p:origin x="156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63AF3D-0F6F-4055-8D29-5A50470835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E16A40-F7AF-47F8-B470-1D1941864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942F0-87FB-4853-B5D8-B6DC5606DE6D}" type="datetimeFigureOut">
              <a:rPr lang="en-GB" smtClean="0"/>
              <a:t>04/12/2019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6B668-E4A4-44C8-8F05-EF10D9030C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2860F-FF83-48B8-B505-CBD293762A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DE8BE-FD1A-4B56-9CB7-3E901F0D1D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67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75873-6249-4528-ADEC-01E1BBEACA34}" type="datetimeFigureOut">
              <a:rPr lang="en-GB" smtClean="0"/>
              <a:t>04/12/2019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7851-BFFC-475D-A46C-33442DDD96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57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7851-BFFC-475D-A46C-33442DDD96B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73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990718" y="5410200"/>
            <a:ext cx="8381882" cy="60424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marL="0" indent="0">
              <a:buNone/>
              <a:defRPr sz="1800" spc="-5">
                <a:solidFill>
                  <a:srgbClr val="97496D"/>
                </a:solidFill>
              </a:defRPr>
            </a:lvl1pPr>
          </a:lstStyle>
          <a:p>
            <a:pPr marL="12700" lvl="0" algn="l" defTabSz="914400" rtl="0" eaLnBrk="1" latinLnBrk="0" hangingPunct="1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Subtitle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4BE8953-376F-4B0C-9899-67C117AA9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718" y="3886200"/>
            <a:ext cx="8381882" cy="1371600"/>
          </a:xfrm>
        </p:spPr>
        <p:txBody>
          <a:bodyPr vert="horz" wrap="square" lIns="0" tIns="88900" rIns="0" bIns="0" rtlCol="0" anchor="b">
            <a:noAutofit/>
          </a:bodyPr>
          <a:lstStyle>
            <a:lvl1pPr>
              <a:lnSpc>
                <a:spcPct val="90000"/>
              </a:lnSpc>
              <a:defRPr lang="en-GB" sz="4500" kern="1200" spc="-35">
                <a:solidFill>
                  <a:srgbClr val="0060BF"/>
                </a:solidFill>
                <a:ea typeface="+mn-ea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8FBDAC-FF36-416D-BD67-101A11F708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1A8BF5-B4FB-B94C-A3AB-881A70A5D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928" b="-1"/>
          <a:stretch/>
        </p:blipFill>
        <p:spPr>
          <a:xfrm>
            <a:off x="0" y="6751480"/>
            <a:ext cx="12192000" cy="1429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AA68CE-7BFD-3747-B9E3-9A84E656C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58" t="35119" r="20831" b="36187"/>
          <a:stretch/>
        </p:blipFill>
        <p:spPr>
          <a:xfrm>
            <a:off x="10343300" y="441404"/>
            <a:ext cx="1391501" cy="701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BE0010-CEDF-A54A-9A40-F4B56CBE68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04" y="770106"/>
            <a:ext cx="2755716" cy="1058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C0377D-7B5E-4E2D-B0D1-AB9864471D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AA9C67-AC51-4A3C-B64E-0D1CF3ABB1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90704" y="1828800"/>
            <a:ext cx="5105296" cy="37043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Object</a:t>
            </a:r>
          </a:p>
          <a:p>
            <a:pPr lvl="1"/>
            <a:endParaRPr lang="en-GB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E0C9A3EC-871E-46DA-9174-3B614DF802D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33027" y="1828800"/>
            <a:ext cx="5105296" cy="37043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Object</a:t>
            </a:r>
          </a:p>
          <a:p>
            <a:pPr lvl="1"/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754DD09-A328-4A99-814C-0D8C388586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759DF-20FC-4396-ADD5-F6D739889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B7FF9-2496-47F4-BC1B-1C035E6BC1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763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759DF-20FC-4396-ADD5-F6D739889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CA2DA4-5294-4436-AE1A-974F93979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705" y="803579"/>
            <a:ext cx="2916555" cy="254922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31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759DF-20FC-4396-ADD5-F6D739889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20894-EF4B-4146-8822-4DB05B2EE6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0705" y="1828800"/>
            <a:ext cx="2871470" cy="285178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663039F-1FB8-4E8C-82CB-5AFB06227E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57800" y="1828800"/>
            <a:ext cx="6248400" cy="2895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C7419C-98EF-4953-81C0-99311A615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256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759DF-20FC-4396-ADD5-F6D739889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C15BB-44B8-4D5D-A654-B47B8B4720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0705" y="1828801"/>
            <a:ext cx="2871470" cy="285178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0AC89F2-C96E-4603-848D-BCA7FEE06C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21250" y="1828800"/>
            <a:ext cx="6488113" cy="34686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1519D846-80EE-406B-A71E-AEE2B028F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52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759DF-20FC-4396-ADD5-F6D739889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D9485-624D-42B0-8630-34E948A44A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0705" y="1828800"/>
            <a:ext cx="2871470" cy="285178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6E0CD73-9B26-4E07-AA5A-EEF3272B97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5125" y="1828800"/>
            <a:ext cx="2871470" cy="2851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03EB4A-FD8D-489C-AAD9-E6AE91EBC9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9544" y="1828800"/>
            <a:ext cx="2871470" cy="2851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CCAE99-B25C-48C4-93E5-F9006E10A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678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D989A-E01E-4D5A-B220-174E9687E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4C12BD-5601-4E6E-A7FE-AC40CF1BDF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7F6A4E-E180-704F-9A81-98BB0977F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928" b="-1"/>
          <a:stretch/>
        </p:blipFill>
        <p:spPr>
          <a:xfrm>
            <a:off x="0" y="6751480"/>
            <a:ext cx="12192000" cy="1429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D989A-E01E-4D5A-B220-174E9687E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51764A-A714-284B-B881-A4FCC4F72C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928" b="-1"/>
          <a:stretch/>
        </p:blipFill>
        <p:spPr>
          <a:xfrm>
            <a:off x="0" y="6751480"/>
            <a:ext cx="12192000" cy="14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79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9A3DB-64DF-44C8-B4B7-7EA860A677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704" y="1828800"/>
            <a:ext cx="10447617" cy="3705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549F40-76E3-4EAD-BFE2-27D135329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B910A80-1C66-F14E-9C5E-485AD51F7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6200" y="6400800"/>
            <a:ext cx="335915" cy="236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902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1B79B7-1989-0643-A265-CE76A650D4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t="18248" r="1684" b="44842"/>
          <a:stretch/>
        </p:blipFill>
        <p:spPr>
          <a:xfrm>
            <a:off x="0" y="0"/>
            <a:ext cx="12192000" cy="678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F0901-8036-6142-B62B-591C8E21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6D0AF1-E3C9-AD41-B3DC-D37B727D96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81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9A3DB-64DF-44C8-B4B7-7EA860A67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704" y="1828800"/>
            <a:ext cx="10447617" cy="3705338"/>
          </a:xfrm>
        </p:spPr>
        <p:txBody>
          <a:bodyPr/>
          <a:lstStyle>
            <a:lvl1pPr marL="12700" indent="0">
              <a:lnSpc>
                <a:spcPct val="150000"/>
              </a:lnSpc>
              <a:buNone/>
              <a:defRPr sz="1000" spc="0"/>
            </a:lvl1pPr>
            <a:lvl2pPr marL="358775" indent="0">
              <a:buNone/>
              <a:defRPr/>
            </a:lvl2pPr>
            <a:lvl3pPr marL="715963" indent="0">
              <a:buNone/>
              <a:defRPr/>
            </a:lvl3pPr>
            <a:lvl4pPr marL="1074738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1EEDA6-F8D0-43FC-9384-E25374DB6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703" y="704022"/>
            <a:ext cx="10447618" cy="787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0D25F8F-9945-CB4F-8B92-7E6C7FA32C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6200" y="6400800"/>
            <a:ext cx="335915" cy="236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9A3DB-64DF-44C8-B4B7-7EA860A677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704" y="1828800"/>
            <a:ext cx="10447617" cy="3705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1EEDA6-F8D0-43FC-9384-E25374DB6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703" y="704022"/>
            <a:ext cx="10447618" cy="787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0D25F8F-9945-CB4F-8B92-7E6C7FA32C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6200" y="6400800"/>
            <a:ext cx="335915" cy="236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26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>
            <a:extLst>
              <a:ext uri="{FF2B5EF4-FFF2-40B4-BE49-F238E27FC236}">
                <a16:creationId xmlns:a16="http://schemas.microsoft.com/office/drawing/2014/main" id="{4B93CDC7-3C26-49D9-9BCD-3DF1DE062D76}"/>
              </a:ext>
            </a:extLst>
          </p:cNvPr>
          <p:cNvSpPr/>
          <p:nvPr userDrawn="1"/>
        </p:nvSpPr>
        <p:spPr>
          <a:xfrm>
            <a:off x="0" y="0"/>
            <a:ext cx="12193270" cy="67818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0" y="6858000"/>
                </a:moveTo>
                <a:lnTo>
                  <a:pt x="12193206" y="6858000"/>
                </a:lnTo>
                <a:lnTo>
                  <a:pt x="12193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0B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7BB693-A7EA-4834-9DF8-392FC9437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8497B-B90E-4C97-B2CC-9C8702A66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2EAC2-92C1-44CE-81D0-55B252EC72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704" y="1828800"/>
            <a:ext cx="10447617" cy="370533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21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AL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FFFE0C1A-9C34-C547-989E-4879F6B01050}"/>
              </a:ext>
            </a:extLst>
          </p:cNvPr>
          <p:cNvSpPr/>
          <p:nvPr userDrawn="1"/>
        </p:nvSpPr>
        <p:spPr>
          <a:xfrm>
            <a:off x="0" y="0"/>
            <a:ext cx="12193270" cy="67818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0" y="6858000"/>
                </a:moveTo>
                <a:lnTo>
                  <a:pt x="12193206" y="6858000"/>
                </a:lnTo>
                <a:lnTo>
                  <a:pt x="12193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39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7BB693-A7EA-4834-9DF8-392FC9437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95E1C-58CA-475E-90A2-885524526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2A68F-74A9-4A7A-85E9-8B6B2D86E6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704" y="1828800"/>
            <a:ext cx="10447617" cy="370533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15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6E766772-2205-D145-9675-900F395F470A}"/>
              </a:ext>
            </a:extLst>
          </p:cNvPr>
          <p:cNvSpPr/>
          <p:nvPr userDrawn="1"/>
        </p:nvSpPr>
        <p:spPr>
          <a:xfrm>
            <a:off x="0" y="0"/>
            <a:ext cx="12193270" cy="67818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0" y="6858000"/>
                </a:moveTo>
                <a:lnTo>
                  <a:pt x="12193206" y="6858000"/>
                </a:lnTo>
                <a:lnTo>
                  <a:pt x="12193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749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7BB693-A7EA-4834-9DF8-392FC9437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95E1C-58CA-475E-90A2-885524526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97BD7-1725-41E7-B0E8-74A2CD59DC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704" y="1828800"/>
            <a:ext cx="10447617" cy="370533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84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86F82ACE-62DA-7A40-B8E4-D4032D22C599}"/>
              </a:ext>
            </a:extLst>
          </p:cNvPr>
          <p:cNvSpPr/>
          <p:nvPr userDrawn="1"/>
        </p:nvSpPr>
        <p:spPr>
          <a:xfrm>
            <a:off x="0" y="0"/>
            <a:ext cx="12193270" cy="67818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0" y="6858000"/>
                </a:moveTo>
                <a:lnTo>
                  <a:pt x="12193206" y="6858000"/>
                </a:lnTo>
                <a:lnTo>
                  <a:pt x="12193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7BB693-A7EA-4834-9DF8-392FC9437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95E1C-58CA-475E-90A2-885524526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7703A-691B-4B2E-AB9D-3FBAD0D023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704" y="1828800"/>
            <a:ext cx="10447617" cy="370533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8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V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F4251DA4-449B-FE47-9B4E-3784AD8ED5BC}"/>
              </a:ext>
            </a:extLst>
          </p:cNvPr>
          <p:cNvSpPr/>
          <p:nvPr userDrawn="1"/>
        </p:nvSpPr>
        <p:spPr>
          <a:xfrm>
            <a:off x="0" y="0"/>
            <a:ext cx="12193270" cy="67818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0" y="6858000"/>
                </a:moveTo>
                <a:lnTo>
                  <a:pt x="12193206" y="6858000"/>
                </a:lnTo>
                <a:lnTo>
                  <a:pt x="12193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6CDD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7BB693-A7EA-4834-9DF8-392FC9437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95E1C-58CA-475E-90A2-885524526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solidFill>
                  <a:srgbClr val="0060BF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B4AAF-E59A-4F63-A2AD-CC1EF34774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704" y="1828800"/>
            <a:ext cx="10447617" cy="3705338"/>
          </a:xfrm>
        </p:spPr>
        <p:txBody>
          <a:bodyPr/>
          <a:lstStyle>
            <a:lvl1pPr>
              <a:buClr>
                <a:srgbClr val="0060BF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60B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60B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60B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60B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62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759DF-20FC-4396-ADD5-F6D739889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B7630365-1B39-474A-8097-6C1C2AA86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705" y="803579"/>
            <a:ext cx="2916555" cy="254922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211FD-9CDE-4B12-B6D6-2CD550A44EF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32511" y="803579"/>
            <a:ext cx="5773420" cy="51136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0705" y="803579"/>
            <a:ext cx="10447618" cy="787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lvl="0">
              <a:lnSpc>
                <a:spcPct val="100000"/>
              </a:lnSpc>
            </a:pPr>
            <a:r>
              <a:rPr lang="en-GB" dirty="0"/>
              <a:t>Click to edit Title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06200" y="6400800"/>
            <a:ext cx="335915" cy="2369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E9FD1-45CC-4120-B593-3FEFB9417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704" y="1828800"/>
            <a:ext cx="10447617" cy="3705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2B8F48-2DFB-C943-964E-BADFEC118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928" b="-1"/>
          <a:stretch/>
        </p:blipFill>
        <p:spPr>
          <a:xfrm>
            <a:off x="0" y="6751480"/>
            <a:ext cx="12192000" cy="1429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2" r:id="rId3"/>
    <p:sldLayoutId id="2147483666" r:id="rId4"/>
    <p:sldLayoutId id="2147483667" r:id="rId5"/>
    <p:sldLayoutId id="2147483677" r:id="rId6"/>
    <p:sldLayoutId id="2147483678" r:id="rId7"/>
    <p:sldLayoutId id="2147483679" r:id="rId8"/>
    <p:sldLayoutId id="2147483664" r:id="rId9"/>
    <p:sldLayoutId id="2147483663" r:id="rId10"/>
    <p:sldLayoutId id="2147483672" r:id="rId11"/>
    <p:sldLayoutId id="2147483673" r:id="rId12"/>
    <p:sldLayoutId id="2147483674" r:id="rId13"/>
    <p:sldLayoutId id="2147483676" r:id="rId14"/>
    <p:sldLayoutId id="2147483675" r:id="rId15"/>
    <p:sldLayoutId id="2147483665" r:id="rId16"/>
    <p:sldLayoutId id="2147483671" r:id="rId17"/>
    <p:sldLayoutId id="2147483680" r:id="rId18"/>
    <p:sldLayoutId id="2147483681" r:id="rId19"/>
  </p:sldLayoutIdLst>
  <p:hf hdr="0" ftr="0" dt="0"/>
  <p:txStyles>
    <p:titleStyle>
      <a:lvl1pPr>
        <a:lnSpc>
          <a:spcPct val="90000"/>
        </a:lnSpc>
        <a:defRPr sz="3800" b="1" i="0" spc="-55">
          <a:solidFill>
            <a:srgbClr val="0060BF"/>
          </a:solidFill>
          <a:latin typeface="Arial"/>
          <a:ea typeface="+mj-ea"/>
          <a:cs typeface="Arial"/>
        </a:defRPr>
      </a:lvl1pPr>
    </p:titleStyle>
    <p:bodyStyle>
      <a:lvl1pPr marL="469900" indent="-457200">
        <a:spcBef>
          <a:spcPts val="1200"/>
        </a:spcBef>
        <a:buClr>
          <a:srgbClr val="0060BF"/>
        </a:buClr>
        <a:buSzPct val="100000"/>
        <a:buFont typeface="System Font"/>
        <a:buChar char="●"/>
        <a:defRPr sz="2400" kern="1200" spc="-70">
          <a:solidFill>
            <a:schemeClr val="tx1"/>
          </a:solidFill>
          <a:latin typeface="Arial"/>
          <a:ea typeface="+mn-ea"/>
          <a:cs typeface="Arial"/>
        </a:defRPr>
      </a:lvl1pPr>
      <a:lvl2pPr marL="815975" indent="-457200">
        <a:spcBef>
          <a:spcPts val="600"/>
        </a:spcBef>
        <a:buClr>
          <a:srgbClr val="0060BF"/>
        </a:buClr>
        <a:buSzPct val="100000"/>
        <a:buFont typeface="System Font"/>
        <a:buChar char="●"/>
        <a:defRPr lang="en-GB" sz="2000" kern="1200" spc="-80" smtClean="0">
          <a:solidFill>
            <a:schemeClr val="tx1"/>
          </a:solidFill>
          <a:latin typeface="Arial"/>
          <a:ea typeface="+mn-ea"/>
          <a:cs typeface="Arial"/>
        </a:defRPr>
      </a:lvl2pPr>
      <a:lvl3pPr marL="1074738" indent="-358775">
        <a:spcBef>
          <a:spcPts val="600"/>
        </a:spcBef>
        <a:buClr>
          <a:srgbClr val="0060BF"/>
        </a:buClr>
        <a:buSzPct val="100000"/>
        <a:buFont typeface="System Font"/>
        <a:buChar char="●"/>
        <a:defRPr lang="en-GB" sz="1800" kern="1200" spc="-80" smtClean="0">
          <a:solidFill>
            <a:schemeClr val="tx1"/>
          </a:solidFill>
          <a:latin typeface="Arial"/>
          <a:ea typeface="+mn-ea"/>
          <a:cs typeface="Arial"/>
        </a:defRPr>
      </a:lvl3pPr>
      <a:lvl4pPr marL="1433513" indent="-358775">
        <a:spcBef>
          <a:spcPts val="600"/>
        </a:spcBef>
        <a:buClr>
          <a:srgbClr val="0060BF"/>
        </a:buClr>
        <a:buSzPct val="100000"/>
        <a:buFont typeface="System Font"/>
        <a:buChar char="●"/>
        <a:defRPr lang="en-GB" sz="1600" kern="1200" spc="-80" smtClean="0">
          <a:solidFill>
            <a:schemeClr val="tx1"/>
          </a:solidFill>
          <a:latin typeface="Arial"/>
          <a:ea typeface="+mn-ea"/>
          <a:cs typeface="Arial"/>
        </a:defRPr>
      </a:lvl4pPr>
      <a:lvl5pPr marL="1790700" indent="-357188">
        <a:spcBef>
          <a:spcPts val="600"/>
        </a:spcBef>
        <a:buClr>
          <a:srgbClr val="0060BF"/>
        </a:buClr>
        <a:buSzPct val="100000"/>
        <a:buFont typeface="System Font"/>
        <a:buChar char="●"/>
        <a:defRPr lang="en-GB" sz="1400" kern="1200" spc="-80" smtClean="0">
          <a:solidFill>
            <a:schemeClr val="tx1"/>
          </a:solidFill>
          <a:latin typeface="Arial"/>
          <a:ea typeface="+mn-ea"/>
          <a:cs typeface="Arial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971FDA-5BB5-BD49-A83E-57E79469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51" y="438259"/>
            <a:ext cx="10892449" cy="787400"/>
          </a:xfrm>
        </p:spPr>
        <p:txBody>
          <a:bodyPr/>
          <a:lstStyle/>
          <a:p>
            <a:r>
              <a:rPr lang="en-US" sz="4000" dirty="0">
                <a:gradFill>
                  <a:gsLst>
                    <a:gs pos="56000">
                      <a:srgbClr val="96CDDE"/>
                    </a:gs>
                    <a:gs pos="41000">
                      <a:srgbClr val="EE8544"/>
                    </a:gs>
                    <a:gs pos="24000">
                      <a:srgbClr val="EA6A58"/>
                    </a:gs>
                    <a:gs pos="12000">
                      <a:srgbClr val="8D4D6C"/>
                    </a:gs>
                    <a:gs pos="0">
                      <a:srgbClr val="303973"/>
                    </a:gs>
                    <a:gs pos="70000">
                      <a:srgbClr val="009BB5"/>
                    </a:gs>
                    <a:gs pos="83000">
                      <a:srgbClr val="36A9E1"/>
                    </a:gs>
                    <a:gs pos="99000">
                      <a:srgbClr val="0060BF"/>
                    </a:gs>
                  </a:gsLst>
                  <a:lin ang="0" scaled="0"/>
                </a:gradFill>
                <a:latin typeface="Aleo" panose="020F0502020204030203" pitchFamily="34" charset="77"/>
              </a:rPr>
              <a:t>South East Regional Talent Pools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97B33-EE65-6748-96E9-CAAE56D67B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751" y="1513268"/>
            <a:ext cx="8844867" cy="1052997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25EB8"/>
                </a:solidFill>
              </a:rPr>
              <a:t>Why</a:t>
            </a:r>
            <a:r>
              <a:rPr lang="en-US" sz="2400" dirty="0">
                <a:solidFill>
                  <a:srgbClr val="025EB8"/>
                </a:solidFill>
              </a:rPr>
              <a:t>: </a:t>
            </a:r>
            <a:r>
              <a:rPr lang="en-US" sz="2400" dirty="0"/>
              <a:t>Vacancies at board level and low diversity, need a visible system-shared pipeline.</a:t>
            </a:r>
            <a:endParaRPr lang="en-US" sz="2000" dirty="0"/>
          </a:p>
        </p:txBody>
      </p:sp>
      <p:pic>
        <p:nvPicPr>
          <p:cNvPr id="1025" name="Picture 1" descr="page2image36020096">
            <a:extLst>
              <a:ext uri="{FF2B5EF4-FFF2-40B4-BE49-F238E27FC236}">
                <a16:creationId xmlns:a16="http://schemas.microsoft.com/office/drawing/2014/main" id="{6ECF6ABC-6FE8-5B4E-8511-76DA4160F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2image36026432">
            <a:extLst>
              <a:ext uri="{FF2B5EF4-FFF2-40B4-BE49-F238E27FC236}">
                <a16:creationId xmlns:a16="http://schemas.microsoft.com/office/drawing/2014/main" id="{53500155-B63C-1C4B-85FE-8E75B55B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2image36018560">
            <a:extLst>
              <a:ext uri="{FF2B5EF4-FFF2-40B4-BE49-F238E27FC236}">
                <a16:creationId xmlns:a16="http://schemas.microsoft.com/office/drawing/2014/main" id="{A759735A-A966-9548-B167-FFDEA23FC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2image36021632">
            <a:extLst>
              <a:ext uri="{FF2B5EF4-FFF2-40B4-BE49-F238E27FC236}">
                <a16:creationId xmlns:a16="http://schemas.microsoft.com/office/drawing/2014/main" id="{5950F65A-DB00-994D-A64A-F0808F79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AAB855-CF9A-314C-A84E-7478A2D82C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134" y="420933"/>
            <a:ext cx="1936115" cy="1227116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05879FB-BB10-ED43-A38E-E8A1FDF52AFF}"/>
              </a:ext>
            </a:extLst>
          </p:cNvPr>
          <p:cNvSpPr txBox="1">
            <a:spLocks/>
          </p:cNvSpPr>
          <p:nvPr/>
        </p:nvSpPr>
        <p:spPr>
          <a:xfrm>
            <a:off x="613750" y="2688184"/>
            <a:ext cx="11044849" cy="3590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700" indent="0">
              <a:lnSpc>
                <a:spcPct val="150000"/>
              </a:lnSpc>
              <a:spcBef>
                <a:spcPts val="1200"/>
              </a:spcBef>
              <a:buClr>
                <a:srgbClr val="0060BF"/>
              </a:buClr>
              <a:buSzPct val="100000"/>
              <a:buFont typeface="System Font"/>
              <a:buNone/>
              <a:defRPr sz="1000" kern="1200" spc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20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15963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18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74738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16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33512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14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25EB8"/>
                </a:solidFill>
              </a:rPr>
              <a:t>This phase</a:t>
            </a:r>
            <a:r>
              <a:rPr lang="en-US" sz="2400" dirty="0"/>
              <a:t>: Chief operating officers and HR directors.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25EB8"/>
                </a:solidFill>
              </a:rPr>
              <a:t>Who</a:t>
            </a:r>
            <a:r>
              <a:rPr lang="en-US" sz="2400" dirty="0"/>
              <a:t>: All aspiring COOs and HRDs, particularly from under-represented groups.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400" b="1" dirty="0">
              <a:solidFill>
                <a:srgbClr val="025EB8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25EB8"/>
                </a:solidFill>
              </a:rPr>
              <a:t>Do</a:t>
            </a:r>
            <a:r>
              <a:rPr lang="en-US" sz="2400" dirty="0"/>
              <a:t>: Identify ready and future aspirant directors and consider being an assessor or inclusion adviser.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25EB8"/>
                </a:solidFill>
              </a:rPr>
              <a:t>Full details</a:t>
            </a:r>
            <a:r>
              <a:rPr lang="en-US" sz="2400" dirty="0"/>
              <a:t>: www.leadershipacademy.nhs.uk/SEtalentpools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7779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MSPA">
      <a:dk1>
        <a:sysClr val="windowText" lastClr="000000"/>
      </a:dk1>
      <a:lt1>
        <a:sysClr val="window" lastClr="FFFFFF"/>
      </a:lt1>
      <a:dk2>
        <a:srgbClr val="12326E"/>
      </a:dk2>
      <a:lt2>
        <a:srgbClr val="A5DAEC"/>
      </a:lt2>
      <a:accent1>
        <a:srgbClr val="00AFD7"/>
      </a:accent1>
      <a:accent2>
        <a:srgbClr val="AFB700"/>
      </a:accent2>
      <a:accent3>
        <a:srgbClr val="6AB651"/>
      </a:accent3>
      <a:accent4>
        <a:srgbClr val="00B0AD"/>
      </a:accent4>
      <a:accent5>
        <a:srgbClr val="EA5472"/>
      </a:accent5>
      <a:accent6>
        <a:srgbClr val="F089B1"/>
      </a:accent6>
      <a:hlink>
        <a:srgbClr val="12316D"/>
      </a:hlink>
      <a:folHlink>
        <a:srgbClr val="EA5371"/>
      </a:folHlink>
    </a:clrScheme>
    <a:fontScheme name="CIMP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5FC40B3BE34582D64B5DF40DDE8B" ma:contentTypeVersion="5" ma:contentTypeDescription="Create a new document." ma:contentTypeScope="" ma:versionID="92031024541043a018f27fee3d395095">
  <xsd:schema xmlns:xsd="http://www.w3.org/2001/XMLSchema" xmlns:xs="http://www.w3.org/2001/XMLSchema" xmlns:p="http://schemas.microsoft.com/office/2006/metadata/properties" xmlns:ns3="783ac945-ede1-4e1f-b4e4-9eed1cdbe821" xmlns:ns4="5c017776-d481-4571-9722-e0d93e00949b" targetNamespace="http://schemas.microsoft.com/office/2006/metadata/properties" ma:root="true" ma:fieldsID="490a10e1653321dcf7812102987dd24e" ns3:_="" ns4:_="">
    <xsd:import namespace="783ac945-ede1-4e1f-b4e4-9eed1cdbe821"/>
    <xsd:import namespace="5c017776-d481-4571-9722-e0d93e0094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ac945-ede1-4e1f-b4e4-9eed1cdbe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17776-d481-4571-9722-e0d93e0094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7A022F-5091-46A0-B6A0-915F6BA5243E}">
  <ds:schemaRefs>
    <ds:schemaRef ds:uri="http://purl.org/dc/elements/1.1/"/>
    <ds:schemaRef ds:uri="http://schemas.microsoft.com/office/2006/metadata/properties"/>
    <ds:schemaRef ds:uri="5c017776-d481-4571-9722-e0d93e00949b"/>
    <ds:schemaRef ds:uri="http://purl.org/dc/terms/"/>
    <ds:schemaRef ds:uri="783ac945-ede1-4e1f-b4e4-9eed1cdbe8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C0AE13-4B70-4959-AAE1-1FE8E56973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9BD8A7-F1B1-448A-86E8-387E76A47C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3ac945-ede1-4e1f-b4e4-9eed1cdbe821"/>
    <ds:schemaRef ds:uri="5c017776-d481-4571-9722-e0d93e0094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2944</TotalTime>
  <Words>74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Aleo</vt:lpstr>
      <vt:lpstr>Arial</vt:lpstr>
      <vt:lpstr>Calibri</vt:lpstr>
      <vt:lpstr>System Font</vt:lpstr>
      <vt:lpstr>Office Theme</vt:lpstr>
      <vt:lpstr>South East Regional Talent Pools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CIMSPA-011</dc:title>
  <dc:creator>Dave Startup</dc:creator>
  <cp:lastModifiedBy>Karen Hallt</cp:lastModifiedBy>
  <cp:revision>263</cp:revision>
  <dcterms:created xsi:type="dcterms:W3CDTF">2018-11-19T15:58:30Z</dcterms:created>
  <dcterms:modified xsi:type="dcterms:W3CDTF">2019-12-04T09:57:22Z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2018-11-19T00:00:00Z</vt:filetime>
  </property>
  <property fmtid="{D5CDD505-2E9C-101B-9397-08002B2CF9AE}" pid="3" name="Creator">
    <vt:lpwstr>Adobe Illustrator CC 23.0 (Macintosh)</vt:lpwstr>
  </property>
  <property fmtid="{D5CDD505-2E9C-101B-9397-08002B2CF9AE}" pid="4" name="LastSaved">
    <vt:filetime>2018-11-19T00:00:00Z</vt:filetime>
  </property>
  <property fmtid="{D5CDD505-2E9C-101B-9397-08002B2CF9AE}" pid="5" name="ContentTypeId">
    <vt:lpwstr>0x010100D9145FC40B3BE34582D64B5DF40DDE8B</vt:lpwstr>
  </property>
</Properties>
</file>