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65" r:id="rId5"/>
  </p:sldMasterIdLst>
  <p:notesMasterIdLst>
    <p:notesMasterId r:id="rId15"/>
  </p:notesMasterIdLst>
  <p:handoutMasterIdLst>
    <p:handoutMasterId r:id="rId16"/>
  </p:handoutMasterIdLst>
  <p:sldIdLst>
    <p:sldId id="256" r:id="rId6"/>
    <p:sldId id="301" r:id="rId7"/>
    <p:sldId id="264" r:id="rId8"/>
    <p:sldId id="272" r:id="rId9"/>
    <p:sldId id="266" r:id="rId10"/>
    <p:sldId id="271" r:id="rId11"/>
    <p:sldId id="399" r:id="rId12"/>
    <p:sldId id="411"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22" autoAdjust="0"/>
    <p:restoredTop sz="75723" autoAdjust="0"/>
  </p:normalViewPr>
  <p:slideViewPr>
    <p:cSldViewPr snapToGrid="0" snapToObjects="1">
      <p:cViewPr varScale="1">
        <p:scale>
          <a:sx n="50" d="100"/>
          <a:sy n="50" d="100"/>
        </p:scale>
        <p:origin x="1552"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17/05/2019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17/05/2019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3</a:t>
            </a:fld>
            <a:endParaRPr lang="en-GB"/>
          </a:p>
        </p:txBody>
      </p:sp>
    </p:spTree>
    <p:extLst>
      <p:ext uri="{BB962C8B-B14F-4D97-AF65-F5344CB8AC3E}">
        <p14:creationId xmlns:p14="http://schemas.microsoft.com/office/powerpoint/2010/main" val="176137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4</a:t>
            </a:fld>
            <a:endParaRPr lang="en-GB"/>
          </a:p>
        </p:txBody>
      </p:sp>
    </p:spTree>
    <p:extLst>
      <p:ext uri="{BB962C8B-B14F-4D97-AF65-F5344CB8AC3E}">
        <p14:creationId xmlns:p14="http://schemas.microsoft.com/office/powerpoint/2010/main" val="2686279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p>
          <a:p>
            <a:endParaRPr lang="en-GB"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5</a:t>
            </a:fld>
            <a:endParaRPr lang="en-GB"/>
          </a:p>
        </p:txBody>
      </p:sp>
    </p:spTree>
    <p:extLst>
      <p:ext uri="{BB962C8B-B14F-4D97-AF65-F5344CB8AC3E}">
        <p14:creationId xmlns:p14="http://schemas.microsoft.com/office/powerpoint/2010/main" val="5593578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449539" y="3660487"/>
            <a:ext cx="7886700" cy="689541"/>
          </a:xfrm>
          <a:prstGeom prst="rect">
            <a:avLst/>
          </a:prstGeom>
        </p:spPr>
        <p:txBody>
          <a:bodyPr/>
          <a:lstStyle>
            <a:lvl1pPr>
              <a:defRPr sz="3600" baseline="0">
                <a:solidFill>
                  <a:srgbClr val="005EB8"/>
                </a:solidFill>
                <a:latin typeface="Arial" panose="020B0604020202020204" pitchFamily="34" charset="0"/>
                <a:cs typeface="Arial" panose="020B0604020202020204" pitchFamily="34" charset="0"/>
              </a:defRPr>
            </a:lvl1pPr>
          </a:lstStyle>
          <a:p>
            <a:r>
              <a:rPr lang="en-US" dirty="0"/>
              <a:t>Presentation title</a:t>
            </a:r>
          </a:p>
        </p:txBody>
      </p:sp>
      <p:sp>
        <p:nvSpPr>
          <p:cNvPr id="11" name="Subtitle 2"/>
          <p:cNvSpPr>
            <a:spLocks noGrp="1"/>
          </p:cNvSpPr>
          <p:nvPr>
            <p:ph type="subTitle" idx="1" hasCustomPrompt="1"/>
          </p:nvPr>
        </p:nvSpPr>
        <p:spPr>
          <a:xfrm>
            <a:off x="463726" y="4364955"/>
            <a:ext cx="6858000" cy="473244"/>
          </a:xfrm>
          <a:prstGeom prst="rect">
            <a:avLst/>
          </a:prstGeom>
        </p:spPr>
        <p:txBody>
          <a:bodyPr/>
          <a:lstStyle>
            <a:lvl1pPr marL="0" indent="0" algn="l">
              <a:buNone/>
              <a:defRPr sz="1800" b="0" i="0" baseline="0">
                <a:solidFill>
                  <a:srgbClr val="005EB8"/>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Date</a:t>
            </a:r>
          </a:p>
        </p:txBody>
      </p:sp>
      <p:pic>
        <p:nvPicPr>
          <p:cNvPr id="9" name="Picture 8" descr="A picture containing clipart&#10;&#10;Description generated with very high confidence">
            <a:extLst>
              <a:ext uri="{FF2B5EF4-FFF2-40B4-BE49-F238E27FC236}">
                <a16:creationId xmlns:a16="http://schemas.microsoft.com/office/drawing/2014/main" id="{97959884-1B4F-43C5-92F7-E44DF373C9BF}"/>
              </a:ext>
            </a:extLst>
          </p:cNvPr>
          <p:cNvPicPr>
            <a:picLocks noChangeAspect="1"/>
          </p:cNvPicPr>
          <p:nvPr userDrawn="1"/>
        </p:nvPicPr>
        <p:blipFill>
          <a:blip r:embed="rId2"/>
          <a:stretch>
            <a:fillRect/>
          </a:stretch>
        </p:blipFill>
        <p:spPr>
          <a:xfrm>
            <a:off x="7696159" y="293024"/>
            <a:ext cx="1080655" cy="436418"/>
          </a:xfrm>
          <a:prstGeom prst="rect">
            <a:avLst/>
          </a:prstGeom>
        </p:spPr>
      </p:pic>
      <p:pic>
        <p:nvPicPr>
          <p:cNvPr id="5" name="Content Placeholder 16">
            <a:extLst>
              <a:ext uri="{FF2B5EF4-FFF2-40B4-BE49-F238E27FC236}">
                <a16:creationId xmlns:a16="http://schemas.microsoft.com/office/drawing/2014/main" id="{5FDDE1C8-218E-4901-92BB-E0ADB27DCE4B}"/>
              </a:ext>
            </a:extLst>
          </p:cNvPr>
          <p:cNvPicPr>
            <a:picLocks noChangeAspect="1"/>
          </p:cNvPicPr>
          <p:nvPr userDrawn="1"/>
        </p:nvPicPr>
        <p:blipFill>
          <a:blip r:embed="rId3"/>
          <a:stretch>
            <a:fillRect/>
          </a:stretch>
        </p:blipFill>
        <p:spPr>
          <a:xfrm>
            <a:off x="0" y="6345236"/>
            <a:ext cx="9144000" cy="309465"/>
          </a:xfrm>
          <a:prstGeom prst="rect">
            <a:avLst/>
          </a:prstGeom>
        </p:spPr>
      </p:pic>
      <p:sp>
        <p:nvSpPr>
          <p:cNvPr id="6" name="Text Box 4">
            <a:extLst>
              <a:ext uri="{FF2B5EF4-FFF2-40B4-BE49-F238E27FC236}">
                <a16:creationId xmlns:a16="http://schemas.microsoft.com/office/drawing/2014/main" id="{733EB1D2-9EB5-4BBA-9043-DD9322866AB7}"/>
              </a:ext>
            </a:extLst>
          </p:cNvPr>
          <p:cNvSpPr txBox="1"/>
          <p:nvPr userDrawn="1"/>
        </p:nvSpPr>
        <p:spPr>
          <a:xfrm>
            <a:off x="2575560" y="5792942"/>
            <a:ext cx="3992880" cy="4064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67544" y="476672"/>
            <a:ext cx="8280920" cy="597666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Tree>
    <p:extLst>
      <p:ext uri="{BB962C8B-B14F-4D97-AF65-F5344CB8AC3E}">
        <p14:creationId xmlns:p14="http://schemas.microsoft.com/office/powerpoint/2010/main" val="3976205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461190" y="1343804"/>
            <a:ext cx="7737674"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p:nvPr>
        </p:nvSpPr>
        <p:spPr>
          <a:xfrm>
            <a:off x="457200" y="548640"/>
            <a:ext cx="6567055"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
        <p:nvSpPr>
          <p:cNvPr id="8" name="TextBox 7"/>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12" name="Picture 11" descr="A picture containing clipart&#10;&#10;Description generated with very high confidence">
            <a:extLst>
              <a:ext uri="{FF2B5EF4-FFF2-40B4-BE49-F238E27FC236}">
                <a16:creationId xmlns:a16="http://schemas.microsoft.com/office/drawing/2014/main" id="{7ADC841C-5A22-4563-A975-9750BB6F94B4}"/>
              </a:ext>
            </a:extLst>
          </p:cNvPr>
          <p:cNvPicPr>
            <a:picLocks noChangeAspect="1"/>
          </p:cNvPicPr>
          <p:nvPr userDrawn="1"/>
        </p:nvPicPr>
        <p:blipFill>
          <a:blip r:embed="rId2"/>
          <a:stretch>
            <a:fillRect/>
          </a:stretch>
        </p:blipFill>
        <p:spPr>
          <a:xfrm>
            <a:off x="7696159" y="293024"/>
            <a:ext cx="1080655" cy="43641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First Main Title Slide">
    <p:spTree>
      <p:nvGrpSpPr>
        <p:cNvPr id="1" name=""/>
        <p:cNvGrpSpPr/>
        <p:nvPr/>
      </p:nvGrpSpPr>
      <p:grpSpPr>
        <a:xfrm>
          <a:off x="0" y="0"/>
          <a:ext cx="0" cy="0"/>
          <a:chOff x="0" y="0"/>
          <a:chExt cx="0" cy="0"/>
        </a:xfrm>
      </p:grpSpPr>
      <p:sp>
        <p:nvSpPr>
          <p:cNvPr id="14" name="Rectangle 13"/>
          <p:cNvSpPr/>
          <p:nvPr userDrawn="1"/>
        </p:nvSpPr>
        <p:spPr>
          <a:xfrm>
            <a:off x="5508104" y="0"/>
            <a:ext cx="3635896" cy="12687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title" hasCustomPrompt="1"/>
          </p:nvPr>
        </p:nvSpPr>
        <p:spPr>
          <a:xfrm>
            <a:off x="467545" y="1772816"/>
            <a:ext cx="8208911" cy="1512168"/>
          </a:xfrm>
        </p:spPr>
        <p:txBody>
          <a:bodyPr anchor="t">
            <a:normAutofit/>
          </a:bodyPr>
          <a:lstStyle>
            <a:lvl1pPr>
              <a:lnSpc>
                <a:spcPct val="90000"/>
              </a:lnSpc>
              <a:defRPr sz="4500" b="0" i="0" baseline="0">
                <a:solidFill>
                  <a:srgbClr val="005EB8"/>
                </a:solidFill>
                <a:latin typeface="Arial"/>
                <a:cs typeface="Arial"/>
              </a:defRPr>
            </a:lvl1pPr>
          </a:lstStyle>
          <a:p>
            <a:r>
              <a:rPr lang="en-US" dirty="0"/>
              <a:t>Presentation Title</a:t>
            </a:r>
            <a:br>
              <a:rPr lang="en-US" dirty="0"/>
            </a:br>
            <a:endParaRPr lang="en-GB" dirty="0"/>
          </a:p>
        </p:txBody>
      </p:sp>
      <p:sp>
        <p:nvSpPr>
          <p:cNvPr id="15" name="Subtitle 2"/>
          <p:cNvSpPr>
            <a:spLocks noGrp="1"/>
          </p:cNvSpPr>
          <p:nvPr>
            <p:ph type="subTitle" idx="10" hasCustomPrompt="1"/>
          </p:nvPr>
        </p:nvSpPr>
        <p:spPr>
          <a:xfrm>
            <a:off x="467545" y="3212976"/>
            <a:ext cx="3960439" cy="2592288"/>
          </a:xfrm>
        </p:spPr>
        <p:txBody>
          <a:bodyPr>
            <a:normAutofit/>
          </a:bodyPr>
          <a:lstStyle>
            <a:lvl1pPr marL="0" marR="0" indent="0" algn="l" defTabSz="914400" rtl="0" eaLnBrk="1" fontAlgn="auto" latinLnBrk="0" hangingPunct="1">
              <a:lnSpc>
                <a:spcPct val="80000"/>
              </a:lnSpc>
              <a:spcBef>
                <a:spcPct val="20000"/>
              </a:spcBef>
              <a:spcAft>
                <a:spcPts val="0"/>
              </a:spcAft>
              <a:buClrTx/>
              <a:buSzTx/>
              <a:buFont typeface="Arial" pitchFamily="34" charset="0"/>
              <a:buNone/>
              <a:tabLst/>
              <a:defRPr sz="3000" b="1" i="0" baseline="0">
                <a:solidFill>
                  <a:srgbClr val="63738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 Title here</a:t>
            </a:r>
          </a:p>
        </p:txBody>
      </p:sp>
      <p:pic>
        <p:nvPicPr>
          <p:cNvPr id="9" name="Picture 8" descr="Core rosette_RGB.png"/>
          <p:cNvPicPr>
            <a:picLocks noChangeAspect="1"/>
          </p:cNvPicPr>
          <p:nvPr userDrawn="1"/>
        </p:nvPicPr>
        <p:blipFill rotWithShape="1">
          <a:blip r:embed="rId2">
            <a:extLst>
              <a:ext uri="{28A0092B-C50C-407E-A947-70E740481C1C}">
                <a14:useLocalDpi xmlns:a14="http://schemas.microsoft.com/office/drawing/2010/main" val="0"/>
              </a:ext>
            </a:extLst>
          </a:blip>
          <a:srcRect r="36247" b="9807"/>
          <a:stretch/>
        </p:blipFill>
        <p:spPr>
          <a:xfrm>
            <a:off x="4776017" y="3264839"/>
            <a:ext cx="4367983" cy="3593161"/>
          </a:xfrm>
          <a:prstGeom prst="rect">
            <a:avLst/>
          </a:prstGeom>
        </p:spPr>
      </p:pic>
      <p:pic>
        <p:nvPicPr>
          <p:cNvPr id="10" name="Picture 9" descr="NHS_logo.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40152" y="369166"/>
            <a:ext cx="2812910" cy="855780"/>
          </a:xfrm>
          <a:prstGeom prst="rect">
            <a:avLst/>
          </a:prstGeom>
        </p:spPr>
      </p:pic>
      <p:sp>
        <p:nvSpPr>
          <p:cNvPr id="11" name="Subtitle 2">
            <a:extLst>
              <a:ext uri="{FF2B5EF4-FFF2-40B4-BE49-F238E27FC236}">
                <a16:creationId xmlns:a16="http://schemas.microsoft.com/office/drawing/2014/main" id="{D7C46FEA-FED0-43EE-930E-D855D3FF338D}"/>
              </a:ext>
            </a:extLst>
          </p:cNvPr>
          <p:cNvSpPr txBox="1">
            <a:spLocks/>
          </p:cNvSpPr>
          <p:nvPr userDrawn="1"/>
        </p:nvSpPr>
        <p:spPr>
          <a:xfrm>
            <a:off x="467544" y="6165304"/>
            <a:ext cx="2592288" cy="288032"/>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buFont typeface="Arial" pitchFamily="34" charset="0"/>
              <a:buNone/>
              <a:defRPr sz="2800" kern="1200" baseline="0">
                <a:solidFill>
                  <a:srgbClr val="637380"/>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300" b="0" i="0" dirty="0" err="1">
                <a:latin typeface="Arial"/>
                <a:cs typeface="Arial"/>
              </a:rPr>
              <a:t>www.leadershipacademy.nhs.uk</a:t>
            </a:r>
            <a:endParaRPr lang="en-GB" sz="1300" b="0" i="0" dirty="0">
              <a:latin typeface="Arial"/>
              <a:cs typeface="Arial"/>
            </a:endParaRPr>
          </a:p>
        </p:txBody>
      </p:sp>
    </p:spTree>
    <p:extLst>
      <p:ext uri="{BB962C8B-B14F-4D97-AF65-F5344CB8AC3E}">
        <p14:creationId xmlns:p14="http://schemas.microsoft.com/office/powerpoint/2010/main" val="1433851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inuation - 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76672"/>
            <a:ext cx="8291264" cy="854968"/>
          </a:xfrm>
        </p:spPr>
        <p:txBody>
          <a:bodyPr>
            <a:normAutofit/>
          </a:bodyPr>
          <a:lstStyle>
            <a:lvl1pPr>
              <a:defRPr sz="4000" baseline="0">
                <a:solidFill>
                  <a:srgbClr val="005EB8"/>
                </a:solidFill>
              </a:defRPr>
            </a:lvl1pPr>
          </a:lstStyle>
          <a:p>
            <a:r>
              <a:rPr lang="en-US" dirty="0"/>
              <a:t>Slide Title Here</a:t>
            </a:r>
            <a:endParaRPr lang="en-GB" dirty="0"/>
          </a:p>
        </p:txBody>
      </p:sp>
      <p:sp>
        <p:nvSpPr>
          <p:cNvPr id="12" name="Content Placeholder 2"/>
          <p:cNvSpPr>
            <a:spLocks noGrp="1"/>
          </p:cNvSpPr>
          <p:nvPr>
            <p:ph idx="10" hasCustomPrompt="1"/>
          </p:nvPr>
        </p:nvSpPr>
        <p:spPr>
          <a:xfrm>
            <a:off x="457200" y="1412776"/>
            <a:ext cx="8291264" cy="5040560"/>
          </a:xfrm>
        </p:spPr>
        <p:txBody>
          <a:bodyPr/>
          <a:lstStyle>
            <a:lvl1pPr>
              <a:defRPr sz="3200" baseline="0">
                <a:solidFill>
                  <a:schemeClr val="accent4">
                    <a:lumMod val="10000"/>
                  </a:schemeClr>
                </a:solidFill>
              </a:defRPr>
            </a:lvl1pPr>
            <a:lvl2pPr>
              <a:defRPr sz="2800">
                <a:solidFill>
                  <a:schemeClr val="accent4">
                    <a:lumMod val="10000"/>
                  </a:schemeClr>
                </a:solidFill>
              </a:defRPr>
            </a:lvl2pPr>
            <a:lvl3pPr>
              <a:defRPr sz="2000">
                <a:solidFill>
                  <a:schemeClr val="accent4">
                    <a:lumMod val="10000"/>
                  </a:schemeClr>
                </a:solidFill>
              </a:defRPr>
            </a:lvl3pPr>
            <a:lvl4pPr>
              <a:defRPr sz="1800">
                <a:solidFill>
                  <a:schemeClr val="accent4">
                    <a:lumMod val="10000"/>
                  </a:schemeClr>
                </a:solidFill>
              </a:defRPr>
            </a:lvl4pPr>
            <a:lvl5pPr>
              <a:defRPr sz="2000">
                <a:solidFill>
                  <a:schemeClr val="accent4">
                    <a:lumMod val="10000"/>
                  </a:schemeClr>
                </a:solidFill>
              </a:defRPr>
            </a:lvl5pPr>
          </a:lstStyle>
          <a:p>
            <a:pPr lvl="0"/>
            <a:r>
              <a:rPr lang="en-US" dirty="0"/>
              <a:t>First bullet point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706574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irst Main Title Slide">
    <p:spTree>
      <p:nvGrpSpPr>
        <p:cNvPr id="1" name=""/>
        <p:cNvGrpSpPr/>
        <p:nvPr/>
      </p:nvGrpSpPr>
      <p:grpSpPr>
        <a:xfrm>
          <a:off x="0" y="0"/>
          <a:ext cx="0" cy="0"/>
          <a:chOff x="0" y="0"/>
          <a:chExt cx="0" cy="0"/>
        </a:xfrm>
      </p:grpSpPr>
      <p:sp>
        <p:nvSpPr>
          <p:cNvPr id="14" name="Rectangle 13"/>
          <p:cNvSpPr/>
          <p:nvPr userDrawn="1"/>
        </p:nvSpPr>
        <p:spPr>
          <a:xfrm>
            <a:off x="5508104" y="0"/>
            <a:ext cx="3635896" cy="12687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title" hasCustomPrompt="1"/>
          </p:nvPr>
        </p:nvSpPr>
        <p:spPr>
          <a:xfrm>
            <a:off x="467545" y="1772816"/>
            <a:ext cx="8208911" cy="1512168"/>
          </a:xfrm>
        </p:spPr>
        <p:txBody>
          <a:bodyPr anchor="t">
            <a:normAutofit/>
          </a:bodyPr>
          <a:lstStyle>
            <a:lvl1pPr>
              <a:lnSpc>
                <a:spcPct val="90000"/>
              </a:lnSpc>
              <a:defRPr sz="4500" b="0" i="0" baseline="0">
                <a:solidFill>
                  <a:srgbClr val="005EB8"/>
                </a:solidFill>
                <a:latin typeface="Arial"/>
                <a:cs typeface="Arial"/>
              </a:defRPr>
            </a:lvl1pPr>
          </a:lstStyle>
          <a:p>
            <a:r>
              <a:rPr lang="en-US" dirty="0"/>
              <a:t>Presentation Title</a:t>
            </a:r>
            <a:br>
              <a:rPr lang="en-US" dirty="0"/>
            </a:br>
            <a:endParaRPr lang="en-GB" dirty="0"/>
          </a:p>
        </p:txBody>
      </p:sp>
      <p:sp>
        <p:nvSpPr>
          <p:cNvPr id="15" name="Subtitle 2"/>
          <p:cNvSpPr>
            <a:spLocks noGrp="1"/>
          </p:cNvSpPr>
          <p:nvPr>
            <p:ph type="subTitle" idx="10" hasCustomPrompt="1"/>
          </p:nvPr>
        </p:nvSpPr>
        <p:spPr>
          <a:xfrm>
            <a:off x="467545" y="3212976"/>
            <a:ext cx="3960439" cy="2592288"/>
          </a:xfrm>
        </p:spPr>
        <p:txBody>
          <a:bodyPr>
            <a:normAutofit/>
          </a:bodyPr>
          <a:lstStyle>
            <a:lvl1pPr marL="0" marR="0" indent="0" algn="l" defTabSz="914400" rtl="0" eaLnBrk="1" fontAlgn="auto" latinLnBrk="0" hangingPunct="1">
              <a:lnSpc>
                <a:spcPct val="80000"/>
              </a:lnSpc>
              <a:spcBef>
                <a:spcPct val="20000"/>
              </a:spcBef>
              <a:spcAft>
                <a:spcPts val="0"/>
              </a:spcAft>
              <a:buClrTx/>
              <a:buSzTx/>
              <a:buFont typeface="Arial" pitchFamily="34" charset="0"/>
              <a:buNone/>
              <a:tabLst/>
              <a:defRPr sz="3000" b="1" i="0" baseline="0">
                <a:solidFill>
                  <a:srgbClr val="63738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 Title here</a:t>
            </a:r>
          </a:p>
        </p:txBody>
      </p:sp>
      <p:pic>
        <p:nvPicPr>
          <p:cNvPr id="9" name="Picture 8" descr="Core rosette_RGB.png"/>
          <p:cNvPicPr>
            <a:picLocks noChangeAspect="1"/>
          </p:cNvPicPr>
          <p:nvPr userDrawn="1"/>
        </p:nvPicPr>
        <p:blipFill rotWithShape="1">
          <a:blip r:embed="rId2">
            <a:extLst>
              <a:ext uri="{28A0092B-C50C-407E-A947-70E740481C1C}">
                <a14:useLocalDpi xmlns:a14="http://schemas.microsoft.com/office/drawing/2010/main" val="0"/>
              </a:ext>
            </a:extLst>
          </a:blip>
          <a:srcRect r="36247" b="9807"/>
          <a:stretch/>
        </p:blipFill>
        <p:spPr>
          <a:xfrm>
            <a:off x="4776017" y="3264839"/>
            <a:ext cx="4367983" cy="3593161"/>
          </a:xfrm>
          <a:prstGeom prst="rect">
            <a:avLst/>
          </a:prstGeom>
        </p:spPr>
      </p:pic>
      <p:pic>
        <p:nvPicPr>
          <p:cNvPr id="10" name="Picture 9" descr="NHS_logo.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40152" y="369166"/>
            <a:ext cx="2812910" cy="855780"/>
          </a:xfrm>
          <a:prstGeom prst="rect">
            <a:avLst/>
          </a:prstGeom>
        </p:spPr>
      </p:pic>
      <p:sp>
        <p:nvSpPr>
          <p:cNvPr id="11" name="Subtitle 2">
            <a:extLst>
              <a:ext uri="{FF2B5EF4-FFF2-40B4-BE49-F238E27FC236}">
                <a16:creationId xmlns:a16="http://schemas.microsoft.com/office/drawing/2014/main" id="{D7C46FEA-FED0-43EE-930E-D855D3FF338D}"/>
              </a:ext>
            </a:extLst>
          </p:cNvPr>
          <p:cNvSpPr txBox="1">
            <a:spLocks/>
          </p:cNvSpPr>
          <p:nvPr userDrawn="1"/>
        </p:nvSpPr>
        <p:spPr>
          <a:xfrm>
            <a:off x="467544" y="6165304"/>
            <a:ext cx="2592288" cy="288032"/>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buFont typeface="Arial" pitchFamily="34" charset="0"/>
              <a:buNone/>
              <a:defRPr sz="2800" kern="1200" baseline="0">
                <a:solidFill>
                  <a:srgbClr val="637380"/>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300" b="0" i="0" dirty="0" err="1">
                <a:latin typeface="Arial"/>
                <a:cs typeface="Arial"/>
              </a:rPr>
              <a:t>www.leadershipacademy.nhs.uk</a:t>
            </a:r>
            <a:endParaRPr lang="en-GB" sz="1300" b="0" i="0" dirty="0">
              <a:latin typeface="Arial"/>
              <a:cs typeface="Arial"/>
            </a:endParaRPr>
          </a:p>
        </p:txBody>
      </p:sp>
    </p:spTree>
    <p:extLst>
      <p:ext uri="{BB962C8B-B14F-4D97-AF65-F5344CB8AC3E}">
        <p14:creationId xmlns:p14="http://schemas.microsoft.com/office/powerpoint/2010/main" val="373908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inuation - 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76672"/>
            <a:ext cx="8291264" cy="854968"/>
          </a:xfrm>
        </p:spPr>
        <p:txBody>
          <a:bodyPr>
            <a:normAutofit/>
          </a:bodyPr>
          <a:lstStyle>
            <a:lvl1pPr>
              <a:defRPr sz="4000" baseline="0">
                <a:solidFill>
                  <a:srgbClr val="005EB8"/>
                </a:solidFill>
              </a:defRPr>
            </a:lvl1pPr>
          </a:lstStyle>
          <a:p>
            <a:r>
              <a:rPr lang="en-US" dirty="0"/>
              <a:t>Slide Title Here</a:t>
            </a:r>
            <a:endParaRPr lang="en-GB" dirty="0"/>
          </a:p>
        </p:txBody>
      </p:sp>
      <p:sp>
        <p:nvSpPr>
          <p:cNvPr id="12" name="Content Placeholder 2"/>
          <p:cNvSpPr>
            <a:spLocks noGrp="1"/>
          </p:cNvSpPr>
          <p:nvPr>
            <p:ph idx="10" hasCustomPrompt="1"/>
          </p:nvPr>
        </p:nvSpPr>
        <p:spPr>
          <a:xfrm>
            <a:off x="457200" y="1412776"/>
            <a:ext cx="8291264" cy="5040560"/>
          </a:xfrm>
        </p:spPr>
        <p:txBody>
          <a:bodyPr/>
          <a:lstStyle>
            <a:lvl1pPr>
              <a:defRPr sz="3200" baseline="0">
                <a:solidFill>
                  <a:schemeClr val="accent4">
                    <a:lumMod val="10000"/>
                  </a:schemeClr>
                </a:solidFill>
              </a:defRPr>
            </a:lvl1pPr>
            <a:lvl2pPr>
              <a:defRPr sz="2800">
                <a:solidFill>
                  <a:schemeClr val="accent4">
                    <a:lumMod val="10000"/>
                  </a:schemeClr>
                </a:solidFill>
              </a:defRPr>
            </a:lvl2pPr>
            <a:lvl3pPr>
              <a:defRPr sz="2000">
                <a:solidFill>
                  <a:schemeClr val="accent4">
                    <a:lumMod val="10000"/>
                  </a:schemeClr>
                </a:solidFill>
              </a:defRPr>
            </a:lvl3pPr>
            <a:lvl4pPr>
              <a:defRPr sz="1800">
                <a:solidFill>
                  <a:schemeClr val="accent4">
                    <a:lumMod val="10000"/>
                  </a:schemeClr>
                </a:solidFill>
              </a:defRPr>
            </a:lvl4pPr>
            <a:lvl5pPr>
              <a:defRPr sz="2000">
                <a:solidFill>
                  <a:schemeClr val="accent4">
                    <a:lumMod val="10000"/>
                  </a:schemeClr>
                </a:solidFill>
              </a:defRPr>
            </a:lvl5pPr>
          </a:lstStyle>
          <a:p>
            <a:pPr lvl="0"/>
            <a:r>
              <a:rPr lang="en-US" dirty="0"/>
              <a:t>First bullet point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905437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inuation - just text">
    <p:spTree>
      <p:nvGrpSpPr>
        <p:cNvPr id="1" name=""/>
        <p:cNvGrpSpPr/>
        <p:nvPr/>
      </p:nvGrpSpPr>
      <p:grpSpPr>
        <a:xfrm>
          <a:off x="0" y="0"/>
          <a:ext cx="0" cy="0"/>
          <a:chOff x="0" y="0"/>
          <a:chExt cx="0" cy="0"/>
        </a:xfrm>
      </p:grpSpPr>
      <p:sp>
        <p:nvSpPr>
          <p:cNvPr id="6" name="Content Placeholder 2"/>
          <p:cNvSpPr>
            <a:spLocks noGrp="1"/>
          </p:cNvSpPr>
          <p:nvPr>
            <p:ph idx="1" hasCustomPrompt="1"/>
          </p:nvPr>
        </p:nvSpPr>
        <p:spPr>
          <a:xfrm>
            <a:off x="457200" y="476672"/>
            <a:ext cx="8291264" cy="5976664"/>
          </a:xfrm>
        </p:spPr>
        <p:txBody>
          <a:bodyPr/>
          <a:lstStyle>
            <a:lvl1pPr>
              <a:defRPr sz="3200" baseline="0">
                <a:solidFill>
                  <a:schemeClr val="accent4">
                    <a:lumMod val="10000"/>
                  </a:schemeClr>
                </a:solidFill>
              </a:defRPr>
            </a:lvl1pPr>
            <a:lvl2pPr>
              <a:defRPr sz="2800">
                <a:solidFill>
                  <a:schemeClr val="accent4">
                    <a:lumMod val="10000"/>
                  </a:schemeClr>
                </a:solidFill>
              </a:defRPr>
            </a:lvl2pPr>
            <a:lvl3pPr>
              <a:defRPr sz="2000">
                <a:solidFill>
                  <a:schemeClr val="accent4">
                    <a:lumMod val="10000"/>
                  </a:schemeClr>
                </a:solidFill>
              </a:defRPr>
            </a:lvl3pPr>
            <a:lvl4pPr>
              <a:defRPr sz="1800">
                <a:solidFill>
                  <a:schemeClr val="accent4">
                    <a:lumMod val="10000"/>
                  </a:schemeClr>
                </a:solidFill>
              </a:defRPr>
            </a:lvl4pPr>
            <a:lvl5pPr>
              <a:defRPr sz="2000">
                <a:solidFill>
                  <a:schemeClr val="accent4">
                    <a:lumMod val="10000"/>
                  </a:schemeClr>
                </a:solidFill>
              </a:defRPr>
            </a:lvl5pPr>
          </a:lstStyle>
          <a:p>
            <a:pPr lvl="0"/>
            <a:r>
              <a:rPr lang="en-US" dirty="0"/>
              <a:t>First bullet point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193543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457200" y="1412776"/>
            <a:ext cx="4042792" cy="5040560"/>
          </a:xfrm>
        </p:spPr>
        <p:txBody>
          <a:bodyPr/>
          <a:lstStyle>
            <a:lvl1pPr>
              <a:defRPr sz="2500" baseline="0">
                <a:solidFill>
                  <a:schemeClr val="accent4">
                    <a:lumMod val="10000"/>
                  </a:schemeClr>
                </a:solidFill>
              </a:defRPr>
            </a:lvl1pPr>
            <a:lvl2pPr>
              <a:defRPr sz="2300">
                <a:solidFill>
                  <a:schemeClr val="accent4">
                    <a:lumMod val="10000"/>
                  </a:schemeClr>
                </a:solidFill>
              </a:defRPr>
            </a:lvl2pPr>
            <a:lvl3pPr>
              <a:defRPr sz="2000">
                <a:solidFill>
                  <a:schemeClr val="accent4">
                    <a:lumMod val="10000"/>
                  </a:schemeClr>
                </a:solidFill>
              </a:defRPr>
            </a:lvl3pPr>
            <a:lvl4pPr>
              <a:defRPr sz="1800">
                <a:solidFill>
                  <a:schemeClr val="accent4">
                    <a:lumMod val="10000"/>
                  </a:schemeClr>
                </a:solidFill>
              </a:defRPr>
            </a:lvl4pPr>
            <a:lvl5pPr>
              <a:defRPr sz="1600">
                <a:solidFill>
                  <a:schemeClr val="accent4">
                    <a:lumMod val="10000"/>
                  </a:schemeClr>
                </a:solidFill>
              </a:defRPr>
            </a:lvl5pPr>
          </a:lstStyle>
          <a:p>
            <a:pPr lvl="0"/>
            <a:r>
              <a:rPr lang="en-US" dirty="0"/>
              <a:t>First bullet point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4644008" y="1412776"/>
            <a:ext cx="4042792" cy="5040560"/>
          </a:xfrm>
        </p:spPr>
        <p:txBody>
          <a:bodyPr/>
          <a:lstStyle>
            <a:lvl1pPr>
              <a:defRPr sz="2500" baseline="0">
                <a:solidFill>
                  <a:schemeClr val="accent4">
                    <a:lumMod val="10000"/>
                  </a:schemeClr>
                </a:solidFill>
              </a:defRPr>
            </a:lvl1pPr>
            <a:lvl2pPr>
              <a:defRPr sz="2300">
                <a:solidFill>
                  <a:schemeClr val="accent4">
                    <a:lumMod val="10000"/>
                  </a:schemeClr>
                </a:solidFill>
              </a:defRPr>
            </a:lvl2pPr>
            <a:lvl3pPr>
              <a:defRPr sz="2000">
                <a:solidFill>
                  <a:schemeClr val="accent4">
                    <a:lumMod val="10000"/>
                  </a:schemeClr>
                </a:solidFill>
              </a:defRPr>
            </a:lvl3pPr>
            <a:lvl4pPr>
              <a:defRPr sz="1800">
                <a:solidFill>
                  <a:schemeClr val="accent4">
                    <a:lumMod val="10000"/>
                  </a:schemeClr>
                </a:solidFill>
              </a:defRPr>
            </a:lvl4pPr>
            <a:lvl5pPr>
              <a:defRPr sz="1600">
                <a:solidFill>
                  <a:schemeClr val="accent4">
                    <a:lumMod val="10000"/>
                  </a:schemeClr>
                </a:solidFill>
              </a:defRPr>
            </a:lvl5pPr>
          </a:lstStyle>
          <a:p>
            <a:pPr lvl="0"/>
            <a:r>
              <a:rPr lang="en-US" dirty="0"/>
              <a:t>First bullet point here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1"/>
          <p:cNvSpPr>
            <a:spLocks noGrp="1"/>
          </p:cNvSpPr>
          <p:nvPr>
            <p:ph type="title" hasCustomPrompt="1"/>
          </p:nvPr>
        </p:nvSpPr>
        <p:spPr>
          <a:xfrm>
            <a:off x="457200" y="476672"/>
            <a:ext cx="8291264" cy="854968"/>
          </a:xfrm>
        </p:spPr>
        <p:txBody>
          <a:bodyPr>
            <a:normAutofit/>
          </a:bodyPr>
          <a:lstStyle>
            <a:lvl1pPr>
              <a:defRPr sz="4000" baseline="0">
                <a:solidFill>
                  <a:srgbClr val="005EB8"/>
                </a:solidFill>
              </a:defRPr>
            </a:lvl1pPr>
          </a:lstStyle>
          <a:p>
            <a:r>
              <a:rPr lang="en-US" dirty="0"/>
              <a:t>Slide Title Here</a:t>
            </a:r>
            <a:endParaRPr lang="en-GB" dirty="0"/>
          </a:p>
        </p:txBody>
      </p:sp>
    </p:spTree>
    <p:extLst>
      <p:ext uri="{BB962C8B-B14F-4D97-AF65-F5344CB8AC3E}">
        <p14:creationId xmlns:p14="http://schemas.microsoft.com/office/powerpoint/2010/main" val="3943733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476672"/>
            <a:ext cx="8291264" cy="854968"/>
          </a:xfrm>
        </p:spPr>
        <p:txBody>
          <a:bodyPr>
            <a:normAutofit/>
          </a:bodyPr>
          <a:lstStyle>
            <a:lvl1pPr>
              <a:defRPr sz="4000" baseline="0">
                <a:solidFill>
                  <a:srgbClr val="005EB8"/>
                </a:solidFill>
              </a:defRPr>
            </a:lvl1pPr>
          </a:lstStyle>
          <a:p>
            <a:r>
              <a:rPr lang="en-US" dirty="0"/>
              <a:t>Slide Title Here</a:t>
            </a:r>
            <a:endParaRPr lang="en-GB" dirty="0"/>
          </a:p>
        </p:txBody>
      </p:sp>
    </p:spTree>
    <p:extLst>
      <p:ext uri="{BB962C8B-B14F-4D97-AF65-F5344CB8AC3E}">
        <p14:creationId xmlns:p14="http://schemas.microsoft.com/office/powerpoint/2010/main" val="13577107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 |</a:t>
            </a:r>
          </a:p>
        </p:txBody>
      </p:sp>
      <p:sp>
        <p:nvSpPr>
          <p:cNvPr id="10" name="Footer Placeholder 2"/>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spTree>
    <p:extLst>
      <p:ext uri="{BB962C8B-B14F-4D97-AF65-F5344CB8AC3E}">
        <p14:creationId xmlns:p14="http://schemas.microsoft.com/office/powerpoint/2010/main" val="2662610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76672"/>
            <a:ext cx="8219256" cy="864096"/>
          </a:xfrm>
          <a:prstGeom prst="rect">
            <a:avLst/>
          </a:prstGeom>
          <a:noFill/>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412776"/>
            <a:ext cx="8229600" cy="496855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37310733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Lst>
  <p:txStyles>
    <p:titleStyle>
      <a:lvl1pPr algn="l" defTabSz="914400" rtl="0" eaLnBrk="1" latinLnBrk="0" hangingPunct="1">
        <a:spcBef>
          <a:spcPct val="0"/>
        </a:spcBef>
        <a:buNone/>
        <a:defRPr sz="4000" kern="1200">
          <a:solidFill>
            <a:srgbClr val="005EB8"/>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accent4">
              <a:lumMod val="10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accent4">
              <a:lumMod val="1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accent4">
              <a:lumMod val="1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accent4">
              <a:lumMod val="1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accent4">
              <a:lumMod val="1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t>NHS Leadership Academy</a:t>
            </a:r>
            <a:br>
              <a:rPr lang="en-GB" sz="3600" dirty="0"/>
            </a:br>
            <a:br>
              <a:rPr lang="en-GB" sz="3600" dirty="0"/>
            </a:br>
            <a:r>
              <a:rPr lang="en-GB" sz="3600" dirty="0"/>
              <a:t>All staff cascade</a:t>
            </a:r>
            <a:endParaRPr lang="en-US" sz="4000" dirty="0"/>
          </a:p>
        </p:txBody>
      </p:sp>
      <p:sp>
        <p:nvSpPr>
          <p:cNvPr id="3" name="Subtitle 2"/>
          <p:cNvSpPr>
            <a:spLocks noGrp="1"/>
          </p:cNvSpPr>
          <p:nvPr>
            <p:ph type="subTitle" idx="10"/>
          </p:nvPr>
        </p:nvSpPr>
        <p:spPr/>
        <p:txBody>
          <a:bodyPr/>
          <a:lstStyle/>
          <a:p>
            <a:endParaRPr lang="en-GB" sz="2800" dirty="0"/>
          </a:p>
          <a:p>
            <a:r>
              <a:rPr lang="en-GB" sz="2800" dirty="0"/>
              <a:t>13 May 2019</a:t>
            </a:r>
          </a:p>
          <a:p>
            <a:endParaRPr lang="en-US" dirty="0"/>
          </a:p>
        </p:txBody>
      </p:sp>
    </p:spTree>
    <p:extLst>
      <p:ext uri="{BB962C8B-B14F-4D97-AF65-F5344CB8AC3E}">
        <p14:creationId xmlns:p14="http://schemas.microsoft.com/office/powerpoint/2010/main" val="285876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92FBE-2CA4-4840-B3A8-9E577A5E00EE}"/>
              </a:ext>
            </a:extLst>
          </p:cNvPr>
          <p:cNvSpPr>
            <a:spLocks noGrp="1"/>
          </p:cNvSpPr>
          <p:nvPr>
            <p:ph type="title"/>
          </p:nvPr>
        </p:nvSpPr>
        <p:spPr/>
        <p:txBody>
          <a:bodyPr/>
          <a:lstStyle/>
          <a:p>
            <a:r>
              <a:rPr lang="en-GB" dirty="0"/>
              <a:t>Aim:</a:t>
            </a:r>
          </a:p>
        </p:txBody>
      </p:sp>
      <p:sp>
        <p:nvSpPr>
          <p:cNvPr id="6" name="Content Placeholder 2">
            <a:extLst>
              <a:ext uri="{FF2B5EF4-FFF2-40B4-BE49-F238E27FC236}">
                <a16:creationId xmlns:a16="http://schemas.microsoft.com/office/drawing/2014/main" id="{59E255AF-1B48-4E15-9D76-131ED0BDDB9C}"/>
              </a:ext>
            </a:extLst>
          </p:cNvPr>
          <p:cNvSpPr txBox="1">
            <a:spLocks/>
          </p:cNvSpPr>
          <p:nvPr/>
        </p:nvSpPr>
        <p:spPr>
          <a:xfrm>
            <a:off x="611560" y="1466419"/>
            <a:ext cx="7848872" cy="1905500"/>
          </a:xfrm>
          <a:prstGeom prst="rect">
            <a:avLst/>
          </a:prstGeom>
        </p:spPr>
        <p:txBody>
          <a:bodyPr vert="horz" lIns="51435" tIns="25718" rIns="51435" bIns="25718" rtlCol="0">
            <a:noAutofit/>
          </a:bodyPr>
          <a:lstStyle>
            <a:lvl1pPr marL="257175" indent="-257175" algn="l" defTabSz="685800" rtl="0" eaLnBrk="1" latinLnBrk="0" hangingPunct="1">
              <a:spcBef>
                <a:spcPct val="20000"/>
              </a:spcBef>
              <a:buFont typeface="Arial" pitchFamily="34" charset="0"/>
              <a:buChar char="•"/>
              <a:defRPr sz="2400" kern="1200" baseline="0">
                <a:solidFill>
                  <a:schemeClr val="accent4">
                    <a:lumMod val="10000"/>
                  </a:schemeClr>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accent4">
                    <a:lumMod val="10000"/>
                  </a:schemeClr>
                </a:solidFill>
                <a:latin typeface="+mn-lt"/>
                <a:ea typeface="+mn-ea"/>
                <a:cs typeface="+mn-cs"/>
              </a:defRPr>
            </a:lvl2pPr>
            <a:lvl3pPr marL="857250" indent="-171450" algn="l" defTabSz="685800" rtl="0" eaLnBrk="1" latinLnBrk="0" hangingPunct="1">
              <a:spcBef>
                <a:spcPct val="20000"/>
              </a:spcBef>
              <a:buFont typeface="Arial" pitchFamily="34" charset="0"/>
              <a:buChar char="•"/>
              <a:defRPr sz="1500" kern="1200">
                <a:solidFill>
                  <a:schemeClr val="accent4">
                    <a:lumMod val="10000"/>
                  </a:schemeClr>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350" kern="1200">
                <a:solidFill>
                  <a:schemeClr val="accent4">
                    <a:lumMod val="10000"/>
                  </a:schemeClr>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accent4">
                    <a:lumMod val="10000"/>
                  </a:schemeClr>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lgn="ctr">
              <a:buNone/>
            </a:pPr>
            <a:r>
              <a:rPr lang="en-GB" sz="2800" dirty="0">
                <a:solidFill>
                  <a:srgbClr val="768692"/>
                </a:solidFill>
              </a:rPr>
              <a:t>“An opportunity for colleagues to meet in order to hear updates, and to be heard, regarding any issues, opportunities, or risks.”    </a:t>
            </a:r>
          </a:p>
        </p:txBody>
      </p:sp>
      <p:pic>
        <p:nvPicPr>
          <p:cNvPr id="4" name="Picture 3">
            <a:extLst>
              <a:ext uri="{FF2B5EF4-FFF2-40B4-BE49-F238E27FC236}">
                <a16:creationId xmlns:a16="http://schemas.microsoft.com/office/drawing/2014/main" id="{946AAA4E-5E67-4CA5-8678-223DC1F43D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9686" y="3717032"/>
            <a:ext cx="3446291" cy="2264350"/>
          </a:xfrm>
          <a:prstGeom prst="rect">
            <a:avLst/>
          </a:prstGeom>
        </p:spPr>
      </p:pic>
    </p:spTree>
    <p:extLst>
      <p:ext uri="{BB962C8B-B14F-4D97-AF65-F5344CB8AC3E}">
        <p14:creationId xmlns:p14="http://schemas.microsoft.com/office/powerpoint/2010/main" val="3129069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61189" y="1343804"/>
            <a:ext cx="8682811" cy="2244128"/>
          </a:xfrm>
        </p:spPr>
        <p:txBody>
          <a:bodyPr/>
          <a:lstStyle/>
          <a:p>
            <a:pPr marL="0" indent="0">
              <a:buClr>
                <a:srgbClr val="005EB8"/>
              </a:buClr>
              <a:buNone/>
            </a:pPr>
            <a:endParaRPr lang="en-GB" dirty="0"/>
          </a:p>
          <a:p>
            <a:pPr>
              <a:buClr>
                <a:srgbClr val="005EB8"/>
              </a:buClr>
            </a:pPr>
            <a:r>
              <a:rPr lang="en-GB" sz="2400" dirty="0"/>
              <a:t>Welcome</a:t>
            </a:r>
          </a:p>
          <a:p>
            <a:pPr>
              <a:buClr>
                <a:srgbClr val="005EB8"/>
              </a:buClr>
            </a:pPr>
            <a:r>
              <a:rPr lang="en-GB" sz="2400" dirty="0"/>
              <a:t>NHS E/I Exec Group update</a:t>
            </a:r>
          </a:p>
          <a:p>
            <a:pPr>
              <a:buClr>
                <a:srgbClr val="005EB8"/>
              </a:buClr>
            </a:pPr>
            <a:r>
              <a:rPr lang="en-GB" sz="2400" dirty="0"/>
              <a:t>Request for team feedback (3 questions)</a:t>
            </a:r>
          </a:p>
          <a:p>
            <a:pPr>
              <a:buClr>
                <a:srgbClr val="005EB8"/>
              </a:buClr>
            </a:pPr>
            <a:r>
              <a:rPr lang="en-GB" sz="2400" dirty="0"/>
              <a:t>Academy update and organisational change</a:t>
            </a:r>
          </a:p>
          <a:p>
            <a:pPr>
              <a:buClr>
                <a:srgbClr val="005EB8"/>
              </a:buClr>
            </a:pPr>
            <a:r>
              <a:rPr lang="en-GB" sz="2400" dirty="0"/>
              <a:t>Thank you and next meeting</a:t>
            </a:r>
          </a:p>
        </p:txBody>
      </p:sp>
      <p:sp>
        <p:nvSpPr>
          <p:cNvPr id="3" name="Title 2"/>
          <p:cNvSpPr>
            <a:spLocks noGrp="1"/>
          </p:cNvSpPr>
          <p:nvPr>
            <p:ph type="title"/>
          </p:nvPr>
        </p:nvSpPr>
        <p:spPr/>
        <p:txBody>
          <a:bodyPr/>
          <a:lstStyle/>
          <a:p>
            <a:r>
              <a:rPr lang="en-US" dirty="0"/>
              <a:t>Agenda</a:t>
            </a:r>
            <a:endParaRPr lang="en-GB" dirty="0"/>
          </a:p>
        </p:txBody>
      </p:sp>
      <p:sp>
        <p:nvSpPr>
          <p:cNvPr id="4" name="Footer Placeholder 3"/>
          <p:cNvSpPr>
            <a:spLocks noGrp="1"/>
          </p:cNvSpPr>
          <p:nvPr>
            <p:ph type="ftr" sz="quarter" idx="3"/>
          </p:nvPr>
        </p:nvSpPr>
        <p:spPr/>
        <p:txBody>
          <a:bodyPr/>
          <a:lstStyle/>
          <a:p>
            <a:r>
              <a:rPr lang="en-US" dirty="0"/>
              <a:t>Team briefing/leadership cascade</a:t>
            </a:r>
          </a:p>
        </p:txBody>
      </p:sp>
    </p:spTree>
    <p:extLst>
      <p:ext uri="{BB962C8B-B14F-4D97-AF65-F5344CB8AC3E}">
        <p14:creationId xmlns:p14="http://schemas.microsoft.com/office/powerpoint/2010/main" val="1362901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00FFBAAC-3FE1-473E-BE42-36B478E520E7}"/>
              </a:ext>
            </a:extLst>
          </p:cNvPr>
          <p:cNvGraphicFramePr>
            <a:graphicFrameLocks noGrp="1"/>
          </p:cNvGraphicFramePr>
          <p:nvPr>
            <p:ph sz="quarter" idx="10"/>
            <p:extLst>
              <p:ext uri="{D42A27DB-BD31-4B8C-83A1-F6EECF244321}">
                <p14:modId xmlns:p14="http://schemas.microsoft.com/office/powerpoint/2010/main" val="3266956019"/>
              </p:ext>
            </p:extLst>
          </p:nvPr>
        </p:nvGraphicFramePr>
        <p:xfrm>
          <a:off x="342043" y="1106715"/>
          <a:ext cx="8459916" cy="5229039"/>
        </p:xfrm>
        <a:graphic>
          <a:graphicData uri="http://schemas.openxmlformats.org/drawingml/2006/table">
            <a:tbl>
              <a:tblPr firstRow="1" bandRow="1">
                <a:tableStyleId>{5C22544A-7EE6-4342-B048-85BDC9FD1C3A}</a:tableStyleId>
              </a:tblPr>
              <a:tblGrid>
                <a:gridCol w="2087648">
                  <a:extLst>
                    <a:ext uri="{9D8B030D-6E8A-4147-A177-3AD203B41FA5}">
                      <a16:colId xmlns:a16="http://schemas.microsoft.com/office/drawing/2014/main" val="3963581292"/>
                    </a:ext>
                  </a:extLst>
                </a:gridCol>
                <a:gridCol w="2142310">
                  <a:extLst>
                    <a:ext uri="{9D8B030D-6E8A-4147-A177-3AD203B41FA5}">
                      <a16:colId xmlns:a16="http://schemas.microsoft.com/office/drawing/2014/main" val="1862918771"/>
                    </a:ext>
                  </a:extLst>
                </a:gridCol>
                <a:gridCol w="2114979">
                  <a:extLst>
                    <a:ext uri="{9D8B030D-6E8A-4147-A177-3AD203B41FA5}">
                      <a16:colId xmlns:a16="http://schemas.microsoft.com/office/drawing/2014/main" val="4059232333"/>
                    </a:ext>
                  </a:extLst>
                </a:gridCol>
                <a:gridCol w="2114979">
                  <a:extLst>
                    <a:ext uri="{9D8B030D-6E8A-4147-A177-3AD203B41FA5}">
                      <a16:colId xmlns:a16="http://schemas.microsoft.com/office/drawing/2014/main" val="2070672074"/>
                    </a:ext>
                  </a:extLst>
                </a:gridCol>
              </a:tblGrid>
              <a:tr h="565599">
                <a:tc>
                  <a:txBody>
                    <a:bodyPr/>
                    <a:lstStyle/>
                    <a:p>
                      <a:r>
                        <a:rPr lang="en-GB" sz="1200" dirty="0">
                          <a:latin typeface="Arial" panose="020B0604020202020204" pitchFamily="34" charset="0"/>
                          <a:cs typeface="Arial" panose="020B0604020202020204" pitchFamily="34" charset="0"/>
                        </a:rPr>
                        <a:t>2019/20 System Planning</a:t>
                      </a:r>
                    </a:p>
                  </a:txBody>
                  <a:tcPr/>
                </a:tc>
                <a:tc>
                  <a:txBody>
                    <a:bodyPr/>
                    <a:lstStyle/>
                    <a:p>
                      <a:r>
                        <a:rPr lang="en-GB" sz="1200" dirty="0">
                          <a:latin typeface="Arial" panose="020B0604020202020204" pitchFamily="34" charset="0"/>
                          <a:cs typeface="Arial" panose="020B0604020202020204" pitchFamily="34" charset="0"/>
                        </a:rPr>
                        <a:t>Long Term Plan Implementation</a:t>
                      </a:r>
                    </a:p>
                  </a:txBody>
                  <a:tcPr/>
                </a:tc>
                <a:tc>
                  <a:txBody>
                    <a:bodyPr/>
                    <a:lstStyle/>
                    <a:p>
                      <a:r>
                        <a:rPr lang="en-GB" sz="1200" dirty="0">
                          <a:latin typeface="Arial" panose="020B0604020202020204" pitchFamily="34" charset="0"/>
                          <a:cs typeface="Arial" panose="020B0604020202020204" pitchFamily="34" charset="0"/>
                        </a:rPr>
                        <a:t>Oversight regime for performance</a:t>
                      </a:r>
                    </a:p>
                  </a:txBody>
                  <a:tcPr/>
                </a:tc>
                <a:tc>
                  <a:txBody>
                    <a:bodyPr/>
                    <a:lstStyle/>
                    <a:p>
                      <a:r>
                        <a:rPr lang="en-GB" sz="1200" dirty="0">
                          <a:latin typeface="Arial" panose="020B0604020202020204" pitchFamily="34" charset="0"/>
                          <a:cs typeface="Arial" panose="020B0604020202020204" pitchFamily="34" charset="0"/>
                        </a:rPr>
                        <a:t>Culture</a:t>
                      </a:r>
                    </a:p>
                  </a:txBody>
                  <a:tcPr/>
                </a:tc>
                <a:extLst>
                  <a:ext uri="{0D108BD9-81ED-4DB2-BD59-A6C34878D82A}">
                    <a16:rowId xmlns:a16="http://schemas.microsoft.com/office/drawing/2014/main" val="4256332730"/>
                  </a:ext>
                </a:extLst>
              </a:tr>
              <a:tr h="4075218">
                <a:tc>
                  <a:txBody>
                    <a:bodyPr/>
                    <a:lstStyle/>
                    <a:p>
                      <a:r>
                        <a:rPr lang="en-GB" sz="1200" kern="1200" dirty="0">
                          <a:solidFill>
                            <a:schemeClr val="dk1"/>
                          </a:solidFill>
                          <a:effectLst/>
                          <a:latin typeface="Arial" panose="020B0604020202020204" pitchFamily="34" charset="0"/>
                          <a:ea typeface="+mn-ea"/>
                          <a:cs typeface="Arial" panose="020B0604020202020204" pitchFamily="34" charset="0"/>
                        </a:rPr>
                        <a:t>We reviewed the latest position national and regional 2019/20 system planning position. All bar eight trusts have now agreed their control totals, a major improvement on prior years. There are a handful of local systems where there remains a planning gap, and our regional teams will be engaging with them closely over the next couple of weeks, so that each of our seven regions achieves a balanced position across commissioners and providers.</a:t>
                      </a:r>
                    </a:p>
                  </a:txBody>
                  <a:tcPr/>
                </a:tc>
                <a:tc>
                  <a:txBody>
                    <a:bodyPr/>
                    <a:lstStyle/>
                    <a:p>
                      <a:r>
                        <a:rPr lang="en-GB" sz="1200" kern="1200" dirty="0">
                          <a:solidFill>
                            <a:schemeClr val="dk1"/>
                          </a:solidFill>
                          <a:effectLst/>
                          <a:latin typeface="Arial" panose="020B0604020202020204" pitchFamily="34" charset="0"/>
                          <a:ea typeface="+mn-ea"/>
                          <a:cs typeface="Arial" panose="020B0604020202020204" pitchFamily="34" charset="0"/>
                        </a:rPr>
                        <a:t>We discussed the progress that has been made on developing the LTP implementation framework, which is expected to be published by the end of next month. The framework will set out both strategic and operational planning guidance and will support the creation of locally owned plans that will drive the transformation of the NHS over the next five years. We agreed that the process should give systems the space to craft their narrative and frame their plan in a way that best meets their local and population context but in a way that will allow consistent and aggregatable national tracking of finance, workforce, activity and service improvements.</a:t>
                      </a:r>
                    </a:p>
                  </a:txBody>
                  <a:tcPr/>
                </a:tc>
                <a:tc>
                  <a:txBody>
                    <a:bodyPr/>
                    <a:lstStyle/>
                    <a:p>
                      <a:r>
                        <a:rPr lang="en-GB" sz="1200" kern="1200" dirty="0">
                          <a:solidFill>
                            <a:schemeClr val="dk1"/>
                          </a:solidFill>
                          <a:effectLst/>
                          <a:latin typeface="Arial" panose="020B0604020202020204" pitchFamily="34" charset="0"/>
                          <a:ea typeface="+mn-ea"/>
                          <a:cs typeface="Arial" panose="020B0604020202020204" pitchFamily="34" charset="0"/>
                        </a:rPr>
                        <a:t>We noted the latest March 2019 performance figures and noted the improvements in care over the past </a:t>
                      </a:r>
                      <a:r>
                        <a:rPr lang="en-GB" sz="1200" kern="1200">
                          <a:solidFill>
                            <a:schemeClr val="dk1"/>
                          </a:solidFill>
                          <a:effectLst/>
                          <a:latin typeface="Arial" panose="020B0604020202020204" pitchFamily="34" charset="0"/>
                          <a:ea typeface="+mn-ea"/>
                          <a:cs typeface="Arial" panose="020B0604020202020204" pitchFamily="34" charset="0"/>
                        </a:rPr>
                        <a:t>winter are due </a:t>
                      </a:r>
                      <a:r>
                        <a:rPr lang="en-GB" sz="1200" kern="1200" dirty="0">
                          <a:solidFill>
                            <a:schemeClr val="dk1"/>
                          </a:solidFill>
                          <a:effectLst/>
                          <a:latin typeface="Arial" panose="020B0604020202020204" pitchFamily="34" charset="0"/>
                          <a:ea typeface="+mn-ea"/>
                          <a:cs typeface="Arial" panose="020B0604020202020204" pitchFamily="34" charset="0"/>
                        </a:rPr>
                        <a:t>to the hard work of NHS staff, whilst also acknowledging the continued pressure under which frontline services continue to operate. This has been the first winter in five years where headline emergency care performance improved, despite successfully treating an extra 380,000 A&amp;E patients within four hours compared with the same time last year. We discussed the arrangements for executive oversight of NHS operational and financial performance as part of our newly combined NHSE/I operating model.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panose="020B0604020202020204" pitchFamily="34" charset="0"/>
                          <a:ea typeface="+mn-ea"/>
                          <a:cs typeface="Arial" panose="020B0604020202020204" pitchFamily="34" charset="0"/>
                        </a:rPr>
                        <a:t>We discussed progress being made to reshape the culture of our joint organisation, which we will also discuss at the Joint Leadership Forum in June. Simon Stevens and a number of the newly appointed national directors will be visiting staff in our local offices in every region of the country in May and June, and we will shortly confirm dates and locations. The Exec Group will also now regularly rotate its meetings around the country, starting in June and July.</a:t>
                      </a:r>
                    </a:p>
                  </a:txBody>
                  <a:tcPr/>
                </a:tc>
                <a:extLst>
                  <a:ext uri="{0D108BD9-81ED-4DB2-BD59-A6C34878D82A}">
                    <a16:rowId xmlns:a16="http://schemas.microsoft.com/office/drawing/2014/main" val="1596224538"/>
                  </a:ext>
                </a:extLst>
              </a:tr>
            </a:tbl>
          </a:graphicData>
        </a:graphic>
      </p:graphicFrame>
      <p:sp>
        <p:nvSpPr>
          <p:cNvPr id="3" name="Title 2">
            <a:extLst>
              <a:ext uri="{FF2B5EF4-FFF2-40B4-BE49-F238E27FC236}">
                <a16:creationId xmlns:a16="http://schemas.microsoft.com/office/drawing/2014/main" id="{E57556A2-E0A0-4EDA-AEDA-B6CA6488BE80}"/>
              </a:ext>
            </a:extLst>
          </p:cNvPr>
          <p:cNvSpPr>
            <a:spLocks noGrp="1"/>
          </p:cNvSpPr>
          <p:nvPr>
            <p:ph type="title"/>
          </p:nvPr>
        </p:nvSpPr>
        <p:spPr>
          <a:xfrm>
            <a:off x="342043" y="189241"/>
            <a:ext cx="7737474" cy="611649"/>
          </a:xfrm>
        </p:spPr>
        <p:txBody>
          <a:bodyPr/>
          <a:lstStyle/>
          <a:p>
            <a:r>
              <a:rPr lang="en-GB" sz="3200"/>
              <a:t>4 takeaways from our Exec Group</a:t>
            </a:r>
            <a:endParaRPr lang="en-GB" sz="3200" dirty="0"/>
          </a:p>
        </p:txBody>
      </p:sp>
      <p:sp>
        <p:nvSpPr>
          <p:cNvPr id="4" name="Footer Placeholder 3">
            <a:extLst>
              <a:ext uri="{FF2B5EF4-FFF2-40B4-BE49-F238E27FC236}">
                <a16:creationId xmlns:a16="http://schemas.microsoft.com/office/drawing/2014/main" id="{609E2CF6-E750-4B9C-8994-53BFCD7DDA33}"/>
              </a:ext>
            </a:extLst>
          </p:cNvPr>
          <p:cNvSpPr>
            <a:spLocks noGrp="1"/>
          </p:cNvSpPr>
          <p:nvPr>
            <p:ph type="ftr" sz="quarter" idx="3"/>
          </p:nvPr>
        </p:nvSpPr>
        <p:spPr>
          <a:xfrm>
            <a:off x="690676" y="6338716"/>
            <a:ext cx="5723164" cy="365125"/>
          </a:xfrm>
        </p:spPr>
        <p:txBody>
          <a:bodyPr/>
          <a:lstStyle/>
          <a:p>
            <a:r>
              <a:rPr lang="en-US" dirty="0"/>
              <a:t>Team briefing/leadership cascade</a:t>
            </a:r>
          </a:p>
        </p:txBody>
      </p:sp>
      <p:sp>
        <p:nvSpPr>
          <p:cNvPr id="6" name="Title 2">
            <a:extLst>
              <a:ext uri="{FF2B5EF4-FFF2-40B4-BE49-F238E27FC236}">
                <a16:creationId xmlns:a16="http://schemas.microsoft.com/office/drawing/2014/main" id="{1C05A0AF-D75B-467E-941E-E590B22578E7}"/>
              </a:ext>
            </a:extLst>
          </p:cNvPr>
          <p:cNvSpPr txBox="1">
            <a:spLocks/>
          </p:cNvSpPr>
          <p:nvPr/>
        </p:nvSpPr>
        <p:spPr>
          <a:xfrm>
            <a:off x="342043" y="647978"/>
            <a:ext cx="7737474" cy="611649"/>
          </a:xfrm>
          <a:prstGeom prst="rect">
            <a:avLst/>
          </a:prstGeom>
        </p:spPr>
        <p:txBody>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1400" dirty="0"/>
              <a:t>Simon Stevens chaired the second meeting of the new Exec Group on Tuesday 16 April. Amongst the various matters we discussed:</a:t>
            </a:r>
          </a:p>
        </p:txBody>
      </p:sp>
    </p:spTree>
    <p:extLst>
      <p:ext uri="{BB962C8B-B14F-4D97-AF65-F5344CB8AC3E}">
        <p14:creationId xmlns:p14="http://schemas.microsoft.com/office/powerpoint/2010/main" val="3603781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3949D26-1D0C-40FE-8FBF-A962B3F1A100}"/>
              </a:ext>
            </a:extLst>
          </p:cNvPr>
          <p:cNvSpPr>
            <a:spLocks noGrp="1"/>
          </p:cNvSpPr>
          <p:nvPr>
            <p:ph type="title"/>
          </p:nvPr>
        </p:nvSpPr>
        <p:spPr/>
        <p:txBody>
          <a:bodyPr/>
          <a:lstStyle/>
          <a:p>
            <a:r>
              <a:rPr lang="en-GB" dirty="0"/>
              <a:t>Team feedback</a:t>
            </a:r>
          </a:p>
        </p:txBody>
      </p:sp>
      <p:sp>
        <p:nvSpPr>
          <p:cNvPr id="4" name="Footer Placeholder 3">
            <a:extLst>
              <a:ext uri="{FF2B5EF4-FFF2-40B4-BE49-F238E27FC236}">
                <a16:creationId xmlns:a16="http://schemas.microsoft.com/office/drawing/2014/main" id="{E025DCDE-D654-48CD-8717-2DB30C26EF91}"/>
              </a:ext>
            </a:extLst>
          </p:cNvPr>
          <p:cNvSpPr>
            <a:spLocks noGrp="1"/>
          </p:cNvSpPr>
          <p:nvPr>
            <p:ph type="ftr" sz="quarter" idx="3"/>
          </p:nvPr>
        </p:nvSpPr>
        <p:spPr/>
        <p:txBody>
          <a:bodyPr/>
          <a:lstStyle/>
          <a:p>
            <a:r>
              <a:rPr lang="en-US" dirty="0"/>
              <a:t>Team briefing/leadership cascade</a:t>
            </a:r>
          </a:p>
        </p:txBody>
      </p:sp>
      <p:sp>
        <p:nvSpPr>
          <p:cNvPr id="5" name="Speech Bubble: Oval 4">
            <a:extLst>
              <a:ext uri="{FF2B5EF4-FFF2-40B4-BE49-F238E27FC236}">
                <a16:creationId xmlns:a16="http://schemas.microsoft.com/office/drawing/2014/main" id="{1A35516B-77AC-47B3-981D-F3925ABE564A}"/>
              </a:ext>
            </a:extLst>
          </p:cNvPr>
          <p:cNvSpPr/>
          <p:nvPr/>
        </p:nvSpPr>
        <p:spPr>
          <a:xfrm>
            <a:off x="584616" y="1536495"/>
            <a:ext cx="8379501" cy="4102873"/>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p>
        </p:txBody>
      </p:sp>
      <p:sp>
        <p:nvSpPr>
          <p:cNvPr id="2" name="TextBox 1">
            <a:extLst>
              <a:ext uri="{FF2B5EF4-FFF2-40B4-BE49-F238E27FC236}">
                <a16:creationId xmlns:a16="http://schemas.microsoft.com/office/drawing/2014/main" id="{06801241-531F-4172-9380-923069C632E4}"/>
              </a:ext>
            </a:extLst>
          </p:cNvPr>
          <p:cNvSpPr txBox="1"/>
          <p:nvPr/>
        </p:nvSpPr>
        <p:spPr>
          <a:xfrm>
            <a:off x="1236688" y="2099938"/>
            <a:ext cx="7075356" cy="3539430"/>
          </a:xfrm>
          <a:prstGeom prst="rect">
            <a:avLst/>
          </a:prstGeom>
          <a:noFill/>
        </p:spPr>
        <p:txBody>
          <a:bodyPr wrap="square" rtlCol="0">
            <a:spAutoFit/>
          </a:bodyPr>
          <a:lstStyle/>
          <a:p>
            <a:pPr marL="342900" indent="-342900" algn="ctr">
              <a:buAutoNum type="arabicPeriod"/>
            </a:pPr>
            <a:r>
              <a:rPr lang="en-GB" sz="3200" b="1" dirty="0">
                <a:solidFill>
                  <a:schemeClr val="bg1"/>
                </a:solidFill>
              </a:rPr>
              <a:t>How is everybody doing?</a:t>
            </a:r>
          </a:p>
          <a:p>
            <a:pPr marL="342900" indent="-342900" algn="ctr">
              <a:buAutoNum type="arabicPeriod"/>
            </a:pPr>
            <a:r>
              <a:rPr lang="en-GB" sz="3200" b="1" dirty="0">
                <a:solidFill>
                  <a:schemeClr val="bg1"/>
                </a:solidFill>
              </a:rPr>
              <a:t>Is there anything you’d like to share with the NHS Executive Group or another team?</a:t>
            </a:r>
          </a:p>
          <a:p>
            <a:pPr marL="342900" indent="-342900" algn="ctr">
              <a:buAutoNum type="arabicPeriod"/>
            </a:pPr>
            <a:r>
              <a:rPr lang="en-GB" sz="3200" b="1" dirty="0">
                <a:solidFill>
                  <a:schemeClr val="bg1"/>
                </a:solidFill>
              </a:rPr>
              <a:t>What successes would you like to share?</a:t>
            </a:r>
          </a:p>
          <a:p>
            <a:endParaRPr lang="en-GB" sz="3200" dirty="0">
              <a:solidFill>
                <a:schemeClr val="bg1"/>
              </a:solidFill>
            </a:endParaRPr>
          </a:p>
        </p:txBody>
      </p:sp>
    </p:spTree>
    <p:extLst>
      <p:ext uri="{BB962C8B-B14F-4D97-AF65-F5344CB8AC3E}">
        <p14:creationId xmlns:p14="http://schemas.microsoft.com/office/powerpoint/2010/main" val="460736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855FF9-D92F-4F0F-A46C-E55D6E0BF036}"/>
              </a:ext>
            </a:extLst>
          </p:cNvPr>
          <p:cNvSpPr>
            <a:spLocks noGrp="1"/>
          </p:cNvSpPr>
          <p:nvPr>
            <p:ph type="title"/>
          </p:nvPr>
        </p:nvSpPr>
        <p:spPr/>
        <p:txBody>
          <a:bodyPr/>
          <a:lstStyle/>
          <a:p>
            <a:r>
              <a:rPr lang="en-GB" dirty="0"/>
              <a:t>Academy priorities and work</a:t>
            </a:r>
          </a:p>
        </p:txBody>
      </p:sp>
      <p:sp>
        <p:nvSpPr>
          <p:cNvPr id="4" name="Footer Placeholder 3">
            <a:extLst>
              <a:ext uri="{FF2B5EF4-FFF2-40B4-BE49-F238E27FC236}">
                <a16:creationId xmlns:a16="http://schemas.microsoft.com/office/drawing/2014/main" id="{BD9A22FF-7FC2-481B-BD67-C626533EB5A7}"/>
              </a:ext>
            </a:extLst>
          </p:cNvPr>
          <p:cNvSpPr>
            <a:spLocks noGrp="1"/>
          </p:cNvSpPr>
          <p:nvPr>
            <p:ph type="ftr" sz="quarter" idx="3"/>
          </p:nvPr>
        </p:nvSpPr>
        <p:spPr/>
        <p:txBody>
          <a:bodyPr/>
          <a:lstStyle/>
          <a:p>
            <a:r>
              <a:rPr lang="en-US" dirty="0"/>
              <a:t>Team briefing/leadership cascade</a:t>
            </a:r>
          </a:p>
        </p:txBody>
      </p:sp>
      <p:sp>
        <p:nvSpPr>
          <p:cNvPr id="5" name="Content Placeholder 4">
            <a:extLst>
              <a:ext uri="{FF2B5EF4-FFF2-40B4-BE49-F238E27FC236}">
                <a16:creationId xmlns:a16="http://schemas.microsoft.com/office/drawing/2014/main" id="{71A29DB6-ED91-425D-BDD0-82D53DEB7EE0}"/>
              </a:ext>
            </a:extLst>
          </p:cNvPr>
          <p:cNvSpPr>
            <a:spLocks noGrp="1"/>
          </p:cNvSpPr>
          <p:nvPr>
            <p:ph sz="quarter" idx="10"/>
          </p:nvPr>
        </p:nvSpPr>
        <p:spPr>
          <a:xfrm>
            <a:off x="461963" y="1320465"/>
            <a:ext cx="7737475" cy="1990288"/>
          </a:xfrm>
          <a:prstGeom prst="rect">
            <a:avLst/>
          </a:prstGeom>
        </p:spPr>
        <p:txBody>
          <a:bodyPr wrap="square">
            <a:spAutoFit/>
          </a:bodyPr>
          <a:lstStyle/>
          <a:p>
            <a:endParaRPr lang="en-GB" dirty="0">
              <a:solidFill>
                <a:schemeClr val="bg2"/>
              </a:solidFill>
            </a:endParaRPr>
          </a:p>
          <a:p>
            <a:pPr marL="266700" indent="-266700">
              <a:buFont typeface="Arial" panose="020B0604020202020204" pitchFamily="34" charset="0"/>
              <a:buChar char="•"/>
            </a:pPr>
            <a:r>
              <a:rPr lang="en-GB" sz="2400" dirty="0">
                <a:latin typeface="Arial" panose="020B0604020202020204" pitchFamily="34" charset="0"/>
                <a:cs typeface="Arial" panose="020B0604020202020204" pitchFamily="34" charset="0"/>
              </a:rPr>
              <a:t>Business plan</a:t>
            </a:r>
          </a:p>
          <a:p>
            <a:pPr marL="266700" indent="-266700">
              <a:buFont typeface="Arial" panose="020B0604020202020204" pitchFamily="34" charset="0"/>
              <a:buChar char="•"/>
            </a:pPr>
            <a:r>
              <a:rPr lang="en-GB" sz="2400" dirty="0">
                <a:latin typeface="Arial" panose="020B0604020202020204" pitchFamily="34" charset="0"/>
                <a:cs typeface="Arial" panose="020B0604020202020204" pitchFamily="34" charset="0"/>
              </a:rPr>
              <a:t>Interim people plan</a:t>
            </a:r>
          </a:p>
          <a:p>
            <a:pPr marL="266700" indent="-266700"/>
            <a:r>
              <a:rPr lang="en-GB" sz="2400" dirty="0"/>
              <a:t>Organisational change</a:t>
            </a:r>
          </a:p>
          <a:p>
            <a:pPr marL="266700" indent="-266700">
              <a:buFont typeface="Arial" panose="020B0604020202020204" pitchFamily="34" charset="0"/>
              <a:buChar char="•"/>
            </a:pPr>
            <a:endParaRPr lang="en-GB"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5861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230B1-5AEA-4B96-B722-07139E9F2C0C}"/>
              </a:ext>
            </a:extLst>
          </p:cNvPr>
          <p:cNvSpPr>
            <a:spLocks noGrp="1"/>
          </p:cNvSpPr>
          <p:nvPr>
            <p:ph type="title"/>
          </p:nvPr>
        </p:nvSpPr>
        <p:spPr>
          <a:xfrm>
            <a:off x="138598" y="161768"/>
            <a:ext cx="8291264" cy="854968"/>
          </a:xfrm>
        </p:spPr>
        <p:txBody>
          <a:bodyPr/>
          <a:lstStyle/>
          <a:p>
            <a:pPr algn="ctr"/>
            <a:r>
              <a:rPr lang="en-GB" dirty="0"/>
              <a:t>The Context of change</a:t>
            </a:r>
          </a:p>
        </p:txBody>
      </p:sp>
      <p:sp>
        <p:nvSpPr>
          <p:cNvPr id="40" name="Rectangle 39">
            <a:extLst>
              <a:ext uri="{FF2B5EF4-FFF2-40B4-BE49-F238E27FC236}">
                <a16:creationId xmlns:a16="http://schemas.microsoft.com/office/drawing/2014/main" id="{2C613785-0713-4037-9F59-342F9E37D15D}"/>
              </a:ext>
            </a:extLst>
          </p:cNvPr>
          <p:cNvSpPr/>
          <p:nvPr/>
        </p:nvSpPr>
        <p:spPr>
          <a:xfrm>
            <a:off x="240450" y="1012696"/>
            <a:ext cx="8820979" cy="5703673"/>
          </a:xfrm>
          <a:prstGeom prst="rect">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1200" cap="none" spc="0" normalizeH="0" baseline="0" noProof="0" dirty="0">
                <a:ln>
                  <a:noFill/>
                </a:ln>
                <a:solidFill>
                  <a:srgbClr val="FFFFFF"/>
                </a:solidFill>
                <a:effectLst/>
                <a:uLnTx/>
                <a:uFillTx/>
                <a:latin typeface="Arial"/>
                <a:ea typeface="+mn-ea"/>
                <a:cs typeface="+mn-cs"/>
              </a:rPr>
              <a:t>The NHS Long Term Plan</a:t>
            </a:r>
          </a:p>
        </p:txBody>
      </p:sp>
      <p:grpSp>
        <p:nvGrpSpPr>
          <p:cNvPr id="36" name="Group 35">
            <a:extLst>
              <a:ext uri="{FF2B5EF4-FFF2-40B4-BE49-F238E27FC236}">
                <a16:creationId xmlns:a16="http://schemas.microsoft.com/office/drawing/2014/main" id="{CB462719-22CE-41F8-A590-961EF5680B5F}"/>
              </a:ext>
            </a:extLst>
          </p:cNvPr>
          <p:cNvGrpSpPr/>
          <p:nvPr/>
        </p:nvGrpSpPr>
        <p:grpSpPr>
          <a:xfrm>
            <a:off x="2409278" y="2106322"/>
            <a:ext cx="6160569" cy="4230683"/>
            <a:chOff x="2409278" y="2106322"/>
            <a:chExt cx="6160569" cy="4230683"/>
          </a:xfrm>
        </p:grpSpPr>
        <p:pic>
          <p:nvPicPr>
            <p:cNvPr id="24" name="Picture 23" descr="A picture containing sky, outdoor, water, smoke&#10;&#10;Description automatically generated">
              <a:extLst>
                <a:ext uri="{FF2B5EF4-FFF2-40B4-BE49-F238E27FC236}">
                  <a16:creationId xmlns:a16="http://schemas.microsoft.com/office/drawing/2014/main" id="{0C1175DA-46D8-46B1-93C7-1DBF7EB55EA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9278" y="2106322"/>
              <a:ext cx="3036590" cy="2025470"/>
            </a:xfrm>
            <a:prstGeom prst="rect">
              <a:avLst/>
            </a:prstGeom>
          </p:spPr>
        </p:pic>
        <p:pic>
          <p:nvPicPr>
            <p:cNvPr id="25" name="Picture 24" descr="A close up of a street sign on a pole&#10;&#10;Description automatically generated">
              <a:extLst>
                <a:ext uri="{FF2B5EF4-FFF2-40B4-BE49-F238E27FC236}">
                  <a16:creationId xmlns:a16="http://schemas.microsoft.com/office/drawing/2014/main" id="{1F55C07E-C71C-45AE-B18D-A43B738E7C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15040" y="4311535"/>
              <a:ext cx="3054807" cy="2025470"/>
            </a:xfrm>
            <a:prstGeom prst="rect">
              <a:avLst/>
            </a:prstGeom>
          </p:spPr>
        </p:pic>
      </p:grpSp>
      <p:grpSp>
        <p:nvGrpSpPr>
          <p:cNvPr id="3" name="Group 2">
            <a:extLst>
              <a:ext uri="{FF2B5EF4-FFF2-40B4-BE49-F238E27FC236}">
                <a16:creationId xmlns:a16="http://schemas.microsoft.com/office/drawing/2014/main" id="{DE943D1A-A633-4F15-9DA7-6BD448325F3A}"/>
              </a:ext>
            </a:extLst>
          </p:cNvPr>
          <p:cNvGrpSpPr/>
          <p:nvPr/>
        </p:nvGrpSpPr>
        <p:grpSpPr>
          <a:xfrm>
            <a:off x="1090275" y="1642053"/>
            <a:ext cx="7898356" cy="4922457"/>
            <a:chOff x="1030191" y="1558656"/>
            <a:chExt cx="7898356" cy="4922457"/>
          </a:xfrm>
        </p:grpSpPr>
        <p:sp>
          <p:nvSpPr>
            <p:cNvPr id="41" name="Rectangle 40">
              <a:extLst>
                <a:ext uri="{FF2B5EF4-FFF2-40B4-BE49-F238E27FC236}">
                  <a16:creationId xmlns:a16="http://schemas.microsoft.com/office/drawing/2014/main" id="{A36803BE-77A9-42B8-862F-5C6CF0A12C44}"/>
                </a:ext>
              </a:extLst>
            </p:cNvPr>
            <p:cNvSpPr/>
            <p:nvPr/>
          </p:nvSpPr>
          <p:spPr>
            <a:xfrm>
              <a:off x="1030191" y="1558656"/>
              <a:ext cx="7811703" cy="4922457"/>
            </a:xfrm>
            <a:prstGeom prst="rect">
              <a:avLst/>
            </a:prstGeom>
            <a:solidFill>
              <a:schemeClr val="tx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FFFFFF"/>
                  </a:solidFill>
                  <a:effectLst/>
                  <a:uLnTx/>
                  <a:uFillTx/>
                  <a:latin typeface="Arial"/>
                  <a:ea typeface="+mn-ea"/>
                  <a:cs typeface="+mn-cs"/>
                </a:rPr>
                <a:t>The NHS Interim People Plan</a:t>
              </a:r>
            </a:p>
          </p:txBody>
        </p:sp>
        <p:sp>
          <p:nvSpPr>
            <p:cNvPr id="26" name="Rectangle 25">
              <a:extLst>
                <a:ext uri="{FF2B5EF4-FFF2-40B4-BE49-F238E27FC236}">
                  <a16:creationId xmlns:a16="http://schemas.microsoft.com/office/drawing/2014/main" id="{10033083-E88C-425B-B405-539D05621E26}"/>
                </a:ext>
              </a:extLst>
            </p:cNvPr>
            <p:cNvSpPr/>
            <p:nvPr/>
          </p:nvSpPr>
          <p:spPr>
            <a:xfrm>
              <a:off x="2509201" y="2609889"/>
              <a:ext cx="6419346" cy="3754874"/>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1" indent="-342900">
                <a:buFont typeface="Arial" panose="020B0604020202020204" pitchFamily="34" charset="0"/>
                <a:buChar char="•"/>
              </a:pPr>
              <a:r>
                <a:rPr lang="en-GB" sz="2000" dirty="0">
                  <a:solidFill>
                    <a:schemeClr val="bg1">
                      <a:lumMod val="95000"/>
                    </a:schemeClr>
                  </a:solidFill>
                  <a:latin typeface="+mj-lt"/>
                  <a:cs typeface="Arial" panose="020B0604020202020204" pitchFamily="34" charset="0"/>
                </a:rPr>
                <a:t>Making the NHS the best place to work</a:t>
              </a:r>
              <a:br>
                <a:rPr lang="en-GB" sz="2000" dirty="0">
                  <a:solidFill>
                    <a:schemeClr val="bg1">
                      <a:lumMod val="95000"/>
                    </a:schemeClr>
                  </a:solidFill>
                  <a:latin typeface="+mj-lt"/>
                  <a:cs typeface="Arial" panose="020B0604020202020204" pitchFamily="34" charset="0"/>
                </a:rPr>
              </a:br>
              <a:endParaRPr lang="en-GB" sz="2000" dirty="0">
                <a:solidFill>
                  <a:schemeClr val="bg1">
                    <a:lumMod val="95000"/>
                  </a:schemeClr>
                </a:solidFill>
                <a:latin typeface="+mj-lt"/>
                <a:cs typeface="Arial" panose="020B0604020202020204" pitchFamily="34" charset="0"/>
              </a:endParaRPr>
            </a:p>
            <a:p>
              <a:pPr marL="342900" lvl="1" indent="-342900">
                <a:buFont typeface="Arial" panose="020B0604020202020204" pitchFamily="34" charset="0"/>
                <a:buChar char="•"/>
              </a:pPr>
              <a:r>
                <a:rPr lang="en-GB" sz="2000" dirty="0">
                  <a:solidFill>
                    <a:schemeClr val="bg1">
                      <a:lumMod val="95000"/>
                    </a:schemeClr>
                  </a:solidFill>
                  <a:latin typeface="+mj-lt"/>
                  <a:cs typeface="Arial" panose="020B0604020202020204" pitchFamily="34" charset="0"/>
                </a:rPr>
                <a:t>Inclusive and compassionate leadership</a:t>
              </a:r>
              <a:br>
                <a:rPr lang="en-GB" sz="2000" dirty="0">
                  <a:solidFill>
                    <a:schemeClr val="bg1">
                      <a:lumMod val="95000"/>
                    </a:schemeClr>
                  </a:solidFill>
                  <a:latin typeface="+mj-lt"/>
                  <a:cs typeface="Arial" panose="020B0604020202020204" pitchFamily="34" charset="0"/>
                </a:rPr>
              </a:br>
              <a:endParaRPr lang="en-GB" sz="2000" dirty="0">
                <a:solidFill>
                  <a:schemeClr val="bg1">
                    <a:lumMod val="95000"/>
                  </a:schemeClr>
                </a:solidFill>
                <a:latin typeface="+mj-lt"/>
                <a:cs typeface="Arial" panose="020B0604020202020204" pitchFamily="34" charset="0"/>
              </a:endParaRPr>
            </a:p>
            <a:p>
              <a:pPr marL="342900" lvl="1" indent="-342900">
                <a:buFont typeface="Arial" panose="020B0604020202020204" pitchFamily="34" charset="0"/>
                <a:buChar char="•"/>
              </a:pPr>
              <a:r>
                <a:rPr lang="en-GB" sz="2000" dirty="0">
                  <a:solidFill>
                    <a:schemeClr val="bg1">
                      <a:lumMod val="95000"/>
                    </a:schemeClr>
                  </a:solidFill>
                  <a:latin typeface="+mj-lt"/>
                  <a:cs typeface="Arial" panose="020B0604020202020204" pitchFamily="34" charset="0"/>
                </a:rPr>
                <a:t>Honest assessment of shortages – nursing is the most urgent</a:t>
              </a:r>
              <a:br>
                <a:rPr lang="en-GB" sz="2000" dirty="0">
                  <a:solidFill>
                    <a:schemeClr val="bg1">
                      <a:lumMod val="95000"/>
                    </a:schemeClr>
                  </a:solidFill>
                  <a:latin typeface="+mj-lt"/>
                  <a:cs typeface="Arial" panose="020B0604020202020204" pitchFamily="34" charset="0"/>
                </a:rPr>
              </a:br>
              <a:endParaRPr lang="en-GB" sz="2000" dirty="0">
                <a:solidFill>
                  <a:schemeClr val="bg1">
                    <a:lumMod val="95000"/>
                  </a:schemeClr>
                </a:solidFill>
                <a:latin typeface="+mj-lt"/>
                <a:cs typeface="Arial" panose="020B0604020202020204" pitchFamily="34" charset="0"/>
              </a:endParaRPr>
            </a:p>
            <a:p>
              <a:pPr marL="342900" lvl="1" indent="-342900">
                <a:buFont typeface="Arial" panose="020B0604020202020204" pitchFamily="34" charset="0"/>
                <a:buChar char="•"/>
              </a:pPr>
              <a:r>
                <a:rPr lang="en-GB" sz="2000" dirty="0">
                  <a:solidFill>
                    <a:schemeClr val="bg1">
                      <a:lumMod val="95000"/>
                    </a:schemeClr>
                  </a:solidFill>
                  <a:latin typeface="+mj-lt"/>
                  <a:cs typeface="Arial" panose="020B0604020202020204" pitchFamily="34" charset="0"/>
                </a:rPr>
                <a:t>Cross disciplinary and 21st century working</a:t>
              </a:r>
              <a:br>
                <a:rPr lang="en-GB" sz="2000" dirty="0">
                  <a:solidFill>
                    <a:schemeClr val="bg1">
                      <a:lumMod val="95000"/>
                    </a:schemeClr>
                  </a:solidFill>
                  <a:latin typeface="+mj-lt"/>
                  <a:cs typeface="Arial" panose="020B0604020202020204" pitchFamily="34" charset="0"/>
                </a:rPr>
              </a:br>
              <a:endParaRPr lang="en-GB" sz="2000" dirty="0">
                <a:solidFill>
                  <a:schemeClr val="bg1">
                    <a:lumMod val="95000"/>
                  </a:schemeClr>
                </a:solidFill>
                <a:latin typeface="+mj-lt"/>
                <a:cs typeface="Arial" panose="020B0604020202020204" pitchFamily="34" charset="0"/>
              </a:endParaRPr>
            </a:p>
            <a:p>
              <a:pPr marL="342900" lvl="1" indent="-342900">
                <a:buFont typeface="Arial" panose="020B0604020202020204" pitchFamily="34" charset="0"/>
                <a:buChar char="•"/>
              </a:pPr>
              <a:r>
                <a:rPr lang="en-GB" sz="2000" dirty="0">
                  <a:solidFill>
                    <a:schemeClr val="bg1">
                      <a:lumMod val="95000"/>
                    </a:schemeClr>
                  </a:solidFill>
                  <a:latin typeface="+mj-lt"/>
                  <a:cs typeface="Arial" panose="020B0604020202020204" pitchFamily="34" charset="0"/>
                </a:rPr>
                <a:t>Collaborative and continued work on the people agenda</a:t>
              </a:r>
            </a:p>
            <a:p>
              <a:pPr marL="342900" lvl="1" indent="-342900">
                <a:buFont typeface="+mj-lt"/>
                <a:buAutoNum type="arabicPeriod"/>
              </a:pPr>
              <a:endParaRPr lang="en-GB" sz="1600" b="1" dirty="0">
                <a:solidFill>
                  <a:schemeClr val="bg1">
                    <a:lumMod val="95000"/>
                  </a:schemeClr>
                </a:solidFill>
                <a:latin typeface="+mj-lt"/>
              </a:endParaRPr>
            </a:p>
          </p:txBody>
        </p:sp>
      </p:grpSp>
      <p:grpSp>
        <p:nvGrpSpPr>
          <p:cNvPr id="47" name="Group 46">
            <a:extLst>
              <a:ext uri="{FF2B5EF4-FFF2-40B4-BE49-F238E27FC236}">
                <a16:creationId xmlns:a16="http://schemas.microsoft.com/office/drawing/2014/main" id="{0AD7AB1A-228A-4068-BE15-7DF0B5E10B9C}"/>
              </a:ext>
            </a:extLst>
          </p:cNvPr>
          <p:cNvGrpSpPr/>
          <p:nvPr/>
        </p:nvGrpSpPr>
        <p:grpSpPr>
          <a:xfrm>
            <a:off x="1610436" y="2209198"/>
            <a:ext cx="7104578" cy="4301406"/>
            <a:chOff x="1845218" y="2209198"/>
            <a:chExt cx="6869796" cy="4301406"/>
          </a:xfrm>
        </p:grpSpPr>
        <p:grpSp>
          <p:nvGrpSpPr>
            <p:cNvPr id="45" name="Group 44">
              <a:extLst>
                <a:ext uri="{FF2B5EF4-FFF2-40B4-BE49-F238E27FC236}">
                  <a16:creationId xmlns:a16="http://schemas.microsoft.com/office/drawing/2014/main" id="{9F0D0F8D-05B1-4019-BDE6-3D694CAA0E82}"/>
                </a:ext>
              </a:extLst>
            </p:cNvPr>
            <p:cNvGrpSpPr/>
            <p:nvPr/>
          </p:nvGrpSpPr>
          <p:grpSpPr>
            <a:xfrm>
              <a:off x="1845218" y="2209198"/>
              <a:ext cx="6869796" cy="4098762"/>
              <a:chOff x="1845218" y="2209198"/>
              <a:chExt cx="6869796" cy="4098762"/>
            </a:xfrm>
          </p:grpSpPr>
          <p:sp>
            <p:nvSpPr>
              <p:cNvPr id="42" name="Rectangle 41">
                <a:extLst>
                  <a:ext uri="{FF2B5EF4-FFF2-40B4-BE49-F238E27FC236}">
                    <a16:creationId xmlns:a16="http://schemas.microsoft.com/office/drawing/2014/main" id="{F9AA58E6-46B7-4E84-A4B5-3B43A4A4C67C}"/>
                  </a:ext>
                </a:extLst>
              </p:cNvPr>
              <p:cNvSpPr/>
              <p:nvPr/>
            </p:nvSpPr>
            <p:spPr>
              <a:xfrm>
                <a:off x="1845218" y="2209198"/>
                <a:ext cx="6869796" cy="4098762"/>
              </a:xfrm>
              <a:prstGeom prst="rect">
                <a:avLst/>
              </a:prstGeom>
              <a:solidFill>
                <a:schemeClr val="tx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FFFFFF"/>
                    </a:solidFill>
                    <a:effectLst/>
                    <a:uLnTx/>
                    <a:uFillTx/>
                    <a:latin typeface="Arial"/>
                    <a:ea typeface="+mn-ea"/>
                    <a:cs typeface="+mn-cs"/>
                  </a:rPr>
                  <a:t>A New NHS Operating Model and People Directorate</a:t>
                </a:r>
              </a:p>
            </p:txBody>
          </p:sp>
          <p:pic>
            <p:nvPicPr>
              <p:cNvPr id="43" name="Picture 42">
                <a:extLst>
                  <a:ext uri="{FF2B5EF4-FFF2-40B4-BE49-F238E27FC236}">
                    <a16:creationId xmlns:a16="http://schemas.microsoft.com/office/drawing/2014/main" id="{858DC24D-A9D4-4425-A597-FB8D27BA3830}"/>
                  </a:ext>
                </a:extLst>
              </p:cNvPr>
              <p:cNvPicPr>
                <a:picLocks noChangeAspect="1"/>
              </p:cNvPicPr>
              <p:nvPr/>
            </p:nvPicPr>
            <p:blipFill>
              <a:blip r:embed="rId4"/>
              <a:stretch>
                <a:fillRect/>
              </a:stretch>
            </p:blipFill>
            <p:spPr>
              <a:xfrm>
                <a:off x="5361782" y="2952615"/>
                <a:ext cx="2998029" cy="3004210"/>
              </a:xfrm>
              <a:prstGeom prst="rect">
                <a:avLst/>
              </a:prstGeom>
            </p:spPr>
          </p:pic>
        </p:grpSp>
        <p:sp>
          <p:nvSpPr>
            <p:cNvPr id="46" name="TextBox 45">
              <a:extLst>
                <a:ext uri="{FF2B5EF4-FFF2-40B4-BE49-F238E27FC236}">
                  <a16:creationId xmlns:a16="http://schemas.microsoft.com/office/drawing/2014/main" id="{FF1816FD-18F8-4808-97C8-E94475C8254D}"/>
                </a:ext>
              </a:extLst>
            </p:cNvPr>
            <p:cNvSpPr txBox="1"/>
            <p:nvPr/>
          </p:nvSpPr>
          <p:spPr>
            <a:xfrm>
              <a:off x="2328138" y="2971174"/>
              <a:ext cx="3063633" cy="3539430"/>
            </a:xfrm>
            <a:prstGeom prst="rect">
              <a:avLst/>
            </a:prstGeom>
            <a:noFill/>
          </p:spPr>
          <p:txBody>
            <a:bodyPr wrap="square" rtlCol="0">
              <a:spAutoFit/>
            </a:bodyPr>
            <a:lstStyle/>
            <a:p>
              <a:r>
                <a:rPr lang="en-GB" sz="1600" dirty="0"/>
                <a:t>Seven regions and 11 corporate directorates.</a:t>
              </a:r>
            </a:p>
            <a:p>
              <a:endParaRPr lang="en-GB" sz="1600" dirty="0"/>
            </a:p>
            <a:p>
              <a:r>
                <a:rPr lang="en-GB" sz="1600" dirty="0"/>
                <a:t>Creation of a People Directorate to have responsibility for delivery of the NHS People Plan.  </a:t>
              </a:r>
            </a:p>
            <a:p>
              <a:endParaRPr lang="en-GB" sz="1600" dirty="0"/>
            </a:p>
            <a:p>
              <a:r>
                <a:rPr lang="en-GB" sz="1600" dirty="0"/>
                <a:t>Transfer of the NHS Leadership Academy into the People Directorate to set, and implement, the strategy for the NHS across leadership and talent.</a:t>
              </a:r>
            </a:p>
            <a:p>
              <a:endParaRPr lang="en-GB" sz="1600" dirty="0"/>
            </a:p>
          </p:txBody>
        </p:sp>
      </p:grpSp>
      <p:grpSp>
        <p:nvGrpSpPr>
          <p:cNvPr id="21" name="Group 20">
            <a:extLst>
              <a:ext uri="{FF2B5EF4-FFF2-40B4-BE49-F238E27FC236}">
                <a16:creationId xmlns:a16="http://schemas.microsoft.com/office/drawing/2014/main" id="{57D280AC-2243-47DE-B9FA-831B5E827915}"/>
              </a:ext>
            </a:extLst>
          </p:cNvPr>
          <p:cNvGrpSpPr/>
          <p:nvPr/>
        </p:nvGrpSpPr>
        <p:grpSpPr>
          <a:xfrm>
            <a:off x="2063154" y="2769690"/>
            <a:ext cx="6506694" cy="3370060"/>
            <a:chOff x="323528" y="1196752"/>
            <a:chExt cx="4968552" cy="2952328"/>
          </a:xfrm>
        </p:grpSpPr>
        <p:sp>
          <p:nvSpPr>
            <p:cNvPr id="20" name="Rectangle 19">
              <a:extLst>
                <a:ext uri="{FF2B5EF4-FFF2-40B4-BE49-F238E27FC236}">
                  <a16:creationId xmlns:a16="http://schemas.microsoft.com/office/drawing/2014/main" id="{0BA91704-B7E3-4DAF-B289-B03E1B29ACD5}"/>
                </a:ext>
              </a:extLst>
            </p:cNvPr>
            <p:cNvSpPr/>
            <p:nvPr/>
          </p:nvSpPr>
          <p:spPr>
            <a:xfrm>
              <a:off x="323528" y="1196752"/>
              <a:ext cx="4968552" cy="2952328"/>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Our Work</a:t>
              </a:r>
            </a:p>
          </p:txBody>
        </p:sp>
        <p:grpSp>
          <p:nvGrpSpPr>
            <p:cNvPr id="4" name="Group 3">
              <a:extLst>
                <a:ext uri="{FF2B5EF4-FFF2-40B4-BE49-F238E27FC236}">
                  <a16:creationId xmlns:a16="http://schemas.microsoft.com/office/drawing/2014/main" id="{0274F5D8-0C8F-4C9C-BC93-6B50CB4D8953}"/>
                </a:ext>
              </a:extLst>
            </p:cNvPr>
            <p:cNvGrpSpPr/>
            <p:nvPr/>
          </p:nvGrpSpPr>
          <p:grpSpPr>
            <a:xfrm>
              <a:off x="611560" y="2051720"/>
              <a:ext cx="4342482" cy="1900503"/>
              <a:chOff x="877590" y="2752632"/>
              <a:chExt cx="7536031" cy="3440656"/>
            </a:xfrm>
          </p:grpSpPr>
          <p:sp>
            <p:nvSpPr>
              <p:cNvPr id="5" name="Up Arrow 23">
                <a:extLst>
                  <a:ext uri="{FF2B5EF4-FFF2-40B4-BE49-F238E27FC236}">
                    <a16:creationId xmlns:a16="http://schemas.microsoft.com/office/drawing/2014/main" id="{E374BE9F-E379-4AB0-8A26-2D517F9CDF98}"/>
                  </a:ext>
                </a:extLst>
              </p:cNvPr>
              <p:cNvSpPr/>
              <p:nvPr/>
            </p:nvSpPr>
            <p:spPr>
              <a:xfrm rot="5400000">
                <a:off x="3830780" y="4722651"/>
                <a:ext cx="361318" cy="1361470"/>
              </a:xfrm>
              <a:prstGeom prst="upArrow">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00" b="0" i="0" u="none" strike="noStrike" kern="0" cap="none" spc="0" normalizeH="0" baseline="0" noProof="0" dirty="0">
                  <a:ln>
                    <a:noFill/>
                  </a:ln>
                  <a:solidFill>
                    <a:srgbClr val="FFFFFF"/>
                  </a:solidFill>
                  <a:effectLst/>
                  <a:uLnTx/>
                  <a:uFillTx/>
                  <a:latin typeface="Arial"/>
                  <a:ea typeface="+mn-ea"/>
                  <a:cs typeface="+mn-cs"/>
                </a:endParaRPr>
              </a:p>
            </p:txBody>
          </p:sp>
          <p:sp>
            <p:nvSpPr>
              <p:cNvPr id="6" name="Up Arrow 22">
                <a:extLst>
                  <a:ext uri="{FF2B5EF4-FFF2-40B4-BE49-F238E27FC236}">
                    <a16:creationId xmlns:a16="http://schemas.microsoft.com/office/drawing/2014/main" id="{0449BBA7-7C46-4496-ACD6-03164AEC716A}"/>
                  </a:ext>
                </a:extLst>
              </p:cNvPr>
              <p:cNvSpPr/>
              <p:nvPr/>
            </p:nvSpPr>
            <p:spPr>
              <a:xfrm rot="5400000">
                <a:off x="3971172" y="3881267"/>
                <a:ext cx="361318" cy="1080685"/>
              </a:xfrm>
              <a:prstGeom prst="upArrow">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00" b="0" i="0" u="none" strike="noStrike" kern="0" cap="none" spc="0" normalizeH="0" baseline="0" noProof="0" dirty="0">
                  <a:ln>
                    <a:noFill/>
                  </a:ln>
                  <a:solidFill>
                    <a:srgbClr val="FFFFFF"/>
                  </a:solidFill>
                  <a:effectLst/>
                  <a:uLnTx/>
                  <a:uFillTx/>
                  <a:latin typeface="Arial"/>
                  <a:ea typeface="+mn-ea"/>
                  <a:cs typeface="+mn-cs"/>
                </a:endParaRPr>
              </a:p>
            </p:txBody>
          </p:sp>
          <p:sp>
            <p:nvSpPr>
              <p:cNvPr id="7" name="Up Arrow 21">
                <a:extLst>
                  <a:ext uri="{FF2B5EF4-FFF2-40B4-BE49-F238E27FC236}">
                    <a16:creationId xmlns:a16="http://schemas.microsoft.com/office/drawing/2014/main" id="{0CAC19E8-37C1-46CE-A8B3-B53733E3D333}"/>
                  </a:ext>
                </a:extLst>
              </p:cNvPr>
              <p:cNvSpPr/>
              <p:nvPr/>
            </p:nvSpPr>
            <p:spPr>
              <a:xfrm rot="5400000">
                <a:off x="3579219" y="2463728"/>
                <a:ext cx="361318" cy="1864590"/>
              </a:xfrm>
              <a:prstGeom prst="upArrow">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00" b="0" i="0" u="none" strike="noStrike" kern="0" cap="none" spc="0" normalizeH="0" baseline="0" noProof="0" dirty="0">
                  <a:ln>
                    <a:noFill/>
                  </a:ln>
                  <a:solidFill>
                    <a:srgbClr val="FFFFFF"/>
                  </a:solidFill>
                  <a:effectLst/>
                  <a:uLnTx/>
                  <a:uFillTx/>
                  <a:latin typeface="Arial"/>
                  <a:ea typeface="+mn-ea"/>
                  <a:cs typeface="+mn-cs"/>
                </a:endParaRPr>
              </a:p>
            </p:txBody>
          </p:sp>
          <p:sp>
            <p:nvSpPr>
              <p:cNvPr id="8" name="Oval 7">
                <a:extLst>
                  <a:ext uri="{FF2B5EF4-FFF2-40B4-BE49-F238E27FC236}">
                    <a16:creationId xmlns:a16="http://schemas.microsoft.com/office/drawing/2014/main" id="{D1789EE5-826D-4A55-8495-67EB00EF912D}"/>
                  </a:ext>
                </a:extLst>
              </p:cNvPr>
              <p:cNvSpPr/>
              <p:nvPr/>
            </p:nvSpPr>
            <p:spPr>
              <a:xfrm>
                <a:off x="877590" y="3038917"/>
                <a:ext cx="3133972" cy="2955672"/>
              </a:xfrm>
              <a:prstGeom prst="ellipse">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900" b="1" i="0" u="none" strike="noStrike" kern="0" cap="none" spc="0" normalizeH="0" baseline="0" noProof="0" dirty="0">
                    <a:ln>
                      <a:noFill/>
                    </a:ln>
                    <a:solidFill>
                      <a:srgbClr val="FFFFFF"/>
                    </a:solidFill>
                    <a:effectLst/>
                    <a:uLnTx/>
                    <a:uFillTx/>
                    <a:latin typeface="Arial"/>
                    <a:ea typeface="+mn-ea"/>
                    <a:cs typeface="+mn-cs"/>
                  </a:rPr>
                  <a:t>Academy vision:</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Arial"/>
                    <a:ea typeface="+mn-ea"/>
                    <a:cs typeface="+mn-cs"/>
                  </a:rPr>
                  <a:t>Outstanding leadership at every level of the NHS creates cultures of compassion and inclusion that improves lives in local communities.</a:t>
                </a:r>
              </a:p>
            </p:txBody>
          </p:sp>
          <p:grpSp>
            <p:nvGrpSpPr>
              <p:cNvPr id="9" name="Group 8">
                <a:extLst>
                  <a:ext uri="{FF2B5EF4-FFF2-40B4-BE49-F238E27FC236}">
                    <a16:creationId xmlns:a16="http://schemas.microsoft.com/office/drawing/2014/main" id="{45E0C1B7-7A83-4BEA-99B3-75D89706C932}"/>
                  </a:ext>
                </a:extLst>
              </p:cNvPr>
              <p:cNvGrpSpPr/>
              <p:nvPr/>
            </p:nvGrpSpPr>
            <p:grpSpPr>
              <a:xfrm>
                <a:off x="5056073" y="5169554"/>
                <a:ext cx="3357548" cy="1023734"/>
                <a:chOff x="4622742" y="4755631"/>
                <a:chExt cx="2808312" cy="1224136"/>
              </a:xfrm>
            </p:grpSpPr>
            <p:sp>
              <p:nvSpPr>
                <p:cNvPr id="18" name="Rounded Rectangle 10">
                  <a:extLst>
                    <a:ext uri="{FF2B5EF4-FFF2-40B4-BE49-F238E27FC236}">
                      <a16:creationId xmlns:a16="http://schemas.microsoft.com/office/drawing/2014/main" id="{00599975-82B2-4F4C-A431-4909D80BB2DF}"/>
                    </a:ext>
                  </a:extLst>
                </p:cNvPr>
                <p:cNvSpPr/>
                <p:nvPr/>
              </p:nvSpPr>
              <p:spPr>
                <a:xfrm>
                  <a:off x="4622742" y="4755631"/>
                  <a:ext cx="2808312" cy="1224136"/>
                </a:xfrm>
                <a:prstGeom prst="roundRect">
                  <a:avLst/>
                </a:prstGeom>
                <a:solidFill>
                  <a:srgbClr val="3300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900" b="0" i="0" u="none" strike="noStrike" kern="0" cap="none" spc="0" normalizeH="0" baseline="0" noProof="0" dirty="0">
                    <a:ln>
                      <a:noFill/>
                    </a:ln>
                    <a:solidFill>
                      <a:srgbClr val="FFFFFF"/>
                    </a:solidFill>
                    <a:effectLst/>
                    <a:uLnTx/>
                    <a:uFillTx/>
                    <a:latin typeface="Arial"/>
                    <a:ea typeface="+mn-ea"/>
                    <a:cs typeface="+mn-cs"/>
                  </a:endParaRPr>
                </a:p>
              </p:txBody>
            </p:sp>
            <p:sp>
              <p:nvSpPr>
                <p:cNvPr id="19" name="TextBox 18">
                  <a:extLst>
                    <a:ext uri="{FF2B5EF4-FFF2-40B4-BE49-F238E27FC236}">
                      <a16:creationId xmlns:a16="http://schemas.microsoft.com/office/drawing/2014/main" id="{1CAF8216-92A6-4761-B734-049FCA4F1468}"/>
                    </a:ext>
                  </a:extLst>
                </p:cNvPr>
                <p:cNvSpPr txBox="1"/>
                <p:nvPr/>
              </p:nvSpPr>
              <p:spPr>
                <a:xfrm>
                  <a:off x="4639742" y="4895004"/>
                  <a:ext cx="2772087" cy="999406"/>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800" b="1" i="0" u="none" strike="noStrike" kern="0" cap="none" spc="0" normalizeH="0" baseline="0" noProof="0" dirty="0">
                      <a:ln>
                        <a:noFill/>
                      </a:ln>
                      <a:solidFill>
                        <a:srgbClr val="FFFFFF"/>
                      </a:solidFill>
                      <a:effectLst/>
                      <a:uLnTx/>
                      <a:uFillTx/>
                      <a:latin typeface="Arial" charset="0"/>
                      <a:ea typeface="+mn-ea"/>
                      <a:cs typeface="Arial" charset="0"/>
                    </a:rPr>
                    <a:t>Provide leadership development interventions that have reach and impact across the service</a:t>
                  </a:r>
                </a:p>
              </p:txBody>
            </p:sp>
          </p:grpSp>
          <p:grpSp>
            <p:nvGrpSpPr>
              <p:cNvPr id="10" name="Group 9">
                <a:extLst>
                  <a:ext uri="{FF2B5EF4-FFF2-40B4-BE49-F238E27FC236}">
                    <a16:creationId xmlns:a16="http://schemas.microsoft.com/office/drawing/2014/main" id="{3CB2DF0E-94B9-44ED-A808-39EA06C57F4A}"/>
                  </a:ext>
                </a:extLst>
              </p:cNvPr>
              <p:cNvGrpSpPr/>
              <p:nvPr/>
            </p:nvGrpSpPr>
            <p:grpSpPr>
              <a:xfrm>
                <a:off x="5012767" y="3939661"/>
                <a:ext cx="3357550" cy="1023734"/>
                <a:chOff x="2534290" y="5268109"/>
                <a:chExt cx="2808312" cy="1224136"/>
              </a:xfrm>
              <a:solidFill>
                <a:srgbClr val="768692"/>
              </a:solidFill>
            </p:grpSpPr>
            <p:sp>
              <p:nvSpPr>
                <p:cNvPr id="16" name="Rounded Rectangle 12">
                  <a:extLst>
                    <a:ext uri="{FF2B5EF4-FFF2-40B4-BE49-F238E27FC236}">
                      <a16:creationId xmlns:a16="http://schemas.microsoft.com/office/drawing/2014/main" id="{F593D01E-F57F-48FD-8B42-826E57939F83}"/>
                    </a:ext>
                  </a:extLst>
                </p:cNvPr>
                <p:cNvSpPr/>
                <p:nvPr/>
              </p:nvSpPr>
              <p:spPr>
                <a:xfrm>
                  <a:off x="2534290" y="5268109"/>
                  <a:ext cx="2808312" cy="122413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900" b="0" i="0" u="none" strike="noStrike" kern="0" cap="none" spc="0" normalizeH="0" baseline="0" noProof="0" dirty="0">
                    <a:ln>
                      <a:noFill/>
                    </a:ln>
                    <a:solidFill>
                      <a:srgbClr val="FFFFFF"/>
                    </a:solidFill>
                    <a:effectLst/>
                    <a:uLnTx/>
                    <a:uFillTx/>
                    <a:latin typeface="Arial"/>
                    <a:ea typeface="+mn-ea"/>
                    <a:cs typeface="+mn-cs"/>
                  </a:endParaRPr>
                </a:p>
              </p:txBody>
            </p:sp>
            <p:sp>
              <p:nvSpPr>
                <p:cNvPr id="17" name="TextBox 16">
                  <a:extLst>
                    <a:ext uri="{FF2B5EF4-FFF2-40B4-BE49-F238E27FC236}">
                      <a16:creationId xmlns:a16="http://schemas.microsoft.com/office/drawing/2014/main" id="{A8921E43-BCF3-44B7-8A17-C1999FA4C001}"/>
                    </a:ext>
                  </a:extLst>
                </p:cNvPr>
                <p:cNvSpPr txBox="1"/>
                <p:nvPr/>
              </p:nvSpPr>
              <p:spPr>
                <a:xfrm>
                  <a:off x="2778477" y="5408292"/>
                  <a:ext cx="2232249" cy="999406"/>
                </a:xfrm>
                <a:prstGeom prst="rect">
                  <a:avLst/>
                </a:prstGeom>
                <a:grp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800" b="1" i="0" u="none" strike="noStrike" kern="0" cap="none" spc="0" normalizeH="0" baseline="0" noProof="0" dirty="0">
                      <a:ln>
                        <a:noFill/>
                      </a:ln>
                      <a:solidFill>
                        <a:srgbClr val="FFFFFF"/>
                      </a:solidFill>
                      <a:effectLst/>
                      <a:uLnTx/>
                      <a:uFillTx/>
                      <a:latin typeface="Arial" charset="0"/>
                      <a:ea typeface="+mn-ea"/>
                      <a:cs typeface="Arial" charset="0"/>
                    </a:rPr>
                    <a:t>Enable, convene and support whole system talent management</a:t>
                  </a:r>
                </a:p>
              </p:txBody>
            </p:sp>
          </p:grpSp>
          <p:grpSp>
            <p:nvGrpSpPr>
              <p:cNvPr id="11" name="Group 10">
                <a:extLst>
                  <a:ext uri="{FF2B5EF4-FFF2-40B4-BE49-F238E27FC236}">
                    <a16:creationId xmlns:a16="http://schemas.microsoft.com/office/drawing/2014/main" id="{0C3CAA5F-CE72-4F23-9E44-9A9244C1CDE2}"/>
                  </a:ext>
                </a:extLst>
              </p:cNvPr>
              <p:cNvGrpSpPr/>
              <p:nvPr/>
            </p:nvGrpSpPr>
            <p:grpSpPr>
              <a:xfrm>
                <a:off x="5012768" y="2757145"/>
                <a:ext cx="3357550" cy="1023734"/>
                <a:chOff x="5558627" y="2351228"/>
                <a:chExt cx="2808312" cy="1224136"/>
              </a:xfrm>
            </p:grpSpPr>
            <p:sp>
              <p:nvSpPr>
                <p:cNvPr id="14" name="Rounded Rectangle 14">
                  <a:extLst>
                    <a:ext uri="{FF2B5EF4-FFF2-40B4-BE49-F238E27FC236}">
                      <a16:creationId xmlns:a16="http://schemas.microsoft.com/office/drawing/2014/main" id="{AC009F9A-B297-4139-91AB-DCDCEB0BAC8B}"/>
                    </a:ext>
                  </a:extLst>
                </p:cNvPr>
                <p:cNvSpPr/>
                <p:nvPr/>
              </p:nvSpPr>
              <p:spPr>
                <a:xfrm>
                  <a:off x="5558627" y="2351228"/>
                  <a:ext cx="2808312" cy="1224136"/>
                </a:xfrm>
                <a:prstGeom prst="roundRect">
                  <a:avLst/>
                </a:prstGeom>
                <a:solidFill>
                  <a:srgbClr val="ED8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900" b="0" i="0" u="none" strike="noStrike" kern="0" cap="none" spc="0" normalizeH="0" baseline="0" noProof="0" dirty="0">
                    <a:ln>
                      <a:noFill/>
                    </a:ln>
                    <a:solidFill>
                      <a:srgbClr val="FFFFFF"/>
                    </a:solidFill>
                    <a:effectLst/>
                    <a:uLnTx/>
                    <a:uFillTx/>
                    <a:latin typeface="Arial"/>
                    <a:ea typeface="+mn-ea"/>
                    <a:cs typeface="+mn-cs"/>
                  </a:endParaRPr>
                </a:p>
              </p:txBody>
            </p:sp>
            <p:sp>
              <p:nvSpPr>
                <p:cNvPr id="15" name="TextBox 14">
                  <a:extLst>
                    <a:ext uri="{FF2B5EF4-FFF2-40B4-BE49-F238E27FC236}">
                      <a16:creationId xmlns:a16="http://schemas.microsoft.com/office/drawing/2014/main" id="{4A32190F-D2FA-46BF-B678-7713931CD11C}"/>
                    </a:ext>
                  </a:extLst>
                </p:cNvPr>
                <p:cNvSpPr txBox="1"/>
                <p:nvPr/>
              </p:nvSpPr>
              <p:spPr>
                <a:xfrm>
                  <a:off x="5594849" y="2525474"/>
                  <a:ext cx="2753975" cy="99940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800" b="1" i="0" u="none" strike="noStrike" kern="1200" cap="none" spc="0" normalizeH="0" baseline="0" noProof="0" dirty="0">
                      <a:ln>
                        <a:noFill/>
                      </a:ln>
                      <a:solidFill>
                        <a:srgbClr val="FFFFFF"/>
                      </a:solidFill>
                      <a:effectLst/>
                      <a:uLnTx/>
                      <a:uFillTx/>
                      <a:latin typeface="Arial" charset="0"/>
                      <a:ea typeface="+mn-ea"/>
                      <a:cs typeface="Arial" charset="0"/>
                    </a:rPr>
                    <a:t>System Development that enables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800" b="1" i="0" u="none" strike="noStrike" kern="1200" cap="none" spc="0" normalizeH="0" baseline="0" noProof="0" dirty="0">
                      <a:ln>
                        <a:noFill/>
                      </a:ln>
                      <a:solidFill>
                        <a:srgbClr val="FFFFFF"/>
                      </a:solidFill>
                      <a:effectLst/>
                      <a:uLnTx/>
                      <a:uFillTx/>
                      <a:latin typeface="Arial" charset="0"/>
                      <a:ea typeface="+mn-ea"/>
                      <a:cs typeface="Arial" charset="0"/>
                    </a:rPr>
                    <a:t>service improvement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800" b="1" i="0" u="none" strike="noStrike" kern="1200" cap="none" spc="0" normalizeH="0" baseline="0" noProof="0" dirty="0">
                      <a:ln>
                        <a:noFill/>
                      </a:ln>
                      <a:solidFill>
                        <a:srgbClr val="FFFFFF"/>
                      </a:solidFill>
                      <a:effectLst/>
                      <a:uLnTx/>
                      <a:uFillTx/>
                      <a:latin typeface="Arial" charset="0"/>
                      <a:ea typeface="+mn-ea"/>
                      <a:cs typeface="Arial" charset="0"/>
                    </a:rPr>
                    <a:t>across health and care </a:t>
                  </a:r>
                </a:p>
              </p:txBody>
            </p:sp>
          </p:grpSp>
          <p:sp>
            <p:nvSpPr>
              <p:cNvPr id="12" name="Rounded Rectangle 19">
                <a:extLst>
                  <a:ext uri="{FF2B5EF4-FFF2-40B4-BE49-F238E27FC236}">
                    <a16:creationId xmlns:a16="http://schemas.microsoft.com/office/drawing/2014/main" id="{C73A92C4-5222-4C2C-965F-A65575DADF1F}"/>
                  </a:ext>
                </a:extLst>
              </p:cNvPr>
              <p:cNvSpPr/>
              <p:nvPr/>
            </p:nvSpPr>
            <p:spPr>
              <a:xfrm rot="10800000">
                <a:off x="4750414" y="2752632"/>
                <a:ext cx="232840" cy="339779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00" b="0" i="0" u="none" strike="noStrike" kern="0" cap="none" spc="0" normalizeH="0" baseline="0" noProof="0" dirty="0">
                  <a:ln>
                    <a:noFill/>
                  </a:ln>
                  <a:solidFill>
                    <a:srgbClr val="FFFFFF"/>
                  </a:solidFill>
                  <a:effectLst/>
                  <a:uLnTx/>
                  <a:uFillTx/>
                  <a:latin typeface="Arial"/>
                  <a:ea typeface="+mn-ea"/>
                  <a:cs typeface="+mn-cs"/>
                </a:endParaRPr>
              </a:p>
            </p:txBody>
          </p:sp>
          <p:sp>
            <p:nvSpPr>
              <p:cNvPr id="13" name="TextBox 12">
                <a:extLst>
                  <a:ext uri="{FF2B5EF4-FFF2-40B4-BE49-F238E27FC236}">
                    <a16:creationId xmlns:a16="http://schemas.microsoft.com/office/drawing/2014/main" id="{EC29063D-F25D-4E71-829A-1F36DB28C8F4}"/>
                  </a:ext>
                </a:extLst>
              </p:cNvPr>
              <p:cNvSpPr txBox="1"/>
              <p:nvPr/>
            </p:nvSpPr>
            <p:spPr>
              <a:xfrm rot="5400000">
                <a:off x="3756366" y="4324727"/>
                <a:ext cx="2258238" cy="320473"/>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600" b="1" i="0" u="none" strike="noStrike" kern="0" cap="none" spc="0" normalizeH="0" baseline="0" noProof="0" dirty="0">
                    <a:ln>
                      <a:noFill/>
                    </a:ln>
                    <a:solidFill>
                      <a:srgbClr val="FFFFFF"/>
                    </a:solidFill>
                    <a:effectLst/>
                    <a:uLnTx/>
                    <a:uFillTx/>
                    <a:latin typeface="Arial" charset="0"/>
                    <a:ea typeface="+mn-ea"/>
                    <a:cs typeface="Arial" charset="0"/>
                  </a:rPr>
                  <a:t>Strategic Objectives</a:t>
                </a:r>
              </a:p>
            </p:txBody>
          </p:sp>
        </p:grpSp>
      </p:grpSp>
    </p:spTree>
    <p:extLst>
      <p:ext uri="{BB962C8B-B14F-4D97-AF65-F5344CB8AC3E}">
        <p14:creationId xmlns:p14="http://schemas.microsoft.com/office/powerpoint/2010/main" val="174903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9B65-5BC1-4B26-B728-6F5A75499365}"/>
              </a:ext>
            </a:extLst>
          </p:cNvPr>
          <p:cNvSpPr>
            <a:spLocks noGrp="1"/>
          </p:cNvSpPr>
          <p:nvPr>
            <p:ph type="title"/>
          </p:nvPr>
        </p:nvSpPr>
        <p:spPr>
          <a:xfrm>
            <a:off x="457200" y="125760"/>
            <a:ext cx="8291264" cy="854968"/>
          </a:xfrm>
        </p:spPr>
        <p:txBody>
          <a:bodyPr/>
          <a:lstStyle/>
          <a:p>
            <a:r>
              <a:rPr lang="en-GB" dirty="0"/>
              <a:t>The process</a:t>
            </a:r>
          </a:p>
        </p:txBody>
      </p:sp>
      <p:sp>
        <p:nvSpPr>
          <p:cNvPr id="3" name="Content Placeholder 2">
            <a:extLst>
              <a:ext uri="{FF2B5EF4-FFF2-40B4-BE49-F238E27FC236}">
                <a16:creationId xmlns:a16="http://schemas.microsoft.com/office/drawing/2014/main" id="{53C07228-E244-4183-B88B-D6CBB98FBA50}"/>
              </a:ext>
            </a:extLst>
          </p:cNvPr>
          <p:cNvSpPr>
            <a:spLocks noGrp="1"/>
          </p:cNvSpPr>
          <p:nvPr>
            <p:ph idx="10"/>
          </p:nvPr>
        </p:nvSpPr>
        <p:spPr>
          <a:xfrm>
            <a:off x="457200" y="980728"/>
            <a:ext cx="8291264" cy="5832648"/>
          </a:xfrm>
        </p:spPr>
        <p:txBody>
          <a:bodyPr>
            <a:normAutofit fontScale="55000" lnSpcReduction="20000"/>
          </a:bodyPr>
          <a:lstStyle/>
          <a:p>
            <a:pPr marL="0" indent="0">
              <a:buNone/>
            </a:pPr>
            <a:r>
              <a:rPr lang="en-GB" b="1" dirty="0"/>
              <a:t>Stage 1: Preliminary moves.  Jan-April 2019</a:t>
            </a:r>
            <a:r>
              <a:rPr lang="en-GB" dirty="0"/>
              <a:t>:  </a:t>
            </a:r>
          </a:p>
          <a:p>
            <a:r>
              <a:rPr lang="en-GB" dirty="0"/>
              <a:t>TUPE of the NHS Leadership Academy into NHS People Directorate</a:t>
            </a:r>
          </a:p>
          <a:p>
            <a:pPr marL="0" indent="0">
              <a:buNone/>
            </a:pPr>
            <a:r>
              <a:rPr lang="en-GB" b="1" dirty="0"/>
              <a:t>Stage 2: Preparation and drafting.  April – June 2019</a:t>
            </a:r>
            <a:r>
              <a:rPr lang="en-GB" dirty="0"/>
              <a:t>:</a:t>
            </a:r>
          </a:p>
          <a:p>
            <a:r>
              <a:rPr lang="en-GB" dirty="0"/>
              <a:t>Preparation of new organisation design to support new operating model.  Including assessment of which roles are in and out of scope for the change.  Where it is proposed to change roles, new Job Descriptions will be drafted.</a:t>
            </a:r>
          </a:p>
          <a:p>
            <a:pPr marL="0" indent="0">
              <a:buNone/>
            </a:pPr>
            <a:r>
              <a:rPr lang="en-GB" b="1" dirty="0"/>
              <a:t>Stage 3: Collective consultation.  July – Aug 2019</a:t>
            </a:r>
            <a:r>
              <a:rPr lang="en-GB" dirty="0"/>
              <a:t>:</a:t>
            </a:r>
          </a:p>
          <a:p>
            <a:r>
              <a:rPr lang="en-GB" dirty="0"/>
              <a:t>From 3 Jul collective consultation on the shared structures.  You can ask questions, give feedback and have the opportunity to attend sessions with your team and senior leaders.</a:t>
            </a:r>
          </a:p>
          <a:p>
            <a:r>
              <a:rPr lang="en-GB" dirty="0"/>
              <a:t>Where new Job Descriptions have been prepared these will be compared to existing job descriptions in order to make a judgement on individual outcomes.</a:t>
            </a:r>
          </a:p>
          <a:p>
            <a:pPr marL="0" indent="0">
              <a:buNone/>
            </a:pPr>
            <a:r>
              <a:rPr lang="en-GB" b="1" dirty="0"/>
              <a:t>Stage 4: Outcomes and check/challenge.  Sep – Oct 2019</a:t>
            </a:r>
            <a:r>
              <a:rPr lang="en-GB" dirty="0"/>
              <a:t>:</a:t>
            </a:r>
          </a:p>
          <a:p>
            <a:r>
              <a:rPr lang="en-GB" dirty="0"/>
              <a:t>In mid-September the final outcome from the consultation is published including individual outcomes.  There is a “check and challenge” process where you can challenge any outcomes that relate to how your role is impacted.</a:t>
            </a:r>
          </a:p>
          <a:p>
            <a:pPr marL="0" indent="0">
              <a:buNone/>
            </a:pPr>
            <a:r>
              <a:rPr lang="en-GB" b="1" dirty="0"/>
              <a:t>Stage 5: Closure.  By Nov 2019</a:t>
            </a:r>
            <a:r>
              <a:rPr lang="en-GB" dirty="0"/>
              <a:t>:</a:t>
            </a:r>
          </a:p>
          <a:p>
            <a:r>
              <a:rPr lang="en-GB" dirty="0"/>
              <a:t>All roles appointed to, new teams formed and NHS E/I fully in new operating model.</a:t>
            </a:r>
          </a:p>
          <a:p>
            <a:endParaRPr lang="en-GB" dirty="0"/>
          </a:p>
          <a:p>
            <a:endParaRPr lang="en-GB" dirty="0"/>
          </a:p>
        </p:txBody>
      </p:sp>
    </p:spTree>
    <p:extLst>
      <p:ext uri="{BB962C8B-B14F-4D97-AF65-F5344CB8AC3E}">
        <p14:creationId xmlns:p14="http://schemas.microsoft.com/office/powerpoint/2010/main" val="1756425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A82CD3C-8546-4306-B044-DD5CACBCFF3C}"/>
              </a:ext>
            </a:extLst>
          </p:cNvPr>
          <p:cNvSpPr>
            <a:spLocks noGrp="1"/>
          </p:cNvSpPr>
          <p:nvPr>
            <p:ph sz="quarter" idx="10"/>
          </p:nvPr>
        </p:nvSpPr>
        <p:spPr/>
        <p:txBody>
          <a:bodyPr/>
          <a:lstStyle/>
          <a:p>
            <a:r>
              <a:rPr lang="en-GB" sz="2400" dirty="0"/>
              <a:t>Whole organisation change process working group</a:t>
            </a:r>
          </a:p>
          <a:p>
            <a:r>
              <a:rPr lang="en-GB" sz="2400" dirty="0"/>
              <a:t>Feedback through weekly team meetings</a:t>
            </a:r>
          </a:p>
          <a:p>
            <a:r>
              <a:rPr lang="en-GB" sz="2400" dirty="0"/>
              <a:t>Shared information on organisation change through the NHS E/I ‘Hub’</a:t>
            </a:r>
          </a:p>
          <a:p>
            <a:r>
              <a:rPr lang="en-GB" sz="2400" dirty="0"/>
              <a:t>Immediate questions or discussion through the sidebar</a:t>
            </a:r>
          </a:p>
          <a:p>
            <a:r>
              <a:rPr lang="en-GB" sz="2400" dirty="0"/>
              <a:t>Next staff exchange on 29 May</a:t>
            </a:r>
          </a:p>
        </p:txBody>
      </p:sp>
      <p:sp>
        <p:nvSpPr>
          <p:cNvPr id="3" name="Title 2">
            <a:extLst>
              <a:ext uri="{FF2B5EF4-FFF2-40B4-BE49-F238E27FC236}">
                <a16:creationId xmlns:a16="http://schemas.microsoft.com/office/drawing/2014/main" id="{07855FF9-D92F-4F0F-A46C-E55D6E0BF036}"/>
              </a:ext>
            </a:extLst>
          </p:cNvPr>
          <p:cNvSpPr>
            <a:spLocks noGrp="1"/>
          </p:cNvSpPr>
          <p:nvPr>
            <p:ph type="title"/>
          </p:nvPr>
        </p:nvSpPr>
        <p:spPr/>
        <p:txBody>
          <a:bodyPr/>
          <a:lstStyle/>
          <a:p>
            <a:r>
              <a:rPr lang="en-GB" dirty="0"/>
              <a:t>Thank you and next steps</a:t>
            </a:r>
          </a:p>
        </p:txBody>
      </p:sp>
      <p:sp>
        <p:nvSpPr>
          <p:cNvPr id="4" name="Footer Placeholder 3">
            <a:extLst>
              <a:ext uri="{FF2B5EF4-FFF2-40B4-BE49-F238E27FC236}">
                <a16:creationId xmlns:a16="http://schemas.microsoft.com/office/drawing/2014/main" id="{BD9A22FF-7FC2-481B-BD67-C626533EB5A7}"/>
              </a:ext>
            </a:extLst>
          </p:cNvPr>
          <p:cNvSpPr>
            <a:spLocks noGrp="1"/>
          </p:cNvSpPr>
          <p:nvPr>
            <p:ph type="ftr" sz="quarter" idx="3"/>
          </p:nvPr>
        </p:nvSpPr>
        <p:spPr/>
        <p:txBody>
          <a:bodyPr/>
          <a:lstStyle/>
          <a:p>
            <a:r>
              <a:rPr lang="en-US" dirty="0"/>
              <a:t>Team briefing/leadership cascade</a:t>
            </a:r>
          </a:p>
        </p:txBody>
      </p:sp>
    </p:spTree>
    <p:extLst>
      <p:ext uri="{BB962C8B-B14F-4D97-AF65-F5344CB8AC3E}">
        <p14:creationId xmlns:p14="http://schemas.microsoft.com/office/powerpoint/2010/main" val="1165174046"/>
      </p:ext>
    </p:extLst>
  </p:cSld>
  <p:clrMapOvr>
    <a:masterClrMapping/>
  </p:clrMapOvr>
</p:sld>
</file>

<file path=ppt/theme/theme1.xml><?xml version="1.0" encoding="utf-8"?>
<a:theme xmlns:a="http://schemas.openxmlformats.org/drawingml/2006/main" name="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inuation Slide">
  <a:themeElements>
    <a:clrScheme name="Custom 1">
      <a:dk1>
        <a:srgbClr val="003087"/>
      </a:dk1>
      <a:lt1>
        <a:srgbClr val="FFFFFF"/>
      </a:lt1>
      <a:dk2>
        <a:srgbClr val="005EB8"/>
      </a:dk2>
      <a:lt2>
        <a:srgbClr val="EEECE1"/>
      </a:lt2>
      <a:accent1>
        <a:srgbClr val="0072CE"/>
      </a:accent1>
      <a:accent2>
        <a:srgbClr val="A5A5A5"/>
      </a:accent2>
      <a:accent3>
        <a:srgbClr val="71716C"/>
      </a:accent3>
      <a:accent4>
        <a:srgbClr val="D8D8D8"/>
      </a:accent4>
      <a:accent5>
        <a:srgbClr val="FFFFFF"/>
      </a:accent5>
      <a:accent6>
        <a:srgbClr val="2F164E"/>
      </a:accent6>
      <a:hlink>
        <a:srgbClr val="56428B"/>
      </a:hlink>
      <a:folHlink>
        <a:srgbClr val="97979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FE41E0FFAF885428F4CAFEE6891B0B0" ma:contentTypeVersion="3" ma:contentTypeDescription="Create a new document." ma:contentTypeScope="" ma:versionID="21d8e784da0a87fe6ebc3c201db6b665">
  <xsd:schema xmlns:xsd="http://www.w3.org/2001/XMLSchema" xmlns:xs="http://www.w3.org/2001/XMLSchema" xmlns:p="http://schemas.microsoft.com/office/2006/metadata/properties" xmlns:ns2="67d9ce89-2c42-40ca-88b4-71d8d0778234" xmlns:ns3="824b9e12-2d1b-4f77-9736-60357fca002d" targetNamespace="http://schemas.microsoft.com/office/2006/metadata/properties" ma:root="true" ma:fieldsID="50b824134a64f8f8c093393a442402b8" ns2:_="" ns3:_="">
    <xsd:import namespace="67d9ce89-2c42-40ca-88b4-71d8d0778234"/>
    <xsd:import namespace="824b9e12-2d1b-4f77-9736-60357fca002d"/>
    <xsd:element name="properties">
      <xsd:complexType>
        <xsd:sequence>
          <xsd:element name="documentManagement">
            <xsd:complexType>
              <xsd:all>
                <xsd:element ref="ns2:cebceaf3e3574cdab9f9dab6bbd34ddb" minOccurs="0"/>
                <xsd:element ref="ns3:TaxCatchAll" minOccurs="0"/>
                <xsd:element ref="ns2:n2fe4ed80ae84f2cbc880662fe0a8735"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d9ce89-2c42-40ca-88b4-71d8d0778234" elementFormDefault="qualified">
    <xsd:import namespace="http://schemas.microsoft.com/office/2006/documentManagement/types"/>
    <xsd:import namespace="http://schemas.microsoft.com/office/infopath/2007/PartnerControls"/>
    <xsd:element name="cebceaf3e3574cdab9f9dab6bbd34ddb" ma:index="8" nillable="true" ma:displayName="Subject_0" ma:internalName="cebceaf3e3574cdab9f9dab6bbd34ddb">
      <xsd:simpleType>
        <xsd:restriction base="dms:Note">
          <xsd:maxLength value="255"/>
        </xsd:restriction>
      </xsd:simpleType>
    </xsd:element>
    <xsd:element name="n2fe4ed80ae84f2cbc880662fe0a8735" ma:index="10" nillable="true" ma:displayName="Document type_0" ma:internalName="n2fe4ed80ae84f2cbc880662fe0a8735">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24b9e12-2d1b-4f77-9736-60357fca002d"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db134e6d-8976-4f5f-b2e2-b67481885047}" ma:internalName="TaxCatchAll" ma:showField="CatchAllData" ma:web="ea767431-174c-4c9d-92a3-d1216a1ff16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n2fe4ed80ae84f2cbc880662fe0a8735 xmlns="67d9ce89-2c42-40ca-88b4-71d8d0778234" xsi:nil="true"/>
    <TaxCatchAll xmlns="824b9e12-2d1b-4f77-9736-60357fca002d"/>
    <cebceaf3e3574cdab9f9dab6bbd34ddb xmlns="67d9ce89-2c42-40ca-88b4-71d8d0778234" xsi:nil="true"/>
  </documentManagement>
</p:properties>
</file>

<file path=customXml/itemProps1.xml><?xml version="1.0" encoding="utf-8"?>
<ds:datastoreItem xmlns:ds="http://schemas.openxmlformats.org/officeDocument/2006/customXml" ds:itemID="{A6333066-D95F-4DC9-8F45-8431A5C3C76B}">
  <ds:schemaRefs>
    <ds:schemaRef ds:uri="http://schemas.microsoft.com/sharepoint/v3/contenttype/forms"/>
  </ds:schemaRefs>
</ds:datastoreItem>
</file>

<file path=customXml/itemProps2.xml><?xml version="1.0" encoding="utf-8"?>
<ds:datastoreItem xmlns:ds="http://schemas.openxmlformats.org/officeDocument/2006/customXml" ds:itemID="{37794C99-3FF6-4A1A-8B3E-7CDACA2AD1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d9ce89-2c42-40ca-88b4-71d8d0778234"/>
    <ds:schemaRef ds:uri="824b9e12-2d1b-4f77-9736-60357fca00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D9FD49-C1C5-400A-B04D-90A236984D1F}">
  <ds:schemaRefs>
    <ds:schemaRef ds:uri="http://schemas.microsoft.com/office/2006/documentManagement/types"/>
    <ds:schemaRef ds:uri="http://purl.org/dc/elements/1.1/"/>
    <ds:schemaRef ds:uri="http://purl.org/dc/terms/"/>
    <ds:schemaRef ds:uri="824b9e12-2d1b-4f77-9736-60357fca002d"/>
    <ds:schemaRef ds:uri="67d9ce89-2c42-40ca-88b4-71d8d0778234"/>
    <ds:schemaRef ds:uri="http://schemas.openxmlformats.org/package/2006/metadata/core-properties"/>
    <ds:schemaRef ds:uri="http://www.w3.org/XML/1998/namespace"/>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620</TotalTime>
  <Words>854</Words>
  <Application>Microsoft Office PowerPoint</Application>
  <PresentationFormat>On-screen Show (4:3)</PresentationFormat>
  <Paragraphs>83</Paragraphs>
  <Slides>9</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Calibri Light</vt:lpstr>
      <vt:lpstr>Office Theme</vt:lpstr>
      <vt:lpstr>Continuation Slide</vt:lpstr>
      <vt:lpstr>NHS Leadership Academy  All staff cascade</vt:lpstr>
      <vt:lpstr>Aim:</vt:lpstr>
      <vt:lpstr>Agenda</vt:lpstr>
      <vt:lpstr>4 takeaways from our Exec Group</vt:lpstr>
      <vt:lpstr>Team feedback</vt:lpstr>
      <vt:lpstr>Academy priorities and work</vt:lpstr>
      <vt:lpstr>The Context of change</vt:lpstr>
      <vt:lpstr>The process</vt:lpstr>
      <vt:lpstr>Thank you and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Sanderson</dc:creator>
  <cp:lastModifiedBy>Rebekah Wood</cp:lastModifiedBy>
  <cp:revision>62</cp:revision>
  <dcterms:created xsi:type="dcterms:W3CDTF">2017-05-03T08:06:17Z</dcterms:created>
  <dcterms:modified xsi:type="dcterms:W3CDTF">2019-05-17T11:00:55Z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0x0101000FE41E0FFAF885428F4CAFEE6891B0B0</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ies>
</file>