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6"/>
  </p:notesMasterIdLst>
  <p:handoutMasterIdLst>
    <p:handoutMasterId r:id="rId17"/>
  </p:handoutMasterIdLst>
  <p:sldIdLst>
    <p:sldId id="288" r:id="rId5"/>
    <p:sldId id="507" r:id="rId6"/>
    <p:sldId id="508" r:id="rId7"/>
    <p:sldId id="450" r:id="rId8"/>
    <p:sldId id="488" r:id="rId9"/>
    <p:sldId id="505" r:id="rId10"/>
    <p:sldId id="506" r:id="rId11"/>
    <p:sldId id="490" r:id="rId12"/>
    <p:sldId id="478" r:id="rId13"/>
    <p:sldId id="313" r:id="rId14"/>
    <p:sldId id="491" r:id="rId15"/>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Green, Jacqui" initials="GJ" lastIdx="2" clrIdx="6">
    <p:extLst>
      <p:ext uri="{19B8F6BF-5375-455C-9EA6-DF929625EA0E}">
        <p15:presenceInfo xmlns:p15="http://schemas.microsoft.com/office/powerpoint/2012/main" userId="S-1-5-21-597545548-1168997572-679101248-1255140" providerId="AD"/>
      </p:ext>
    </p:extLst>
  </p:cmAuthor>
  <p:cmAuthor id="1" name="catherine morgans" initials="cm" lastIdx="16" clrIdx="0">
    <p:extLst>
      <p:ext uri="{19B8F6BF-5375-455C-9EA6-DF929625EA0E}">
        <p15:presenceInfo xmlns:p15="http://schemas.microsoft.com/office/powerpoint/2012/main" userId="catherine morgans" providerId="None"/>
      </p:ext>
    </p:extLst>
  </p:cmAuthor>
  <p:cmAuthor id="2" name="Martha Roberts" initials="MR" lastIdx="16" clrIdx="1">
    <p:extLst>
      <p:ext uri="{19B8F6BF-5375-455C-9EA6-DF929625EA0E}">
        <p15:presenceInfo xmlns:p15="http://schemas.microsoft.com/office/powerpoint/2012/main" userId="Martha Roberts" providerId="None"/>
      </p:ext>
    </p:extLst>
  </p:cmAuthor>
  <p:cmAuthor id="3" name="Amy Collins" initials="AC" lastIdx="5" clrIdx="2">
    <p:extLst>
      <p:ext uri="{19B8F6BF-5375-455C-9EA6-DF929625EA0E}">
        <p15:presenceInfo xmlns:p15="http://schemas.microsoft.com/office/powerpoint/2012/main" userId="Amy Collins" providerId="None"/>
      </p:ext>
    </p:extLst>
  </p:cmAuthor>
  <p:cmAuthor id="4" name="Libby Metselaar" initials="LM" lastIdx="9" clrIdx="3">
    <p:extLst>
      <p:ext uri="{19B8F6BF-5375-455C-9EA6-DF929625EA0E}">
        <p15:presenceInfo xmlns:p15="http://schemas.microsoft.com/office/powerpoint/2012/main" userId="S-1-5-21-65211305-1932272916-2976581339-5542" providerId="AD"/>
      </p:ext>
    </p:extLst>
  </p:cmAuthor>
  <p:cmAuthor id="5" name="Estelle Hook" initials="EH" lastIdx="2" clrIdx="4">
    <p:extLst>
      <p:ext uri="{19B8F6BF-5375-455C-9EA6-DF929625EA0E}">
        <p15:presenceInfo xmlns:p15="http://schemas.microsoft.com/office/powerpoint/2012/main" userId="S-1-5-21-65211305-1932272916-2976581339-1984" providerId="AD"/>
      </p:ext>
    </p:extLst>
  </p:cmAuthor>
  <p:cmAuthor id="6" name="Sarah Smith" initials="SS" lastIdx="3" clrIdx="5">
    <p:extLst>
      <p:ext uri="{19B8F6BF-5375-455C-9EA6-DF929625EA0E}">
        <p15:presenceInfo xmlns:p15="http://schemas.microsoft.com/office/powerpoint/2012/main" userId="Sarah Smi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94674" autoAdjust="0"/>
  </p:normalViewPr>
  <p:slideViewPr>
    <p:cSldViewPr snapToGrid="0" snapToObjects="1">
      <p:cViewPr varScale="1">
        <p:scale>
          <a:sx n="58" d="100"/>
          <a:sy n="58" d="100"/>
        </p:scale>
        <p:origin x="260"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notesViewPr>
    <p:cSldViewPr snapToGrid="0" snapToObjects="1">
      <p:cViewPr varScale="1">
        <p:scale>
          <a:sx n="61" d="100"/>
          <a:sy n="61" d="100"/>
        </p:scale>
        <p:origin x="3269" y="48"/>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50474" cy="497046"/>
          </a:xfrm>
          <a:prstGeom prst="rect">
            <a:avLst/>
          </a:prstGeom>
        </p:spPr>
        <p:txBody>
          <a:bodyPr vert="horz" lIns="92181" tIns="46090" rIns="92181" bIns="46090" rtlCol="0"/>
          <a:lstStyle>
            <a:lvl1pPr algn="l">
              <a:defRPr sz="1200"/>
            </a:lvl1pPr>
          </a:lstStyle>
          <a:p>
            <a:endParaRPr lang="en-GB" dirty="0"/>
          </a:p>
        </p:txBody>
      </p:sp>
      <p:sp>
        <p:nvSpPr>
          <p:cNvPr id="3" name="Date Placeholder 2"/>
          <p:cNvSpPr>
            <a:spLocks noGrp="1"/>
          </p:cNvSpPr>
          <p:nvPr>
            <p:ph type="dt" sz="quarter" idx="1"/>
          </p:nvPr>
        </p:nvSpPr>
        <p:spPr>
          <a:xfrm>
            <a:off x="3856738" y="1"/>
            <a:ext cx="2950474" cy="497046"/>
          </a:xfrm>
          <a:prstGeom prst="rect">
            <a:avLst/>
          </a:prstGeom>
        </p:spPr>
        <p:txBody>
          <a:bodyPr vert="horz" lIns="92181" tIns="46090" rIns="92181" bIns="46090" rtlCol="0"/>
          <a:lstStyle>
            <a:lvl1pPr algn="r">
              <a:defRPr sz="1200"/>
            </a:lvl1pPr>
          </a:lstStyle>
          <a:p>
            <a:fld id="{1790A331-7ADD-4391-8CA5-606C9BFD26F5}" type="datetimeFigureOut">
              <a:rPr lang="en-GB" smtClean="0"/>
              <a:t>30/07/2019</a:t>
            </a:fld>
            <a:endParaRPr lang="en-GB" dirty="0"/>
          </a:p>
        </p:txBody>
      </p:sp>
      <p:sp>
        <p:nvSpPr>
          <p:cNvPr id="4" name="Footer Placeholder 3"/>
          <p:cNvSpPr>
            <a:spLocks noGrp="1"/>
          </p:cNvSpPr>
          <p:nvPr>
            <p:ph type="ftr" sz="quarter" idx="2"/>
          </p:nvPr>
        </p:nvSpPr>
        <p:spPr>
          <a:xfrm>
            <a:off x="0" y="9442154"/>
            <a:ext cx="2950474" cy="497046"/>
          </a:xfrm>
          <a:prstGeom prst="rect">
            <a:avLst/>
          </a:prstGeom>
        </p:spPr>
        <p:txBody>
          <a:bodyPr vert="horz" lIns="92181" tIns="46090" rIns="92181" bIns="46090" rtlCol="0" anchor="b"/>
          <a:lstStyle>
            <a:lvl1pPr algn="l">
              <a:defRPr sz="1200"/>
            </a:lvl1pPr>
          </a:lstStyle>
          <a:p>
            <a:r>
              <a:rPr lang="en-GB" dirty="0"/>
              <a:t>NHS Improvement</a:t>
            </a:r>
          </a:p>
        </p:txBody>
      </p:sp>
      <p:sp>
        <p:nvSpPr>
          <p:cNvPr id="5" name="Slide Number Placeholder 4"/>
          <p:cNvSpPr>
            <a:spLocks noGrp="1"/>
          </p:cNvSpPr>
          <p:nvPr>
            <p:ph type="sldNum" sz="quarter" idx="3"/>
          </p:nvPr>
        </p:nvSpPr>
        <p:spPr>
          <a:xfrm>
            <a:off x="3856738" y="9442154"/>
            <a:ext cx="2950474" cy="497046"/>
          </a:xfrm>
          <a:prstGeom prst="rect">
            <a:avLst/>
          </a:prstGeom>
        </p:spPr>
        <p:txBody>
          <a:bodyPr vert="horz" lIns="92181" tIns="46090" rIns="92181" bIns="46090" rtlCol="0" anchor="b"/>
          <a:lstStyle>
            <a:lvl1pPr algn="r">
              <a:defRPr sz="1200"/>
            </a:lvl1pPr>
          </a:lstStyle>
          <a:p>
            <a:fld id="{0EAE16CE-1862-465F-9912-D0001C1A0F9A}" type="slidenum">
              <a:rPr lang="en-GB" smtClean="0"/>
              <a:t>‹#›</a:t>
            </a:fld>
            <a:endParaRPr lang="en-GB" dirty="0"/>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50474" cy="497046"/>
          </a:xfrm>
          <a:prstGeom prst="rect">
            <a:avLst/>
          </a:prstGeom>
        </p:spPr>
        <p:txBody>
          <a:bodyPr vert="horz" lIns="92181" tIns="46090" rIns="92181" bIns="46090" rtlCol="0"/>
          <a:lstStyle>
            <a:lvl1pPr algn="l">
              <a:defRPr sz="1200"/>
            </a:lvl1pPr>
          </a:lstStyle>
          <a:p>
            <a:endParaRPr lang="en-GB" dirty="0"/>
          </a:p>
        </p:txBody>
      </p:sp>
      <p:sp>
        <p:nvSpPr>
          <p:cNvPr id="3" name="Date Placeholder 2"/>
          <p:cNvSpPr>
            <a:spLocks noGrp="1"/>
          </p:cNvSpPr>
          <p:nvPr>
            <p:ph type="dt" idx="1"/>
          </p:nvPr>
        </p:nvSpPr>
        <p:spPr>
          <a:xfrm>
            <a:off x="3856738" y="1"/>
            <a:ext cx="2950474" cy="497046"/>
          </a:xfrm>
          <a:prstGeom prst="rect">
            <a:avLst/>
          </a:prstGeom>
        </p:spPr>
        <p:txBody>
          <a:bodyPr vert="horz" lIns="92181" tIns="46090" rIns="92181" bIns="46090" rtlCol="0"/>
          <a:lstStyle>
            <a:lvl1pPr algn="r">
              <a:defRPr sz="1200"/>
            </a:lvl1pPr>
          </a:lstStyle>
          <a:p>
            <a:fld id="{002AE991-F138-4FD8-982E-957F3CA6A0F6}" type="datetimeFigureOut">
              <a:rPr lang="en-GB" smtClean="0"/>
              <a:t>30/07/2019</a:t>
            </a:fld>
            <a:endParaRPr lang="en-GB" dirty="0"/>
          </a:p>
        </p:txBody>
      </p:sp>
      <p:sp>
        <p:nvSpPr>
          <p:cNvPr id="4" name="Slide Image Placeholder 3"/>
          <p:cNvSpPr>
            <a:spLocks noGrp="1" noRot="1" noChangeAspect="1"/>
          </p:cNvSpPr>
          <p:nvPr>
            <p:ph type="sldImg" idx="2"/>
          </p:nvPr>
        </p:nvSpPr>
        <p:spPr>
          <a:xfrm>
            <a:off x="917575" y="744538"/>
            <a:ext cx="4973638" cy="3729037"/>
          </a:xfrm>
          <a:prstGeom prst="rect">
            <a:avLst/>
          </a:prstGeom>
          <a:noFill/>
          <a:ln w="12700">
            <a:solidFill>
              <a:prstClr val="black"/>
            </a:solidFill>
          </a:ln>
        </p:spPr>
        <p:txBody>
          <a:bodyPr vert="horz" lIns="92181" tIns="46090" rIns="92181" bIns="46090" rtlCol="0" anchor="ctr"/>
          <a:lstStyle/>
          <a:p>
            <a:endParaRPr lang="en-GB" dirty="0"/>
          </a:p>
        </p:txBody>
      </p:sp>
      <p:sp>
        <p:nvSpPr>
          <p:cNvPr id="5" name="Notes Placeholder 4"/>
          <p:cNvSpPr>
            <a:spLocks noGrp="1"/>
          </p:cNvSpPr>
          <p:nvPr>
            <p:ph type="body" sz="quarter" idx="3"/>
          </p:nvPr>
        </p:nvSpPr>
        <p:spPr>
          <a:xfrm>
            <a:off x="680880" y="4721939"/>
            <a:ext cx="5447030" cy="4473416"/>
          </a:xfrm>
          <a:prstGeom prst="rect">
            <a:avLst/>
          </a:prstGeom>
        </p:spPr>
        <p:txBody>
          <a:bodyPr vert="horz" lIns="92181" tIns="46090" rIns="92181" bIns="4609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4" cy="497046"/>
          </a:xfrm>
          <a:prstGeom prst="rect">
            <a:avLst/>
          </a:prstGeom>
        </p:spPr>
        <p:txBody>
          <a:bodyPr vert="horz" lIns="92181" tIns="46090" rIns="92181" bIns="46090" rtlCol="0" anchor="b"/>
          <a:lstStyle>
            <a:lvl1pPr algn="l">
              <a:defRPr sz="1200"/>
            </a:lvl1pPr>
          </a:lstStyle>
          <a:p>
            <a:r>
              <a:rPr lang="en-GB" dirty="0"/>
              <a:t>NHS Improvement</a:t>
            </a:r>
          </a:p>
        </p:txBody>
      </p:sp>
      <p:sp>
        <p:nvSpPr>
          <p:cNvPr id="7" name="Slide Number Placeholder 6"/>
          <p:cNvSpPr>
            <a:spLocks noGrp="1"/>
          </p:cNvSpPr>
          <p:nvPr>
            <p:ph type="sldNum" sz="quarter" idx="5"/>
          </p:nvPr>
        </p:nvSpPr>
        <p:spPr>
          <a:xfrm>
            <a:off x="3856738" y="9442154"/>
            <a:ext cx="2950474" cy="497046"/>
          </a:xfrm>
          <a:prstGeom prst="rect">
            <a:avLst/>
          </a:prstGeom>
        </p:spPr>
        <p:txBody>
          <a:bodyPr vert="horz" lIns="92181" tIns="46090" rIns="92181" bIns="46090" rtlCol="0" anchor="b"/>
          <a:lstStyle>
            <a:lvl1pPr algn="r">
              <a:defRPr sz="1200"/>
            </a:lvl1pPr>
          </a:lstStyle>
          <a:p>
            <a:fld id="{7890AB7D-FC04-41BF-88F7-E47891A06283}" type="slidenum">
              <a:rPr lang="en-GB" smtClean="0"/>
              <a:t>‹#›</a:t>
            </a:fld>
            <a:endParaRPr lang="en-GB" dirty="0"/>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73638" cy="372903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defTabSz="921807">
              <a:defRPr/>
            </a:pPr>
            <a:fld id="{37BC61B4-582B-AB4C-B10E-16F79913EBD6}" type="slidenum">
              <a:rPr lang="en-US">
                <a:solidFill>
                  <a:prstClr val="black"/>
                </a:solidFill>
                <a:latin typeface="Calibri"/>
              </a:rPr>
              <a:pPr defTabSz="921807">
                <a:defRPr/>
              </a:pPr>
              <a:t>1</a:t>
            </a:fld>
            <a:endParaRPr lang="en-US" dirty="0">
              <a:solidFill>
                <a:prstClr val="black"/>
              </a:solidFill>
              <a:latin typeface="Calibri"/>
            </a:endParaRPr>
          </a:p>
        </p:txBody>
      </p:sp>
    </p:spTree>
    <p:extLst>
      <p:ext uri="{BB962C8B-B14F-4D97-AF65-F5344CB8AC3E}">
        <p14:creationId xmlns:p14="http://schemas.microsoft.com/office/powerpoint/2010/main" val="3465173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Are you noticing some difficult conversations happening or anticipating this?  This is normal in a change process as we go through the transition.  By understanding this line managers can help colleagues when talking with their team members.  </a:t>
            </a:r>
          </a:p>
          <a:p>
            <a:endParaRPr lang="en-GB" dirty="0"/>
          </a:p>
          <a:p>
            <a:r>
              <a:rPr lang="en-GB" dirty="0"/>
              <a:t>What is happening. Stand back and review the issues, is it denial, resistance and/or anger?</a:t>
            </a:r>
          </a:p>
          <a:p>
            <a:endParaRPr lang="en-GB" dirty="0"/>
          </a:p>
          <a:p>
            <a:r>
              <a:rPr lang="en-GB" dirty="0"/>
              <a:t>You can  help your colleagues by holding a mirror up and helping them think through what the issue is for them that underpins their question.</a:t>
            </a:r>
          </a:p>
          <a:p>
            <a:r>
              <a:rPr lang="en-GB" dirty="0"/>
              <a:t>From and E, D and I point of view what is happening?  What support can you give them and can you help guide them to the support offer we have as well.  </a:t>
            </a:r>
          </a:p>
          <a:p>
            <a:endParaRPr lang="en-GB" dirty="0"/>
          </a:p>
          <a:p>
            <a:r>
              <a:rPr lang="en-GB" dirty="0"/>
              <a:t>These can be hard conversations to have so make sure you get support if you need it.  Ask a peer or your line manager for a coaching style conversation to talk through what happened.  Sometimes the issues your colleague is asking you about will be the same for you as well – try to see that when it happens and afterwards think about how you can get support too.</a:t>
            </a:r>
          </a:p>
          <a:p>
            <a:endParaRPr lang="en-GB" dirty="0"/>
          </a:p>
          <a:p>
            <a:r>
              <a:rPr lang="en-GB" dirty="0"/>
              <a:t>Make sure you understand your boundaries – as an officer of the organisation you have a role to play, but you can’t do everything for everyone.  Ask your line manager for help or your local HR contact.</a:t>
            </a:r>
          </a:p>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4</a:t>
            </a:fld>
            <a:endParaRPr lang="en-GB"/>
          </a:p>
        </p:txBody>
      </p:sp>
    </p:spTree>
    <p:extLst>
      <p:ext uri="{BB962C8B-B14F-4D97-AF65-F5344CB8AC3E}">
        <p14:creationId xmlns:p14="http://schemas.microsoft.com/office/powerpoint/2010/main" val="1983356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Recap – key things to do…</a:t>
            </a:r>
          </a:p>
          <a:p>
            <a:endParaRPr lang="en-GB" dirty="0"/>
          </a:p>
          <a:p>
            <a:endParaRPr lang="en-GB" dirty="0"/>
          </a:p>
          <a:p>
            <a:endParaRPr lang="en-GB" dirty="0"/>
          </a:p>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5</a:t>
            </a:fld>
            <a:endParaRPr lang="en-GB"/>
          </a:p>
        </p:txBody>
      </p:sp>
    </p:spTree>
    <p:extLst>
      <p:ext uri="{BB962C8B-B14F-4D97-AF65-F5344CB8AC3E}">
        <p14:creationId xmlns:p14="http://schemas.microsoft.com/office/powerpoint/2010/main" val="3733253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created a great resource page – all our subject matter experts have collated helpful resources under clear headings for colleagues to use.</a:t>
            </a:r>
          </a:p>
          <a:p>
            <a:endParaRPr lang="en-GB" dirty="0"/>
          </a:p>
          <a:p>
            <a:r>
              <a:rPr lang="en-GB" dirty="0"/>
              <a:t>Please open the hyperlink and walk colleagues through the site.  The site has been shared through the ESM cascade already.  Open the five blue boxes and show them what is there – there is loads and it is helpful so just a practical note here to walk colleagues through the headlines in each of the five boxes so they can go back in and use this page.</a:t>
            </a:r>
          </a:p>
          <a:p>
            <a:endParaRPr lang="en-GB" dirty="0"/>
          </a:p>
          <a:p>
            <a:r>
              <a:rPr lang="en-GB" dirty="0"/>
              <a:t>Please show them the content headings in the five links and walk through the Wellbeing offer – the content is set out here.  We find this offer is not always understood and it is comprehensive so please make sure you talk through this area.  We want our line managers to understand what is available so they can signpost.</a:t>
            </a:r>
          </a:p>
          <a:p>
            <a:endParaRPr lang="en-GB" dirty="0"/>
          </a:p>
          <a:p>
            <a:endParaRPr lang="en-GB" dirty="0"/>
          </a:p>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6</a:t>
            </a:fld>
            <a:endParaRPr lang="en-GB"/>
          </a:p>
        </p:txBody>
      </p:sp>
    </p:spTree>
    <p:extLst>
      <p:ext uri="{BB962C8B-B14F-4D97-AF65-F5344CB8AC3E}">
        <p14:creationId xmlns:p14="http://schemas.microsoft.com/office/powerpoint/2010/main" val="3109426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7</a:t>
            </a:fld>
            <a:endParaRPr lang="en-GB"/>
          </a:p>
        </p:txBody>
      </p:sp>
    </p:spTree>
    <p:extLst>
      <p:ext uri="{BB962C8B-B14F-4D97-AF65-F5344CB8AC3E}">
        <p14:creationId xmlns:p14="http://schemas.microsoft.com/office/powerpoint/2010/main" val="223659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8</a:t>
            </a:fld>
            <a:endParaRPr lang="en-GB"/>
          </a:p>
        </p:txBody>
      </p:sp>
    </p:spTree>
    <p:extLst>
      <p:ext uri="{BB962C8B-B14F-4D97-AF65-F5344CB8AC3E}">
        <p14:creationId xmlns:p14="http://schemas.microsoft.com/office/powerpoint/2010/main" val="3240500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a:solidFill>
                  <a:schemeClr val="accent1"/>
                </a:solidFill>
              </a:rPr>
              <a:t>At the end of the collective consultation process we will bring together all the views and opinions expressed so that we can review the proposals accordingly. </a:t>
            </a:r>
          </a:p>
          <a:p>
            <a:pPr marL="0" indent="0">
              <a:buNone/>
            </a:pPr>
            <a:endParaRPr lang="en-GB" sz="1200" dirty="0">
              <a:solidFill>
                <a:schemeClr val="accent1"/>
              </a:solidFill>
            </a:endParaRPr>
          </a:p>
          <a:p>
            <a:pPr marL="0" indent="0">
              <a:buNone/>
            </a:pPr>
            <a:r>
              <a:rPr lang="en-GB" sz="1200" dirty="0">
                <a:solidFill>
                  <a:schemeClr val="accent1"/>
                </a:solidFill>
              </a:rPr>
              <a:t>A Consultation Outcomes Report will be developed which will summarise the main themes from the feedback received during the consultation period, and what has changed as a result. </a:t>
            </a:r>
          </a:p>
          <a:p>
            <a:pPr marL="0" indent="0">
              <a:buNone/>
            </a:pPr>
            <a:endParaRPr lang="en-GB" sz="1200" dirty="0">
              <a:solidFill>
                <a:schemeClr val="accent1"/>
              </a:solidFill>
            </a:endParaRPr>
          </a:p>
          <a:p>
            <a:pPr marL="0" indent="0">
              <a:buNone/>
            </a:pPr>
            <a:r>
              <a:rPr lang="en-GB" sz="1200" dirty="0">
                <a:solidFill>
                  <a:schemeClr val="accent1"/>
                </a:solidFill>
              </a:rPr>
              <a:t>The Consultation Outcomes Report will be shared for information with the trade unions and all affected staff. </a:t>
            </a:r>
          </a:p>
          <a:p>
            <a:endParaRPr lang="en-GB" dirty="0"/>
          </a:p>
          <a:p>
            <a:r>
              <a:rPr lang="en-GB" dirty="0"/>
              <a:t>It may well set out a revised structure for the 19 parts of the organisation – this is likely to be the case so please make it clear what is shown in the consultation document may change.</a:t>
            </a:r>
          </a:p>
          <a:p>
            <a:endParaRPr lang="en-GB" dirty="0"/>
          </a:p>
          <a:p>
            <a:r>
              <a:rPr lang="en-GB" dirty="0"/>
              <a:t>Slotting, matching and interviewing will be the next part of this.  The way this will be done will be set out in the consultation document. There will be more support to line managers as we move towards slotting, matching and interviewing.</a:t>
            </a:r>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9</a:t>
            </a:fld>
            <a:endParaRPr lang="en-GB"/>
          </a:p>
        </p:txBody>
      </p:sp>
    </p:spTree>
    <p:extLst>
      <p:ext uri="{BB962C8B-B14F-4D97-AF65-F5344CB8AC3E}">
        <p14:creationId xmlns:p14="http://schemas.microsoft.com/office/powerpoint/2010/main" val="42526404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449539" y="3660487"/>
            <a:ext cx="78867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449539" y="4364955"/>
            <a:ext cx="6858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id="{97959884-1B4F-43C5-92F7-E44DF373C9BF}"/>
              </a:ext>
            </a:extLst>
          </p:cNvPr>
          <p:cNvPicPr>
            <a:picLocks noChangeAspect="1"/>
          </p:cNvPicPr>
          <p:nvPr userDrawn="1"/>
        </p:nvPicPr>
        <p:blipFill>
          <a:blip r:embed="rId2"/>
          <a:stretch>
            <a:fillRect/>
          </a:stretch>
        </p:blipFill>
        <p:spPr>
          <a:xfrm>
            <a:off x="7696159" y="293024"/>
            <a:ext cx="1080655" cy="436418"/>
          </a:xfrm>
          <a:prstGeom prst="rect">
            <a:avLst/>
          </a:prstGeom>
        </p:spPr>
      </p:pic>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3"/>
          <a:stretch>
            <a:fillRect/>
          </a:stretch>
        </p:blipFill>
        <p:spPr>
          <a:xfrm>
            <a:off x="0" y="6345236"/>
            <a:ext cx="9144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2575560" y="5792942"/>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465180" y="1649628"/>
            <a:ext cx="7737674"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461190" y="854464"/>
            <a:ext cx="6567055"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7696159" y="293024"/>
            <a:ext cx="1080655" cy="43641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Slide Number Placeholder 2"/>
          <p:cNvSpPr>
            <a:spLocks noGrp="1"/>
          </p:cNvSpPr>
          <p:nvPr>
            <p:ph type="sldNum" sz="quarter" idx="10"/>
          </p:nvPr>
        </p:nvSpPr>
        <p:spPr>
          <a:xfrm>
            <a:off x="6553200" y="6356350"/>
            <a:ext cx="2133600" cy="365125"/>
          </a:xfrm>
        </p:spPr>
        <p:txBody>
          <a:bodyPr/>
          <a:lstStyle>
            <a:lvl1pPr>
              <a:defRPr/>
            </a:lvl1pPr>
          </a:lstStyle>
          <a:p>
            <a:fld id="{D66C4C68-9C76-5449-BBA0-107A51179E14}" type="slidenum">
              <a:rPr lang="en-US" smtClean="0"/>
              <a:pPr/>
              <a:t>‹#›</a:t>
            </a:fld>
            <a:endParaRPr lang="en-US" dirty="0"/>
          </a:p>
        </p:txBody>
      </p:sp>
      <p:sp>
        <p:nvSpPr>
          <p:cNvPr id="6" name="Title 1"/>
          <p:cNvSpPr>
            <a:spLocks noGrp="1"/>
          </p:cNvSpPr>
          <p:nvPr>
            <p:ph type="title"/>
          </p:nvPr>
        </p:nvSpPr>
        <p:spPr>
          <a:xfrm>
            <a:off x="457201" y="749912"/>
            <a:ext cx="7356815" cy="667725"/>
          </a:xfrm>
        </p:spPr>
        <p:txBody>
          <a:bodyPr/>
          <a:lstStyle/>
          <a:p>
            <a:r>
              <a:rPr lang="en-GB"/>
              <a:t>Click to edit Master title style</a:t>
            </a: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8077" y="5517237"/>
            <a:ext cx="1222923" cy="956325"/>
          </a:xfrm>
          <a:prstGeom prst="rect">
            <a:avLst/>
          </a:prstGeom>
        </p:spPr>
      </p:pic>
    </p:spTree>
    <p:extLst>
      <p:ext uri="{BB962C8B-B14F-4D97-AF65-F5344CB8AC3E}">
        <p14:creationId xmlns:p14="http://schemas.microsoft.com/office/powerpoint/2010/main" val="2478524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5F7EFF0-82B7-4BA5-BB2E-FF67D9556904}" type="slidenum">
              <a:rPr lang="en-US"/>
              <a:pPr/>
              <a:t>‹#›</a:t>
            </a:fld>
            <a:endParaRPr lang="en-US"/>
          </a:p>
        </p:txBody>
      </p:sp>
    </p:spTree>
    <p:extLst>
      <p:ext uri="{BB962C8B-B14F-4D97-AF65-F5344CB8AC3E}">
        <p14:creationId xmlns:p14="http://schemas.microsoft.com/office/powerpoint/2010/main" val="13880699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2662610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nhsengland.sharepoint.com/sites/lm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hyperlink" Target="https://i.emlfiles4.com/cmpdoc/9/9/8/3/0/1/files/55897_mental-health-5-step-guide---mhaw.pdf?utm_campaign=2351939_HA%20Client%20Newsletter%20May%202019&amp;utm_medium=email&amp;utm_source=dotmailer&amp;dm_i=2863,1EERN,7G2CQE,4MMMC,1" TargetMode="External"/><Relationship Id="rId3" Type="http://schemas.openxmlformats.org/officeDocument/2006/relationships/hyperlink" Target="http://www.hse.gov.uk/stress/assets/docs/stress-talking-toolkit.pdf" TargetMode="External"/><Relationship Id="rId7" Type="http://schemas.openxmlformats.org/officeDocument/2006/relationships/hyperlink" Target="https://nhsengland.sharepoint.com/sites/thehub/SitePages/Mental-Health.aspx?web=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nhsengland.sharepoint.com/sites/thehub/Shared%20Documents/Wellbeing%20and%20Corporate%20Responsibility/JOINT%20Supporting%20Your%20Mental%20Health%20Presentation%20WebEx.pdf?csf=1&amp;e=EExRSf&amp;cid=1e426847-cfd7-4fde-83e6-56d76a37e820" TargetMode="External"/><Relationship Id="rId5" Type="http://schemas.openxmlformats.org/officeDocument/2006/relationships/hyperlink" Target="https://nhsengland.sharepoint.com/sites/thehub/SitePages/Active-care.aspx" TargetMode="External"/><Relationship Id="rId4" Type="http://schemas.openxmlformats.org/officeDocument/2006/relationships/hyperlink" Target="https://nhsengland.sharepoint.com/:w:/r/sites/thehub/Shared%20Documents/Health%20and%20Wellbeing/Stress%20Assessment%20Template.docx?d=w6ef6cd6edf1545fbab1cfbe85e92d63f&amp;csf=1&amp;e=4anF0k" TargetMode="External"/><Relationship Id="rId9" Type="http://schemas.openxmlformats.org/officeDocument/2006/relationships/hyperlink" Target="https://mhfastorage.blob.core.windows.net/mhfastoragecontainer/701a89376be3e811815970106fa92171/Line%20Managers'%20Resource.pdf?sv=2015-07-08&amp;sr=b&amp;sig=jHmFCDYty9CIZmC87fYxDFUUf5Ko6M5G0%2BGWnjHtvGg%3D&amp;se=2019-05-31T15:19:42Z&amp;sp=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healthassuredeap.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555217" y="5759831"/>
            <a:ext cx="8214223" cy="307777"/>
          </a:xfrm>
          <a:prstGeom prst="rect">
            <a:avLst/>
          </a:prstGeom>
        </p:spPr>
        <p:txBody>
          <a:bodyPr wrap="square">
            <a:spAutoFit/>
          </a:bodyPr>
          <a:lstStyle/>
          <a:p>
            <a:pPr marL="0" marR="0" lvl="0" indent="0" algn="l" defTabSz="90818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0062B8"/>
                </a:solidFill>
                <a:effectLst/>
                <a:uLnTx/>
                <a:uFillTx/>
                <a:latin typeface="Calibri"/>
                <a:ea typeface="+mn-ea"/>
                <a:cs typeface="+mn-cs"/>
              </a:rPr>
              <a:t>  </a:t>
            </a:r>
          </a:p>
        </p:txBody>
      </p:sp>
      <p:sp>
        <p:nvSpPr>
          <p:cNvPr id="3" name="TextBox 2"/>
          <p:cNvSpPr txBox="1"/>
          <p:nvPr/>
        </p:nvSpPr>
        <p:spPr>
          <a:xfrm>
            <a:off x="608862" y="960250"/>
            <a:ext cx="7956640" cy="3293209"/>
          </a:xfrm>
          <a:prstGeom prst="rect">
            <a:avLst/>
          </a:prstGeom>
          <a:noFill/>
        </p:spPr>
        <p:txBody>
          <a:bodyPr wrap="square" rtlCol="0">
            <a:spAutoFit/>
          </a:bodyPr>
          <a:lstStyle/>
          <a:p>
            <a:pPr lvl="0" defTabSz="908182"/>
            <a:r>
              <a:rPr lang="en-GB" sz="4000" b="1" dirty="0">
                <a:solidFill>
                  <a:srgbClr val="0070C0"/>
                </a:solidFill>
                <a:latin typeface="Arial" panose="020B0604020202020204" pitchFamily="34" charset="0"/>
                <a:cs typeface="Arial" panose="020B0604020202020204" pitchFamily="34" charset="0"/>
              </a:rPr>
              <a:t>Line Managers Briefing Session </a:t>
            </a:r>
          </a:p>
          <a:p>
            <a:pPr lvl="0" defTabSz="908182"/>
            <a:endParaRPr lang="en-GB" sz="4000" b="1" dirty="0">
              <a:solidFill>
                <a:srgbClr val="0070C0"/>
              </a:solidFill>
              <a:latin typeface="Arial" panose="020B0604020202020204" pitchFamily="34" charset="0"/>
              <a:cs typeface="Arial" panose="020B0604020202020204" pitchFamily="34" charset="0"/>
            </a:endParaRPr>
          </a:p>
          <a:p>
            <a:pPr lvl="0" defTabSz="908182"/>
            <a:r>
              <a:rPr lang="en-GB" sz="4000" b="1" dirty="0">
                <a:solidFill>
                  <a:srgbClr val="0070C0"/>
                </a:solidFill>
                <a:latin typeface="Arial" panose="020B0604020202020204" pitchFamily="34" charset="0"/>
                <a:cs typeface="Arial" panose="020B0604020202020204" pitchFamily="34" charset="0"/>
              </a:rPr>
              <a:t>People Directorate Collective Consultation</a:t>
            </a:r>
          </a:p>
          <a:p>
            <a:pPr lvl="0" algn="ctr" defTabSz="908182"/>
            <a:endParaRPr lang="en-US" sz="2400" dirty="0">
              <a:solidFill>
                <a:srgbClr val="005EB8"/>
              </a:solidFill>
              <a:latin typeface="Arial" panose="020B0604020202020204" pitchFamily="34" charset="0"/>
              <a:cs typeface="Arial" panose="020B0604020202020204" pitchFamily="34" charset="0"/>
            </a:endParaRPr>
          </a:p>
          <a:p>
            <a:pPr marL="0" marR="0" lvl="0" indent="0" defTabSz="908182" rtl="0" eaLnBrk="1" fontAlgn="auto" latinLnBrk="0" hangingPunct="1">
              <a:lnSpc>
                <a:spcPct val="100000"/>
              </a:lnSpc>
              <a:spcBef>
                <a:spcPts val="0"/>
              </a:spcBef>
              <a:spcAft>
                <a:spcPts val="0"/>
              </a:spcAft>
              <a:buClrTx/>
              <a:buSzTx/>
              <a:buFontTx/>
              <a:buNone/>
              <a:tabLst/>
              <a:defRPr/>
            </a:pPr>
            <a:r>
              <a:rPr lang="en-US" sz="2400" dirty="0">
                <a:latin typeface="Arial" panose="020B0604020202020204" pitchFamily="34" charset="0"/>
                <a:cs typeface="Arial" panose="020B0604020202020204" pitchFamily="34" charset="0"/>
              </a:rPr>
              <a:t>30 July 2019</a:t>
            </a:r>
            <a:endParaRPr kumimoji="0" lang="en-US" sz="24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1921559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C6043E0-6BBC-4FC3-A4D6-91984FDEEF30}"/>
              </a:ext>
            </a:extLst>
          </p:cNvPr>
          <p:cNvSpPr>
            <a:spLocks noGrp="1"/>
          </p:cNvSpPr>
          <p:nvPr>
            <p:ph type="title"/>
          </p:nvPr>
        </p:nvSpPr>
        <p:spPr>
          <a:xfrm>
            <a:off x="268730" y="429933"/>
            <a:ext cx="6567055" cy="611649"/>
          </a:xfrm>
        </p:spPr>
        <p:txBody>
          <a:bodyPr/>
          <a:lstStyle/>
          <a:p>
            <a:r>
              <a:rPr lang="en-GB" sz="3200" dirty="0"/>
              <a:t>High level timeline and key dates</a:t>
            </a:r>
          </a:p>
        </p:txBody>
      </p:sp>
      <p:pic>
        <p:nvPicPr>
          <p:cNvPr id="1102" name="Picture 78" descr="image002">
            <a:extLst>
              <a:ext uri="{FF2B5EF4-FFF2-40B4-BE49-F238E27FC236}">
                <a16:creationId xmlns:a16="http://schemas.microsoft.com/office/drawing/2014/main" id="{7BE92399-2481-469F-ADAB-49578B15DD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8273" y="1195406"/>
            <a:ext cx="7288400" cy="5040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a:extLst>
              <a:ext uri="{FF2B5EF4-FFF2-40B4-BE49-F238E27FC236}">
                <a16:creationId xmlns:a16="http://schemas.microsoft.com/office/drawing/2014/main" id="{5475D497-CC6B-4D8B-8D21-217BB72D3E1D}"/>
              </a:ext>
            </a:extLst>
          </p:cNvPr>
          <p:cNvSpPr>
            <a:spLocks noGrp="1"/>
          </p:cNvSpPr>
          <p:nvPr>
            <p:ph type="ftr" sz="quarter" idx="3"/>
          </p:nvPr>
        </p:nvSpPr>
        <p:spPr>
          <a:xfrm>
            <a:off x="690676" y="6333439"/>
            <a:ext cx="5723164" cy="365125"/>
          </a:xfrm>
        </p:spPr>
        <p:txBody>
          <a:bodyPr/>
          <a:lstStyle/>
          <a:p>
            <a:r>
              <a:rPr lang="en-US" dirty="0"/>
              <a:t>Collective consultation</a:t>
            </a:r>
          </a:p>
        </p:txBody>
      </p:sp>
    </p:spTree>
    <p:extLst>
      <p:ext uri="{BB962C8B-B14F-4D97-AF65-F5344CB8AC3E}">
        <p14:creationId xmlns:p14="http://schemas.microsoft.com/office/powerpoint/2010/main" val="3786678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8E834E-A1C8-4117-9F9D-45541E855608}"/>
              </a:ext>
            </a:extLst>
          </p:cNvPr>
          <p:cNvSpPr>
            <a:spLocks noGrp="1"/>
          </p:cNvSpPr>
          <p:nvPr>
            <p:ph type="title"/>
          </p:nvPr>
        </p:nvSpPr>
        <p:spPr/>
        <p:txBody>
          <a:bodyPr/>
          <a:lstStyle/>
          <a:p>
            <a:r>
              <a:rPr lang="en-GB" dirty="0"/>
              <a:t>Questions and feedback</a:t>
            </a:r>
          </a:p>
        </p:txBody>
      </p:sp>
      <p:sp>
        <p:nvSpPr>
          <p:cNvPr id="6" name="Footer Placeholder 3">
            <a:extLst>
              <a:ext uri="{FF2B5EF4-FFF2-40B4-BE49-F238E27FC236}">
                <a16:creationId xmlns:a16="http://schemas.microsoft.com/office/drawing/2014/main" id="{51AFF9D2-9B64-452B-AF9C-757A794A2A69}"/>
              </a:ext>
            </a:extLst>
          </p:cNvPr>
          <p:cNvSpPr>
            <a:spLocks noGrp="1"/>
          </p:cNvSpPr>
          <p:nvPr>
            <p:ph type="ftr" sz="quarter" idx="3"/>
          </p:nvPr>
        </p:nvSpPr>
        <p:spPr>
          <a:xfrm>
            <a:off x="690563" y="6334125"/>
            <a:ext cx="5722937" cy="365125"/>
          </a:xfrm>
        </p:spPr>
        <p:txBody>
          <a:bodyPr/>
          <a:lstStyle/>
          <a:p>
            <a:r>
              <a:rPr lang="en-US" dirty="0"/>
              <a:t>Collective consultation</a:t>
            </a:r>
          </a:p>
        </p:txBody>
      </p:sp>
    </p:spTree>
    <p:extLst>
      <p:ext uri="{BB962C8B-B14F-4D97-AF65-F5344CB8AC3E}">
        <p14:creationId xmlns:p14="http://schemas.microsoft.com/office/powerpoint/2010/main" val="3972102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3DC232-227A-4029-85E1-9F05533CBBBC}"/>
              </a:ext>
            </a:extLst>
          </p:cNvPr>
          <p:cNvSpPr>
            <a:spLocks noGrp="1"/>
          </p:cNvSpPr>
          <p:nvPr>
            <p:ph sz="quarter" idx="10"/>
          </p:nvPr>
        </p:nvSpPr>
        <p:spPr>
          <a:xfrm>
            <a:off x="465180" y="1649628"/>
            <a:ext cx="7737674" cy="4542450"/>
          </a:xfrm>
        </p:spPr>
        <p:txBody>
          <a:bodyPr/>
          <a:lstStyle/>
          <a:p>
            <a:r>
              <a:rPr lang="en-GB" sz="2000" dirty="0"/>
              <a:t>Introduction</a:t>
            </a:r>
          </a:p>
          <a:p>
            <a:r>
              <a:rPr lang="en-GB" sz="2000" dirty="0"/>
              <a:t>Your role during the consultation</a:t>
            </a:r>
          </a:p>
          <a:p>
            <a:r>
              <a:rPr lang="en-GB" sz="2000" dirty="0"/>
              <a:t>Resources and support available</a:t>
            </a:r>
          </a:p>
          <a:p>
            <a:r>
              <a:rPr lang="en-GB" sz="2000" dirty="0"/>
              <a:t>Questions and discussion</a:t>
            </a:r>
          </a:p>
        </p:txBody>
      </p:sp>
      <p:sp>
        <p:nvSpPr>
          <p:cNvPr id="3" name="Title 2">
            <a:extLst>
              <a:ext uri="{FF2B5EF4-FFF2-40B4-BE49-F238E27FC236}">
                <a16:creationId xmlns:a16="http://schemas.microsoft.com/office/drawing/2014/main" id="{94C2AE2E-691C-4782-8569-A140F362C230}"/>
              </a:ext>
            </a:extLst>
          </p:cNvPr>
          <p:cNvSpPr>
            <a:spLocks noGrp="1"/>
          </p:cNvSpPr>
          <p:nvPr>
            <p:ph type="title"/>
          </p:nvPr>
        </p:nvSpPr>
        <p:spPr/>
        <p:txBody>
          <a:bodyPr/>
          <a:lstStyle/>
          <a:p>
            <a:r>
              <a:rPr lang="en-GB" dirty="0"/>
              <a:t>For line managers</a:t>
            </a:r>
          </a:p>
        </p:txBody>
      </p:sp>
      <p:sp>
        <p:nvSpPr>
          <p:cNvPr id="4" name="Footer Placeholder 3">
            <a:extLst>
              <a:ext uri="{FF2B5EF4-FFF2-40B4-BE49-F238E27FC236}">
                <a16:creationId xmlns:a16="http://schemas.microsoft.com/office/drawing/2014/main" id="{C7D04929-B3DF-4545-85B0-B060ED77F668}"/>
              </a:ext>
            </a:extLst>
          </p:cNvPr>
          <p:cNvSpPr>
            <a:spLocks noGrp="1"/>
          </p:cNvSpPr>
          <p:nvPr>
            <p:ph type="ftr" sz="quarter" idx="3"/>
          </p:nvPr>
        </p:nvSpPr>
        <p:spPr/>
        <p:txBody>
          <a:bodyPr/>
          <a:lstStyle/>
          <a:p>
            <a:r>
              <a:rPr lang="en-US"/>
              <a:t>Presentation title</a:t>
            </a:r>
            <a:endParaRPr lang="en-US" dirty="0"/>
          </a:p>
        </p:txBody>
      </p:sp>
    </p:spTree>
    <p:extLst>
      <p:ext uri="{BB962C8B-B14F-4D97-AF65-F5344CB8AC3E}">
        <p14:creationId xmlns:p14="http://schemas.microsoft.com/office/powerpoint/2010/main" val="2539049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F416B4-55E2-45B7-9BFF-2BEEDC8768BF}"/>
              </a:ext>
            </a:extLst>
          </p:cNvPr>
          <p:cNvSpPr>
            <a:spLocks noGrp="1"/>
          </p:cNvSpPr>
          <p:nvPr>
            <p:ph sz="quarter" idx="10"/>
          </p:nvPr>
        </p:nvSpPr>
        <p:spPr>
          <a:xfrm>
            <a:off x="465180" y="1649627"/>
            <a:ext cx="7737674" cy="4512633"/>
          </a:xfrm>
        </p:spPr>
        <p:txBody>
          <a:bodyPr/>
          <a:lstStyle/>
          <a:p>
            <a:r>
              <a:rPr lang="en-GB" sz="2000" dirty="0"/>
              <a:t>Be present for people and your team</a:t>
            </a:r>
          </a:p>
          <a:p>
            <a:r>
              <a:rPr lang="en-GB" sz="2000" dirty="0"/>
              <a:t>Support the individuals to contribute to the consultation</a:t>
            </a:r>
          </a:p>
          <a:p>
            <a:r>
              <a:rPr lang="en-GB" sz="2000" dirty="0"/>
              <a:t>Support the team to contribute to the consultation</a:t>
            </a:r>
          </a:p>
          <a:p>
            <a:r>
              <a:rPr lang="en-GB" sz="2000" dirty="0"/>
              <a:t>Raise risks</a:t>
            </a:r>
          </a:p>
          <a:p>
            <a:endParaRPr lang="en-GB" sz="2000" dirty="0"/>
          </a:p>
          <a:p>
            <a:pPr marL="0" indent="0">
              <a:buNone/>
            </a:pPr>
            <a:r>
              <a:rPr lang="en-GB" sz="2000" dirty="0"/>
              <a:t>Critical to enabling this is all line managers understanding the process and available resources</a:t>
            </a:r>
          </a:p>
        </p:txBody>
      </p:sp>
      <p:sp>
        <p:nvSpPr>
          <p:cNvPr id="3" name="Title 2">
            <a:extLst>
              <a:ext uri="{FF2B5EF4-FFF2-40B4-BE49-F238E27FC236}">
                <a16:creationId xmlns:a16="http://schemas.microsoft.com/office/drawing/2014/main" id="{28A116D7-AC6B-4BD8-B22B-4A09EC8A12BC}"/>
              </a:ext>
            </a:extLst>
          </p:cNvPr>
          <p:cNvSpPr>
            <a:spLocks noGrp="1"/>
          </p:cNvSpPr>
          <p:nvPr>
            <p:ph type="title"/>
          </p:nvPr>
        </p:nvSpPr>
        <p:spPr>
          <a:xfrm>
            <a:off x="461190" y="854464"/>
            <a:ext cx="7737674" cy="611649"/>
          </a:xfrm>
        </p:spPr>
        <p:txBody>
          <a:bodyPr/>
          <a:lstStyle/>
          <a:p>
            <a:r>
              <a:rPr lang="en-GB" dirty="0"/>
              <a:t>Line managers role in consultation</a:t>
            </a:r>
          </a:p>
        </p:txBody>
      </p:sp>
      <p:sp>
        <p:nvSpPr>
          <p:cNvPr id="4" name="Footer Placeholder 3">
            <a:extLst>
              <a:ext uri="{FF2B5EF4-FFF2-40B4-BE49-F238E27FC236}">
                <a16:creationId xmlns:a16="http://schemas.microsoft.com/office/drawing/2014/main" id="{FB3D72D8-DF2D-47DF-A995-D77E4089FCC4}"/>
              </a:ext>
            </a:extLst>
          </p:cNvPr>
          <p:cNvSpPr>
            <a:spLocks noGrp="1"/>
          </p:cNvSpPr>
          <p:nvPr>
            <p:ph type="ftr" sz="quarter" idx="3"/>
          </p:nvPr>
        </p:nvSpPr>
        <p:spPr/>
        <p:txBody>
          <a:bodyPr/>
          <a:lstStyle/>
          <a:p>
            <a:r>
              <a:rPr lang="en-US"/>
              <a:t>Presentation title</a:t>
            </a:r>
            <a:endParaRPr lang="en-US" dirty="0"/>
          </a:p>
        </p:txBody>
      </p:sp>
    </p:spTree>
    <p:extLst>
      <p:ext uri="{BB962C8B-B14F-4D97-AF65-F5344CB8AC3E}">
        <p14:creationId xmlns:p14="http://schemas.microsoft.com/office/powerpoint/2010/main" val="2889399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64076" y="1417637"/>
          <a:ext cx="8354292" cy="5154529"/>
        </p:xfrm>
        <a:graphic>
          <a:graphicData uri="http://schemas.openxmlformats.org/drawingml/2006/table">
            <a:tbl>
              <a:tblPr firstRow="1" bandRow="1">
                <a:tableStyleId>{5C22544A-7EE6-4342-B048-85BDC9FD1C3A}</a:tableStyleId>
              </a:tblPr>
              <a:tblGrid>
                <a:gridCol w="1843458">
                  <a:extLst>
                    <a:ext uri="{9D8B030D-6E8A-4147-A177-3AD203B41FA5}">
                      <a16:colId xmlns:a16="http://schemas.microsoft.com/office/drawing/2014/main" val="20000"/>
                    </a:ext>
                  </a:extLst>
                </a:gridCol>
                <a:gridCol w="6510834">
                  <a:extLst>
                    <a:ext uri="{9D8B030D-6E8A-4147-A177-3AD203B41FA5}">
                      <a16:colId xmlns:a16="http://schemas.microsoft.com/office/drawing/2014/main" val="20001"/>
                    </a:ext>
                  </a:extLst>
                </a:gridCol>
              </a:tblGrid>
              <a:tr h="399649">
                <a:tc>
                  <a:txBody>
                    <a:bodyPr/>
                    <a:lstStyle/>
                    <a:p>
                      <a:r>
                        <a:rPr lang="en-GB" sz="1400" dirty="0">
                          <a:latin typeface="Arial" panose="020B0604020202020204" pitchFamily="34" charset="0"/>
                          <a:cs typeface="Arial" panose="020B0604020202020204" pitchFamily="34" charset="0"/>
                        </a:rPr>
                        <a:t>Reaction</a:t>
                      </a:r>
                    </a:p>
                  </a:txBody>
                  <a:tcPr/>
                </a:tc>
                <a:tc>
                  <a:txBody>
                    <a:bodyPr/>
                    <a:lstStyle/>
                    <a:p>
                      <a:r>
                        <a:rPr lang="en-GB" sz="1400" dirty="0">
                          <a:latin typeface="Arial" panose="020B0604020202020204" pitchFamily="34" charset="0"/>
                          <a:cs typeface="Arial" panose="020B0604020202020204" pitchFamily="34" charset="0"/>
                        </a:rPr>
                        <a:t>Techniques</a:t>
                      </a:r>
                    </a:p>
                  </a:txBody>
                  <a:tcPr/>
                </a:tc>
                <a:extLst>
                  <a:ext uri="{0D108BD9-81ED-4DB2-BD59-A6C34878D82A}">
                    <a16:rowId xmlns:a16="http://schemas.microsoft.com/office/drawing/2014/main" val="10000"/>
                  </a:ext>
                </a:extLst>
              </a:tr>
              <a:tr h="1363186">
                <a:tc>
                  <a:txBody>
                    <a:bodyPr/>
                    <a:lstStyle/>
                    <a:p>
                      <a:r>
                        <a:rPr lang="en-GB" sz="1400" b="1" dirty="0">
                          <a:latin typeface="Arial" panose="020B0604020202020204" pitchFamily="34" charset="0"/>
                          <a:cs typeface="Arial" panose="020B0604020202020204" pitchFamily="34" charset="0"/>
                        </a:rPr>
                        <a:t>Denial </a:t>
                      </a:r>
                      <a:r>
                        <a:rPr lang="en-GB" sz="1400" baseline="0" dirty="0">
                          <a:latin typeface="Arial" panose="020B0604020202020204" pitchFamily="34" charset="0"/>
                          <a:cs typeface="Arial" panose="020B0604020202020204" pitchFamily="34" charset="0"/>
                        </a:rPr>
                        <a:t> - a coping mechanism to help individuals resist loss</a:t>
                      </a:r>
                      <a:endParaRPr lang="en-GB" sz="1400" dirty="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Encourage them to be honest</a:t>
                      </a:r>
                      <a:r>
                        <a:rPr lang="en-GB" sz="1400" baseline="0" dirty="0">
                          <a:latin typeface="Arial" panose="020B0604020202020204" pitchFamily="34" charset="0"/>
                          <a:cs typeface="Arial" panose="020B0604020202020204" pitchFamily="34" charset="0"/>
                        </a:rPr>
                        <a:t> with themselves</a:t>
                      </a: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aseline="0" dirty="0">
                          <a:latin typeface="Arial" panose="020B0604020202020204" pitchFamily="34" charset="0"/>
                          <a:cs typeface="Arial" panose="020B0604020202020204" pitchFamily="34" charset="0"/>
                        </a:rPr>
                        <a:t>Create opportunities for two-way communication asking for their thoughts and feelings</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Offer explanations to their Qs and respond honestly</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Coach them to find their own solutions to problems</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Repeat key messages a number of times, explaining the context and need –more often than you think you need to!</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1543849">
                <a:tc>
                  <a:txBody>
                    <a:bodyPr/>
                    <a:lstStyle/>
                    <a:p>
                      <a:r>
                        <a:rPr lang="en-GB" sz="1400" b="1" dirty="0">
                          <a:latin typeface="Arial" panose="020B0604020202020204" pitchFamily="34" charset="0"/>
                          <a:cs typeface="Arial" panose="020B0604020202020204" pitchFamily="34" charset="0"/>
                        </a:rPr>
                        <a:t>Resistance</a:t>
                      </a:r>
                      <a:r>
                        <a:rPr lang="en-GB" sz="1400" b="1" baseline="0" dirty="0">
                          <a:latin typeface="Arial" panose="020B0604020202020204" pitchFamily="34" charset="0"/>
                          <a:cs typeface="Arial" panose="020B0604020202020204" pitchFamily="34" charset="0"/>
                        </a:rPr>
                        <a:t> - </a:t>
                      </a:r>
                      <a:r>
                        <a:rPr lang="en-GB" sz="1400" b="0" baseline="0" dirty="0">
                          <a:latin typeface="Arial" panose="020B0604020202020204" pitchFamily="34" charset="0"/>
                          <a:cs typeface="Arial" panose="020B0604020202020204" pitchFamily="34" charset="0"/>
                        </a:rPr>
                        <a:t> a natural reaction to change due to anxiety and uncertainty</a:t>
                      </a:r>
                      <a:endParaRPr lang="en-GB" sz="1400" b="1" dirty="0">
                        <a:latin typeface="Arial" panose="020B0604020202020204" pitchFamily="34" charset="0"/>
                        <a:cs typeface="Arial" panose="020B0604020202020204" pitchFamily="34" charset="0"/>
                      </a:endParaRPr>
                    </a:p>
                  </a:txBody>
                  <a:tcPr/>
                </a:tc>
                <a:tc>
                  <a:txBody>
                    <a:bodyPr/>
                    <a:lstStyle/>
                    <a:p>
                      <a:pPr marL="171450" marR="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aseline="0" dirty="0">
                          <a:latin typeface="Arial" panose="020B0604020202020204" pitchFamily="34" charset="0"/>
                          <a:cs typeface="Arial" panose="020B0604020202020204" pitchFamily="34" charset="0"/>
                        </a:rPr>
                        <a:t>  Acknowledge their fears and concerns</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Be clear on the need for change</a:t>
                      </a:r>
                    </a:p>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Describe</a:t>
                      </a:r>
                      <a:r>
                        <a:rPr lang="en-GB" sz="1400" baseline="0" dirty="0">
                          <a:latin typeface="Arial" panose="020B0604020202020204" pitchFamily="34" charset="0"/>
                          <a:cs typeface="Arial" panose="020B0604020202020204" pitchFamily="34" charset="0"/>
                        </a:rPr>
                        <a:t> a vision of the future and celebrate early success</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Show personal commitment to the change</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Focus on the benefits and explore what the change will mean for them, the team and the organisation</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Involve them in planning and decision making – resistance is feedback!</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1543849">
                <a:tc>
                  <a:txBody>
                    <a:bodyPr/>
                    <a:lstStyle/>
                    <a:p>
                      <a:r>
                        <a:rPr lang="en-GB" sz="1400" b="1" dirty="0">
                          <a:latin typeface="Arial" panose="020B0604020202020204" pitchFamily="34" charset="0"/>
                          <a:cs typeface="Arial" panose="020B0604020202020204" pitchFamily="34" charset="0"/>
                        </a:rPr>
                        <a:t>Anger</a:t>
                      </a:r>
                      <a:r>
                        <a:rPr lang="en-GB" sz="1400" b="1" baseline="0" dirty="0">
                          <a:latin typeface="Arial" panose="020B0604020202020204" pitchFamily="34" charset="0"/>
                          <a:cs typeface="Arial" panose="020B0604020202020204" pitchFamily="34" charset="0"/>
                        </a:rPr>
                        <a:t> – </a:t>
                      </a:r>
                      <a:r>
                        <a:rPr lang="en-GB" sz="1400" b="0" baseline="0" dirty="0">
                          <a:latin typeface="Arial" panose="020B0604020202020204" pitchFamily="34" charset="0"/>
                          <a:cs typeface="Arial" panose="020B0604020202020204" pitchFamily="34" charset="0"/>
                        </a:rPr>
                        <a:t>Challenging behaviour as a result of anger or fear </a:t>
                      </a:r>
                      <a:endParaRPr lang="en-GB" sz="1400" b="1" dirty="0">
                        <a:latin typeface="Arial" panose="020B0604020202020204" pitchFamily="34" charset="0"/>
                        <a:cs typeface="Arial" panose="020B0604020202020204" pitchFamily="34" charset="0"/>
                      </a:endParaRPr>
                    </a:p>
                  </a:txBody>
                  <a:tcPr/>
                </a:tc>
                <a:tc>
                  <a:txBody>
                    <a:bodyPr/>
                    <a:lstStyle/>
                    <a:p>
                      <a:pPr marL="285750" indent="-285750">
                        <a:buFont typeface="Arial" panose="020B0604020202020204" pitchFamily="34" charset="0"/>
                        <a:buChar char="•"/>
                      </a:pPr>
                      <a:r>
                        <a:rPr lang="en-GB" sz="1400" dirty="0">
                          <a:latin typeface="Arial" panose="020B0604020202020204" pitchFamily="34" charset="0"/>
                          <a:cs typeface="Arial" panose="020B0604020202020204" pitchFamily="34" charset="0"/>
                        </a:rPr>
                        <a:t>Ask yourself</a:t>
                      </a:r>
                      <a:r>
                        <a:rPr lang="en-GB" sz="1400" baseline="0" dirty="0">
                          <a:latin typeface="Arial" panose="020B0604020202020204" pitchFamily="34" charset="0"/>
                          <a:cs typeface="Arial" panose="020B0604020202020204" pitchFamily="34" charset="0"/>
                        </a:rPr>
                        <a:t> what is acceptable behaviour in line with our values and behaviours and take action as appropriate</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Decide what you are willing to tolerate, dependent on the change taking places and give constructive feedback</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As a manager you still need people to be productive and not unsettle others</a:t>
                      </a:r>
                    </a:p>
                    <a:p>
                      <a:pPr marL="285750" indent="-285750">
                        <a:buFont typeface="Arial" panose="020B0604020202020204" pitchFamily="34" charset="0"/>
                        <a:buChar char="•"/>
                      </a:pPr>
                      <a:r>
                        <a:rPr lang="en-GB" sz="1400" baseline="0" dirty="0">
                          <a:latin typeface="Arial" panose="020B0604020202020204" pitchFamily="34" charset="0"/>
                          <a:cs typeface="Arial" panose="020B0604020202020204" pitchFamily="34" charset="0"/>
                        </a:rPr>
                        <a:t>Help them to connect to their new circumstances and involve them as much as possible </a:t>
                      </a:r>
                      <a:endParaRPr lang="en-GB"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bl>
          </a:graphicData>
        </a:graphic>
      </p:graphicFrame>
      <p:sp>
        <p:nvSpPr>
          <p:cNvPr id="3" name="Title 2"/>
          <p:cNvSpPr>
            <a:spLocks noGrp="1"/>
          </p:cNvSpPr>
          <p:nvPr>
            <p:ph type="title"/>
          </p:nvPr>
        </p:nvSpPr>
        <p:spPr>
          <a:xfrm>
            <a:off x="457201" y="126043"/>
            <a:ext cx="8027042" cy="667725"/>
          </a:xfrm>
        </p:spPr>
        <p:txBody>
          <a:bodyPr/>
          <a:lstStyle/>
          <a:p>
            <a:r>
              <a:rPr lang="en-GB" b="1" dirty="0">
                <a:solidFill>
                  <a:schemeClr val="accent1"/>
                </a:solidFill>
                <a:latin typeface="Arial" panose="020B0604020202020204" pitchFamily="34" charset="0"/>
                <a:cs typeface="Arial" panose="020B0604020202020204" pitchFamily="34" charset="0"/>
              </a:rPr>
              <a:t>Managers Supportive Conversations</a:t>
            </a:r>
          </a:p>
        </p:txBody>
      </p:sp>
    </p:spTree>
    <p:extLst>
      <p:ext uri="{BB962C8B-B14F-4D97-AF65-F5344CB8AC3E}">
        <p14:creationId xmlns:p14="http://schemas.microsoft.com/office/powerpoint/2010/main" val="1761836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5841" y="407411"/>
            <a:ext cx="6085891" cy="1015663"/>
          </a:xfrm>
          <a:prstGeom prst="rect">
            <a:avLst/>
          </a:prstGeom>
          <a:noFill/>
        </p:spPr>
        <p:txBody>
          <a:bodyPr wrap="square" rtlCol="0">
            <a:spAutoFit/>
          </a:bodyPr>
          <a:lstStyle/>
          <a:p>
            <a:r>
              <a:rPr lang="en-GB" sz="3600" b="1" dirty="0">
                <a:solidFill>
                  <a:schemeClr val="accent1"/>
                </a:solidFill>
                <a:latin typeface="Arial" panose="020B0604020202020204" pitchFamily="34" charset="0"/>
                <a:cs typeface="Arial" panose="020B0604020202020204" pitchFamily="34" charset="0"/>
              </a:rPr>
              <a:t>Eight Actions For You</a:t>
            </a:r>
          </a:p>
          <a:p>
            <a:endParaRPr lang="en-GB" sz="2400" dirty="0"/>
          </a:p>
        </p:txBody>
      </p:sp>
      <p:sp>
        <p:nvSpPr>
          <p:cNvPr id="2" name="TextBox 1">
            <a:extLst>
              <a:ext uri="{FF2B5EF4-FFF2-40B4-BE49-F238E27FC236}">
                <a16:creationId xmlns:a16="http://schemas.microsoft.com/office/drawing/2014/main" id="{37E580F7-C537-4D6A-9F94-50B0BCCDDCCB}"/>
              </a:ext>
            </a:extLst>
          </p:cNvPr>
          <p:cNvSpPr txBox="1"/>
          <p:nvPr/>
        </p:nvSpPr>
        <p:spPr>
          <a:xfrm>
            <a:off x="585841" y="1236133"/>
            <a:ext cx="7518400" cy="6001643"/>
          </a:xfrm>
          <a:prstGeom prst="rect">
            <a:avLst/>
          </a:prstGeom>
          <a:noFill/>
        </p:spPr>
        <p:txBody>
          <a:bodyPr wrap="square" rtlCol="0">
            <a:spAutoFit/>
          </a:bodyPr>
          <a:lstStyle/>
          <a:p>
            <a:pPr marL="457200" indent="-457200">
              <a:buFont typeface="+mj-lt"/>
              <a:buAutoNum type="arabicPeriod"/>
            </a:pPr>
            <a:r>
              <a:rPr lang="en-GB" sz="2400" dirty="0"/>
              <a:t>Map out your team meetings and 1:1s from now till the end of November – get ahead inclusively</a:t>
            </a:r>
          </a:p>
          <a:p>
            <a:pPr marL="457200" indent="-457200">
              <a:buFont typeface="+mj-lt"/>
              <a:buAutoNum type="arabicPeriod"/>
            </a:pPr>
            <a:r>
              <a:rPr lang="en-GB" sz="2400" dirty="0"/>
              <a:t>Update ESR records – have a team ESR refresh </a:t>
            </a:r>
          </a:p>
          <a:p>
            <a:pPr marL="457200" indent="-457200">
              <a:buFont typeface="+mj-lt"/>
              <a:buAutoNum type="arabicPeriod"/>
            </a:pPr>
            <a:r>
              <a:rPr lang="en-GB" sz="2400" dirty="0"/>
              <a:t>Contact all colleagues out of the business</a:t>
            </a:r>
          </a:p>
          <a:p>
            <a:pPr marL="457200" indent="-457200">
              <a:buFont typeface="+mj-lt"/>
              <a:buAutoNum type="arabicPeriod"/>
            </a:pPr>
            <a:r>
              <a:rPr lang="en-GB" sz="2400" dirty="0"/>
              <a:t>Ensure all colleagues have clear work goals over this time</a:t>
            </a:r>
          </a:p>
          <a:p>
            <a:pPr marL="457200" indent="-457200">
              <a:buFont typeface="+mj-lt"/>
              <a:buAutoNum type="arabicPeriod"/>
            </a:pPr>
            <a:r>
              <a:rPr lang="en-GB" sz="2400" dirty="0"/>
              <a:t>Make sure you or a deputy can cover this time period so colleagues know where to go</a:t>
            </a:r>
          </a:p>
          <a:p>
            <a:pPr marL="457200" indent="-457200">
              <a:buFont typeface="+mj-lt"/>
              <a:buAutoNum type="arabicPeriod"/>
            </a:pPr>
            <a:r>
              <a:rPr lang="en-GB" sz="2400" dirty="0"/>
              <a:t>Learn all you can about the content of the consultation so you can explain it to your colleagues and contribute</a:t>
            </a:r>
          </a:p>
          <a:p>
            <a:pPr marL="457200" indent="-457200">
              <a:buFont typeface="+mj-lt"/>
              <a:buAutoNum type="arabicPeriod"/>
            </a:pPr>
            <a:r>
              <a:rPr lang="en-GB" sz="2400" dirty="0"/>
              <a:t>Understand and use the line management essentials – review the wellbeing offer so you can explain it</a:t>
            </a:r>
          </a:p>
          <a:p>
            <a:pPr marL="457200" indent="-457200">
              <a:buFont typeface="+mj-lt"/>
              <a:buAutoNum type="arabicPeriod"/>
            </a:pPr>
            <a:r>
              <a:rPr lang="en-GB" sz="2400" dirty="0"/>
              <a:t>Review your own needs and support for this period</a:t>
            </a:r>
          </a:p>
          <a:p>
            <a:pPr marL="457200" indent="-457200">
              <a:buFont typeface="+mj-lt"/>
              <a:buAutoNum type="arabicPeriod"/>
            </a:pPr>
            <a:endParaRPr lang="en-GB" sz="2400" dirty="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3294278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20835B-B854-42FE-902A-E2C43728EB1A}"/>
              </a:ext>
            </a:extLst>
          </p:cNvPr>
          <p:cNvSpPr>
            <a:spLocks noGrp="1"/>
          </p:cNvSpPr>
          <p:nvPr>
            <p:ph sz="quarter" idx="10"/>
          </p:nvPr>
        </p:nvSpPr>
        <p:spPr>
          <a:xfrm>
            <a:off x="465180" y="1649628"/>
            <a:ext cx="7104020" cy="2440654"/>
          </a:xfrm>
        </p:spPr>
        <p:txBody>
          <a:bodyPr/>
          <a:lstStyle/>
          <a:p>
            <a:r>
              <a:rPr lang="en-GB" sz="1800" dirty="0">
                <a:solidFill>
                  <a:schemeClr val="tx2"/>
                </a:solidFill>
                <a:latin typeface="Arial"/>
                <a:cs typeface="Arial"/>
              </a:rPr>
              <a:t>Take some time to look through this intranet page for our line managers</a:t>
            </a:r>
          </a:p>
          <a:p>
            <a:r>
              <a:rPr lang="en-GB" sz="1800" dirty="0">
                <a:solidFill>
                  <a:schemeClr val="tx2"/>
                </a:solidFill>
                <a:latin typeface="Arial"/>
                <a:cs typeface="Arial"/>
              </a:rPr>
              <a:t>Hub – Line Manager Essentials – Managing Through Change</a:t>
            </a:r>
          </a:p>
          <a:p>
            <a:pPr marL="0" indent="0">
              <a:buNone/>
            </a:pPr>
            <a:r>
              <a:rPr lang="en-GB" sz="1800" dirty="0">
                <a:solidFill>
                  <a:schemeClr val="tx2"/>
                </a:solidFill>
                <a:latin typeface="Arial"/>
                <a:cs typeface="Arial"/>
                <a:hlinkClick r:id="rId3"/>
              </a:rPr>
              <a:t>Line Manager Essentials Page</a:t>
            </a:r>
            <a:endParaRPr lang="en-GB" sz="1800" dirty="0">
              <a:solidFill>
                <a:schemeClr val="tx2"/>
              </a:solidFill>
              <a:latin typeface="Arial"/>
              <a:cs typeface="Arial"/>
            </a:endParaRPr>
          </a:p>
          <a:p>
            <a:pPr marL="0" indent="0">
              <a:buNone/>
            </a:pPr>
            <a:endParaRPr lang="en-GB" sz="1800" dirty="0">
              <a:solidFill>
                <a:schemeClr val="tx2"/>
              </a:solidFill>
              <a:latin typeface="Arial"/>
              <a:cs typeface="Arial"/>
            </a:endParaRPr>
          </a:p>
          <a:p>
            <a:pPr marL="0" indent="0">
              <a:buNone/>
            </a:pPr>
            <a:endParaRPr lang="en-GB" sz="1200" dirty="0"/>
          </a:p>
          <a:p>
            <a:pPr marL="0" indent="0">
              <a:buNone/>
            </a:pPr>
            <a:endParaRPr lang="en-GB" sz="1800" dirty="0">
              <a:solidFill>
                <a:schemeClr val="tx2"/>
              </a:solidFill>
              <a:latin typeface="Arial"/>
              <a:cs typeface="Arial"/>
            </a:endParaRPr>
          </a:p>
          <a:p>
            <a:pPr marL="0" indent="0">
              <a:buNone/>
            </a:pPr>
            <a:endParaRPr lang="en-GB" sz="1800" dirty="0">
              <a:solidFill>
                <a:schemeClr val="tx2"/>
              </a:solidFill>
            </a:endParaRPr>
          </a:p>
          <a:p>
            <a:pPr marL="0" indent="0">
              <a:buNone/>
            </a:pPr>
            <a:endParaRPr lang="en-GB" sz="1200" dirty="0"/>
          </a:p>
        </p:txBody>
      </p:sp>
      <p:sp>
        <p:nvSpPr>
          <p:cNvPr id="3" name="Title 2">
            <a:extLst>
              <a:ext uri="{FF2B5EF4-FFF2-40B4-BE49-F238E27FC236}">
                <a16:creationId xmlns:a16="http://schemas.microsoft.com/office/drawing/2014/main" id="{D9D6A8C8-F936-433C-A20E-999ED4A0578F}"/>
              </a:ext>
            </a:extLst>
          </p:cNvPr>
          <p:cNvSpPr>
            <a:spLocks noGrp="1"/>
          </p:cNvSpPr>
          <p:nvPr>
            <p:ph type="title"/>
          </p:nvPr>
        </p:nvSpPr>
        <p:spPr/>
        <p:txBody>
          <a:bodyPr/>
          <a:lstStyle/>
          <a:p>
            <a:r>
              <a:rPr lang="en-GB" b="1" dirty="0"/>
              <a:t>Resources</a:t>
            </a:r>
          </a:p>
        </p:txBody>
      </p:sp>
      <p:pic>
        <p:nvPicPr>
          <p:cNvPr id="4" name="Picture 3">
            <a:extLst>
              <a:ext uri="{FF2B5EF4-FFF2-40B4-BE49-F238E27FC236}">
                <a16:creationId xmlns:a16="http://schemas.microsoft.com/office/drawing/2014/main" id="{EFEDC751-367C-4756-8D74-9A9C1CA0707D}"/>
              </a:ext>
            </a:extLst>
          </p:cNvPr>
          <p:cNvPicPr/>
          <p:nvPr/>
        </p:nvPicPr>
        <p:blipFill rotWithShape="1">
          <a:blip r:embed="rId4"/>
          <a:srcRect t="18342" b="3419"/>
          <a:stretch/>
        </p:blipFill>
        <p:spPr bwMode="auto">
          <a:xfrm>
            <a:off x="465180" y="3118537"/>
            <a:ext cx="8083909" cy="30619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27257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6C61C2-DEDA-472C-8CE4-501C8DFC5B71}"/>
              </a:ext>
            </a:extLst>
          </p:cNvPr>
          <p:cNvSpPr>
            <a:spLocks noGrp="1"/>
          </p:cNvSpPr>
          <p:nvPr>
            <p:ph sz="quarter" idx="10"/>
          </p:nvPr>
        </p:nvSpPr>
        <p:spPr>
          <a:xfrm>
            <a:off x="465180" y="1160288"/>
            <a:ext cx="7737674" cy="4880472"/>
          </a:xfrm>
        </p:spPr>
        <p:txBody>
          <a:bodyPr/>
          <a:lstStyle/>
          <a:p>
            <a:pPr marL="0" indent="0">
              <a:buNone/>
            </a:pPr>
            <a:r>
              <a:rPr lang="en-GB" sz="2000" b="1" u="sng" dirty="0"/>
              <a:t>Stress and Mental Health</a:t>
            </a:r>
            <a:endParaRPr lang="en-GB" sz="2000" dirty="0"/>
          </a:p>
          <a:p>
            <a:r>
              <a:rPr lang="en-GB" sz="2000" dirty="0"/>
              <a:t>The following can be accessed via the Hub: </a:t>
            </a:r>
          </a:p>
          <a:p>
            <a:r>
              <a:rPr lang="en-GB" sz="2000" dirty="0"/>
              <a:t>The </a:t>
            </a:r>
            <a:r>
              <a:rPr lang="en-GB" sz="2000" u="sng" dirty="0">
                <a:hlinkClick r:id="rId3"/>
              </a:rPr>
              <a:t>HSE Stress Talking Toolkit</a:t>
            </a:r>
            <a:r>
              <a:rPr lang="en-GB" sz="2000" dirty="0"/>
              <a:t> is designed to be used to help line managers frame an initial conversation about stress. </a:t>
            </a:r>
          </a:p>
          <a:p>
            <a:r>
              <a:rPr lang="en-GB" sz="2000" dirty="0"/>
              <a:t>The </a:t>
            </a:r>
            <a:r>
              <a:rPr lang="en-GB" sz="2000" u="sng" dirty="0">
                <a:hlinkClick r:id="rId4"/>
              </a:rPr>
              <a:t>stress assessment template</a:t>
            </a:r>
            <a:r>
              <a:rPr lang="en-GB" sz="2000" dirty="0"/>
              <a:t> is helpful to complete with your team members to record your conversation and agreed actions.</a:t>
            </a:r>
          </a:p>
          <a:p>
            <a:r>
              <a:rPr lang="en-GB" sz="2000" dirty="0"/>
              <a:t>A referral to </a:t>
            </a:r>
            <a:r>
              <a:rPr lang="en-GB" sz="2000" u="sng" dirty="0">
                <a:hlinkClick r:id="rId5"/>
              </a:rPr>
              <a:t>Active Care</a:t>
            </a:r>
            <a:r>
              <a:rPr lang="en-GB" sz="2000" dirty="0"/>
              <a:t> can be made within the first two weeks of a stress-related fit note. (Delivered by our EAP provider).</a:t>
            </a:r>
          </a:p>
          <a:p>
            <a:r>
              <a:rPr lang="en-GB" sz="2000" dirty="0"/>
              <a:t>Our </a:t>
            </a:r>
            <a:r>
              <a:rPr lang="en-GB" sz="2000" u="sng" dirty="0">
                <a:hlinkClick r:id="rId6"/>
              </a:rPr>
              <a:t>Supporting Your Mental Health</a:t>
            </a:r>
            <a:r>
              <a:rPr lang="en-GB" sz="2000" dirty="0"/>
              <a:t> presentation gives a helpful overview of services available and the </a:t>
            </a:r>
            <a:r>
              <a:rPr lang="en-GB" sz="2000" u="sng" dirty="0">
                <a:hlinkClick r:id="rId7"/>
              </a:rPr>
              <a:t>Mental Health</a:t>
            </a:r>
            <a:r>
              <a:rPr lang="en-GB" sz="2000" dirty="0"/>
              <a:t> page of The hub has links to our Mental Health First Aid Networks.  </a:t>
            </a:r>
          </a:p>
          <a:p>
            <a:r>
              <a:rPr lang="en-GB" sz="2000" dirty="0"/>
              <a:t>The </a:t>
            </a:r>
            <a:r>
              <a:rPr lang="en-GB" sz="2000" u="sng" dirty="0">
                <a:hlinkClick r:id="rId8"/>
              </a:rPr>
              <a:t>5 Step Guide for Managers</a:t>
            </a:r>
            <a:r>
              <a:rPr lang="en-GB" sz="2000" dirty="0"/>
              <a:t> gives a helpful overview of how to begin to support positive mental health in the workplace, and the  </a:t>
            </a:r>
            <a:r>
              <a:rPr lang="en-GB" sz="2000" u="sng" dirty="0">
                <a:hlinkClick r:id="rId9"/>
              </a:rPr>
              <a:t>MHFA Line Manager Resource</a:t>
            </a:r>
            <a:r>
              <a:rPr lang="en-GB" sz="2000" dirty="0"/>
              <a:t> is a more in-depth resource to equip managers to start a conversation about mental health.  </a:t>
            </a:r>
          </a:p>
          <a:p>
            <a:endParaRPr lang="en-GB" sz="2000" dirty="0"/>
          </a:p>
          <a:p>
            <a:endParaRPr lang="en-GB" dirty="0"/>
          </a:p>
        </p:txBody>
      </p:sp>
      <p:sp>
        <p:nvSpPr>
          <p:cNvPr id="3" name="Title 2">
            <a:extLst>
              <a:ext uri="{FF2B5EF4-FFF2-40B4-BE49-F238E27FC236}">
                <a16:creationId xmlns:a16="http://schemas.microsoft.com/office/drawing/2014/main" id="{C0741D87-D0BC-4607-B553-097EF3939C8E}"/>
              </a:ext>
            </a:extLst>
          </p:cNvPr>
          <p:cNvSpPr>
            <a:spLocks noGrp="1"/>
          </p:cNvSpPr>
          <p:nvPr>
            <p:ph type="title"/>
          </p:nvPr>
        </p:nvSpPr>
        <p:spPr>
          <a:xfrm>
            <a:off x="362038" y="548639"/>
            <a:ext cx="6567055" cy="611649"/>
          </a:xfrm>
        </p:spPr>
        <p:txBody>
          <a:bodyPr/>
          <a:lstStyle/>
          <a:p>
            <a:r>
              <a:rPr lang="en-GB" dirty="0"/>
              <a:t>Wellbeing Support</a:t>
            </a:r>
          </a:p>
        </p:txBody>
      </p:sp>
    </p:spTree>
    <p:extLst>
      <p:ext uri="{BB962C8B-B14F-4D97-AF65-F5344CB8AC3E}">
        <p14:creationId xmlns:p14="http://schemas.microsoft.com/office/powerpoint/2010/main" val="3291579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DDD6CD-A2AD-4991-B6CF-48909C3B5E1A}"/>
              </a:ext>
            </a:extLst>
          </p:cNvPr>
          <p:cNvSpPr>
            <a:spLocks noGrp="1"/>
          </p:cNvSpPr>
          <p:nvPr>
            <p:ph sz="quarter" idx="10"/>
          </p:nvPr>
        </p:nvSpPr>
        <p:spPr>
          <a:xfrm>
            <a:off x="465180" y="1275054"/>
            <a:ext cx="7737674" cy="4894391"/>
          </a:xfrm>
        </p:spPr>
        <p:txBody>
          <a:bodyPr/>
          <a:lstStyle/>
          <a:p>
            <a:r>
              <a:rPr lang="en-GB" sz="2000" b="1" dirty="0"/>
              <a:t>EAP - line manager support - </a:t>
            </a:r>
            <a:r>
              <a:rPr lang="en-US" sz="2000" dirty="0"/>
              <a:t>Our Employee Assistance </a:t>
            </a:r>
            <a:r>
              <a:rPr lang="en-US" sz="2000" dirty="0" err="1"/>
              <a:t>Programme</a:t>
            </a:r>
            <a:r>
              <a:rPr lang="en-US" sz="2000" dirty="0"/>
              <a:t> (EAP) offers a separate </a:t>
            </a:r>
            <a:r>
              <a:rPr lang="en-US" sz="2000" b="1" dirty="0"/>
              <a:t>confidential line manager support line </a:t>
            </a:r>
            <a:r>
              <a:rPr lang="en-US" sz="2000" dirty="0"/>
              <a:t>which is available 9am to 5pm, Monday to Friday via 0800 716 017. </a:t>
            </a:r>
          </a:p>
          <a:p>
            <a:endParaRPr lang="en-US" sz="2000" b="1" dirty="0"/>
          </a:p>
          <a:p>
            <a:r>
              <a:rPr lang="en-US" sz="2000" b="1" dirty="0"/>
              <a:t>EAP - staff support -  </a:t>
            </a:r>
            <a:r>
              <a:rPr lang="en-US" sz="2000" dirty="0"/>
              <a:t>All colleagues are entitled to free, confidential telephone support services 24 hours a day, 7 days a week through our EAP via:</a:t>
            </a:r>
            <a:endParaRPr lang="en-GB" sz="2000" dirty="0"/>
          </a:p>
          <a:p>
            <a:pPr lvl="0"/>
            <a:r>
              <a:rPr lang="en-GB" sz="2000" dirty="0"/>
              <a:t>Telephone 0800 783 2808 using the employer code: 72936</a:t>
            </a:r>
          </a:p>
          <a:p>
            <a:pPr lvl="0"/>
            <a:r>
              <a:rPr lang="en-GB" sz="2000" dirty="0"/>
              <a:t>Online </a:t>
            </a:r>
            <a:r>
              <a:rPr lang="en-GB" sz="2000" b="1" u="sng" dirty="0">
                <a:hlinkClick r:id="rId3"/>
              </a:rPr>
              <a:t>www.healthassuredeap.com</a:t>
            </a:r>
            <a:r>
              <a:rPr lang="en-GB" sz="2000" b="1" dirty="0"/>
              <a:t> </a:t>
            </a:r>
            <a:r>
              <a:rPr lang="en-GB" sz="2000" dirty="0"/>
              <a:t>using 72936 for your username and password</a:t>
            </a:r>
          </a:p>
          <a:p>
            <a:pPr lvl="0"/>
            <a:r>
              <a:rPr lang="en-GB" sz="2000" dirty="0"/>
              <a:t>Download Health e-Hub from the Apple or Android app store and use the code 72936 for your username and password.</a:t>
            </a:r>
          </a:p>
          <a:p>
            <a:endParaRPr lang="en-GB" dirty="0"/>
          </a:p>
        </p:txBody>
      </p:sp>
      <p:sp>
        <p:nvSpPr>
          <p:cNvPr id="3" name="Title 2">
            <a:extLst>
              <a:ext uri="{FF2B5EF4-FFF2-40B4-BE49-F238E27FC236}">
                <a16:creationId xmlns:a16="http://schemas.microsoft.com/office/drawing/2014/main" id="{88D9FE75-E2A4-458D-8DB7-B0EFD5E0F7B5}"/>
              </a:ext>
            </a:extLst>
          </p:cNvPr>
          <p:cNvSpPr>
            <a:spLocks noGrp="1"/>
          </p:cNvSpPr>
          <p:nvPr>
            <p:ph type="title"/>
          </p:nvPr>
        </p:nvSpPr>
        <p:spPr>
          <a:xfrm>
            <a:off x="461190" y="548639"/>
            <a:ext cx="6567055" cy="611649"/>
          </a:xfrm>
        </p:spPr>
        <p:txBody>
          <a:bodyPr/>
          <a:lstStyle/>
          <a:p>
            <a:r>
              <a:rPr lang="en-GB" dirty="0"/>
              <a:t>Confidential Advice</a:t>
            </a:r>
          </a:p>
        </p:txBody>
      </p:sp>
    </p:spTree>
    <p:extLst>
      <p:ext uri="{BB962C8B-B14F-4D97-AF65-F5344CB8AC3E}">
        <p14:creationId xmlns:p14="http://schemas.microsoft.com/office/powerpoint/2010/main" val="158990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E6A814-2A16-4C17-B321-8064ED7FFEA8}"/>
              </a:ext>
            </a:extLst>
          </p:cNvPr>
          <p:cNvSpPr>
            <a:spLocks noGrp="1"/>
          </p:cNvSpPr>
          <p:nvPr>
            <p:ph sz="quarter" idx="10"/>
          </p:nvPr>
        </p:nvSpPr>
        <p:spPr>
          <a:xfrm>
            <a:off x="436402" y="1485244"/>
            <a:ext cx="8271196" cy="4894391"/>
          </a:xfrm>
        </p:spPr>
        <p:txBody>
          <a:bodyPr/>
          <a:lstStyle/>
          <a:p>
            <a:pPr marL="0" indent="0">
              <a:buNone/>
            </a:pPr>
            <a:r>
              <a:rPr lang="en-GB" sz="2400" b="1" dirty="0">
                <a:solidFill>
                  <a:schemeClr val="bg2"/>
                </a:solidFill>
              </a:rPr>
              <a:t>End of the Consultation:</a:t>
            </a:r>
          </a:p>
          <a:p>
            <a:r>
              <a:rPr lang="en-GB" sz="2400" b="1" dirty="0">
                <a:solidFill>
                  <a:schemeClr val="bg2"/>
                </a:solidFill>
              </a:rPr>
              <a:t>All views and opinions considered</a:t>
            </a:r>
          </a:p>
          <a:p>
            <a:r>
              <a:rPr lang="en-GB" sz="2400" b="1" dirty="0">
                <a:solidFill>
                  <a:schemeClr val="bg2"/>
                </a:solidFill>
              </a:rPr>
              <a:t>Consultation Outcomes Report developed – Shared with staff 23</a:t>
            </a:r>
            <a:r>
              <a:rPr lang="en-GB" sz="2400" b="1" baseline="30000" dirty="0">
                <a:solidFill>
                  <a:schemeClr val="bg2"/>
                </a:solidFill>
              </a:rPr>
              <a:t>rd</a:t>
            </a:r>
            <a:r>
              <a:rPr lang="en-GB" sz="2400" b="1" dirty="0">
                <a:solidFill>
                  <a:schemeClr val="bg2"/>
                </a:solidFill>
              </a:rPr>
              <a:t> September</a:t>
            </a:r>
          </a:p>
          <a:p>
            <a:r>
              <a:rPr lang="en-GB" sz="2400" b="1" dirty="0">
                <a:solidFill>
                  <a:schemeClr val="bg2"/>
                </a:solidFill>
              </a:rPr>
              <a:t>Early October – Individual check and challenge </a:t>
            </a:r>
          </a:p>
          <a:p>
            <a:r>
              <a:rPr lang="en-GB" sz="2400" b="1" dirty="0">
                <a:solidFill>
                  <a:schemeClr val="bg2"/>
                </a:solidFill>
              </a:rPr>
              <a:t>Oct-Nov: Process for slotting, matching and interviewing will start:</a:t>
            </a:r>
          </a:p>
          <a:p>
            <a:pPr lvl="1"/>
            <a:r>
              <a:rPr lang="en-GB" sz="2400" b="1" dirty="0">
                <a:solidFill>
                  <a:schemeClr val="bg2"/>
                </a:solidFill>
              </a:rPr>
              <a:t>Pool A – limited ringfence: 10</a:t>
            </a:r>
            <a:r>
              <a:rPr lang="en-GB" sz="2400" b="1" baseline="30000" dirty="0">
                <a:solidFill>
                  <a:schemeClr val="bg2"/>
                </a:solidFill>
              </a:rPr>
              <a:t>th</a:t>
            </a:r>
            <a:r>
              <a:rPr lang="en-GB" sz="2400" b="1" dirty="0">
                <a:solidFill>
                  <a:schemeClr val="bg2"/>
                </a:solidFill>
              </a:rPr>
              <a:t> – 18</a:t>
            </a:r>
            <a:r>
              <a:rPr lang="en-GB" sz="2400" b="1" baseline="30000" dirty="0">
                <a:solidFill>
                  <a:schemeClr val="bg2"/>
                </a:solidFill>
              </a:rPr>
              <a:t>th</a:t>
            </a:r>
            <a:r>
              <a:rPr lang="en-GB" sz="2400" b="1" dirty="0">
                <a:solidFill>
                  <a:schemeClr val="bg2"/>
                </a:solidFill>
              </a:rPr>
              <a:t> October</a:t>
            </a:r>
          </a:p>
          <a:p>
            <a:pPr lvl="1"/>
            <a:r>
              <a:rPr lang="en-GB" sz="2400" b="1" dirty="0">
                <a:solidFill>
                  <a:schemeClr val="bg2"/>
                </a:solidFill>
              </a:rPr>
              <a:t>Pool B – Wider ringfence: 4</a:t>
            </a:r>
            <a:r>
              <a:rPr lang="en-GB" sz="2400" b="1" baseline="30000" dirty="0">
                <a:solidFill>
                  <a:schemeClr val="bg2"/>
                </a:solidFill>
              </a:rPr>
              <a:t>th</a:t>
            </a:r>
            <a:r>
              <a:rPr lang="en-GB" sz="2400" b="1" dirty="0">
                <a:solidFill>
                  <a:schemeClr val="bg2"/>
                </a:solidFill>
              </a:rPr>
              <a:t> – 27</a:t>
            </a:r>
            <a:r>
              <a:rPr lang="en-GB" sz="2400" b="1" baseline="30000" dirty="0">
                <a:solidFill>
                  <a:schemeClr val="bg2"/>
                </a:solidFill>
              </a:rPr>
              <a:t>th</a:t>
            </a:r>
            <a:r>
              <a:rPr lang="en-GB" sz="2400" b="1" dirty="0">
                <a:solidFill>
                  <a:schemeClr val="bg2"/>
                </a:solidFill>
              </a:rPr>
              <a:t> November</a:t>
            </a:r>
          </a:p>
          <a:p>
            <a:pPr lvl="1"/>
            <a:r>
              <a:rPr lang="en-GB" sz="2400" b="1" dirty="0">
                <a:solidFill>
                  <a:schemeClr val="bg2"/>
                </a:solidFill>
              </a:rPr>
              <a:t>Internal National (Pool C) – same band</a:t>
            </a:r>
          </a:p>
          <a:p>
            <a:pPr lvl="1"/>
            <a:r>
              <a:rPr lang="en-GB" sz="2400" b="1" dirty="0">
                <a:solidFill>
                  <a:schemeClr val="bg2"/>
                </a:solidFill>
              </a:rPr>
              <a:t>Internal Open recruitment – same band/one below</a:t>
            </a:r>
          </a:p>
          <a:p>
            <a:pPr lvl="1"/>
            <a:r>
              <a:rPr lang="en-GB" sz="2400" b="1" dirty="0">
                <a:solidFill>
                  <a:schemeClr val="bg2"/>
                </a:solidFill>
              </a:rPr>
              <a:t>External recruitment</a:t>
            </a:r>
          </a:p>
        </p:txBody>
      </p:sp>
      <p:sp>
        <p:nvSpPr>
          <p:cNvPr id="3" name="Title 2">
            <a:extLst>
              <a:ext uri="{FF2B5EF4-FFF2-40B4-BE49-F238E27FC236}">
                <a16:creationId xmlns:a16="http://schemas.microsoft.com/office/drawing/2014/main" id="{888BDF9A-8799-4284-BA2A-786518529CB3}"/>
              </a:ext>
            </a:extLst>
          </p:cNvPr>
          <p:cNvSpPr>
            <a:spLocks noGrp="1"/>
          </p:cNvSpPr>
          <p:nvPr>
            <p:ph type="title"/>
          </p:nvPr>
        </p:nvSpPr>
        <p:spPr>
          <a:xfrm>
            <a:off x="538308" y="548639"/>
            <a:ext cx="6567055" cy="611649"/>
          </a:xfrm>
        </p:spPr>
        <p:txBody>
          <a:bodyPr/>
          <a:lstStyle/>
          <a:p>
            <a:r>
              <a:rPr lang="en-GB" b="1" dirty="0"/>
              <a:t>What’s Next?</a:t>
            </a:r>
          </a:p>
        </p:txBody>
      </p:sp>
    </p:spTree>
    <p:extLst>
      <p:ext uri="{BB962C8B-B14F-4D97-AF65-F5344CB8AC3E}">
        <p14:creationId xmlns:p14="http://schemas.microsoft.com/office/powerpoint/2010/main" val="3921598309"/>
      </p:ext>
    </p:extLst>
  </p:cSld>
  <p:clrMapOvr>
    <a:masterClrMapping/>
  </p:clrMapOvr>
</p:sld>
</file>

<file path=ppt/theme/theme1.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1F122F5A9CC3349A4FDE1AE903C7B0B" ma:contentTypeVersion="5" ma:contentTypeDescription="Create a new document." ma:contentTypeScope="" ma:versionID="99cae24209e5f25d8a01065395adb339">
  <xsd:schema xmlns:xsd="http://www.w3.org/2001/XMLSchema" xmlns:xs="http://www.w3.org/2001/XMLSchema" xmlns:p="http://schemas.microsoft.com/office/2006/metadata/properties" xmlns:ns3="513b03cf-1252-4520-909e-c7db326d1e75" xmlns:ns4="273ba5b4-264a-4751-a3c5-e53f9e9504b5" targetNamespace="http://schemas.microsoft.com/office/2006/metadata/properties" ma:root="true" ma:fieldsID="b22cd43f76c908e62d15a3e81bb986d6" ns3:_="" ns4:_="">
    <xsd:import namespace="513b03cf-1252-4520-909e-c7db326d1e75"/>
    <xsd:import namespace="273ba5b4-264a-4751-a3c5-e53f9e9504b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b03cf-1252-4520-909e-c7db326d1e7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3ba5b4-264a-4751-a3c5-e53f9e9504b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D9FD49-C1C5-400A-B04D-90A236984D1F}">
  <ds:schemaRefs>
    <ds:schemaRef ds:uri="http://schemas.microsoft.com/office/infopath/2007/PartnerControls"/>
    <ds:schemaRef ds:uri="http://purl.org/dc/elements/1.1/"/>
    <ds:schemaRef ds:uri="http://schemas.microsoft.com/office/2006/documentManagement/types"/>
    <ds:schemaRef ds:uri="273ba5b4-264a-4751-a3c5-e53f9e9504b5"/>
    <ds:schemaRef ds:uri="http://www.w3.org/XML/1998/namespace"/>
    <ds:schemaRef ds:uri="http://purl.org/dc/dcmitype/"/>
    <ds:schemaRef ds:uri="http://purl.org/dc/terms/"/>
    <ds:schemaRef ds:uri="http://schemas.openxmlformats.org/package/2006/metadata/core-properties"/>
    <ds:schemaRef ds:uri="513b03cf-1252-4520-909e-c7db326d1e75"/>
    <ds:schemaRef ds:uri="http://schemas.microsoft.com/office/2006/metadata/properties"/>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424E0205-F20C-419D-AFEC-5D05E019A0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13b03cf-1252-4520-909e-c7db326d1e75"/>
    <ds:schemaRef ds:uri="273ba5b4-264a-4751-a3c5-e53f9e9504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10538</TotalTime>
  <Words>1229</Words>
  <Application>Microsoft Office PowerPoint</Application>
  <PresentationFormat>On-screen Show (4:3)</PresentationFormat>
  <Paragraphs>129</Paragraphs>
  <Slides>11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For line managers</vt:lpstr>
      <vt:lpstr>Line managers role in consultation</vt:lpstr>
      <vt:lpstr>Managers Supportive Conversations</vt:lpstr>
      <vt:lpstr>PowerPoint Presentation</vt:lpstr>
      <vt:lpstr>Resources</vt:lpstr>
      <vt:lpstr>Wellbeing Support</vt:lpstr>
      <vt:lpstr>Confidential Advice</vt:lpstr>
      <vt:lpstr>What’s Next?</vt:lpstr>
      <vt:lpstr>High level timeline and key dates</vt:lpstr>
      <vt:lpstr>Questions and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 Adeyemi</dc:creator>
  <cp:lastModifiedBy>Katia Bouznik</cp:lastModifiedBy>
  <cp:revision>470</cp:revision>
  <cp:lastPrinted>2019-07-23T10:39:47Z</cp:lastPrinted>
  <dcterms:created xsi:type="dcterms:W3CDTF">2017-05-03T08:06:17Z</dcterms:created>
  <dcterms:modified xsi:type="dcterms:W3CDTF">2019-07-30T11:35:22Z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0x01010051F122F5A9CC3349A4FDE1AE903C7B0B</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ies>
</file>